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 id="2147485271" r:id="rId4"/>
    <p:sldMasterId id="2147496338" r:id="rId5"/>
  </p:sldMasterIdLst>
  <p:notesMasterIdLst>
    <p:notesMasterId r:id="rId297"/>
  </p:notesMasterIdLst>
  <p:sldIdLst>
    <p:sldId id="546" r:id="rId6"/>
    <p:sldId id="756" r:id="rId7"/>
    <p:sldId id="1319" r:id="rId8"/>
    <p:sldId id="1331" r:id="rId9"/>
    <p:sldId id="768" r:id="rId10"/>
    <p:sldId id="1321" r:id="rId11"/>
    <p:sldId id="499" r:id="rId12"/>
    <p:sldId id="1115" r:id="rId13"/>
    <p:sldId id="1067" r:id="rId14"/>
    <p:sldId id="525" r:id="rId15"/>
    <p:sldId id="526" r:id="rId16"/>
    <p:sldId id="559" r:id="rId17"/>
    <p:sldId id="502" r:id="rId18"/>
    <p:sldId id="724" r:id="rId19"/>
    <p:sldId id="528" r:id="rId20"/>
    <p:sldId id="542" r:id="rId21"/>
    <p:sldId id="1114" r:id="rId22"/>
    <p:sldId id="536" r:id="rId23"/>
    <p:sldId id="1320" r:id="rId24"/>
    <p:sldId id="507" r:id="rId25"/>
    <p:sldId id="605" r:id="rId26"/>
    <p:sldId id="1323" r:id="rId27"/>
    <p:sldId id="1076" r:id="rId28"/>
    <p:sldId id="612" r:id="rId29"/>
    <p:sldId id="1322" r:id="rId30"/>
    <p:sldId id="1343" r:id="rId31"/>
    <p:sldId id="1342" r:id="rId32"/>
    <p:sldId id="553" r:id="rId33"/>
    <p:sldId id="561" r:id="rId34"/>
    <p:sldId id="1313" r:id="rId35"/>
    <p:sldId id="1344" r:id="rId36"/>
    <p:sldId id="560" r:id="rId37"/>
    <p:sldId id="1287" r:id="rId38"/>
    <p:sldId id="606" r:id="rId39"/>
    <p:sldId id="1301" r:id="rId40"/>
    <p:sldId id="1302" r:id="rId41"/>
    <p:sldId id="1345" r:id="rId42"/>
    <p:sldId id="564" r:id="rId43"/>
    <p:sldId id="1317" r:id="rId44"/>
    <p:sldId id="566" r:id="rId45"/>
    <p:sldId id="565" r:id="rId46"/>
    <p:sldId id="1116" r:id="rId47"/>
    <p:sldId id="1080" r:id="rId48"/>
    <p:sldId id="1346" r:id="rId49"/>
    <p:sldId id="567" r:id="rId50"/>
    <p:sldId id="1288" r:id="rId51"/>
    <p:sldId id="569" r:id="rId52"/>
    <p:sldId id="758" r:id="rId53"/>
    <p:sldId id="767" r:id="rId54"/>
    <p:sldId id="1347" r:id="rId55"/>
    <p:sldId id="571" r:id="rId56"/>
    <p:sldId id="1289" r:id="rId57"/>
    <p:sldId id="607" r:id="rId58"/>
    <p:sldId id="759" r:id="rId59"/>
    <p:sldId id="1348" r:id="rId60"/>
    <p:sldId id="574" r:id="rId61"/>
    <p:sldId id="608" r:id="rId62"/>
    <p:sldId id="577" r:id="rId63"/>
    <p:sldId id="614" r:id="rId64"/>
    <p:sldId id="1349" r:id="rId65"/>
    <p:sldId id="579" r:id="rId66"/>
    <p:sldId id="609" r:id="rId67"/>
    <p:sldId id="581" r:id="rId68"/>
    <p:sldId id="1350" r:id="rId69"/>
    <p:sldId id="582" r:id="rId70"/>
    <p:sldId id="1286" r:id="rId71"/>
    <p:sldId id="610" r:id="rId72"/>
    <p:sldId id="774" r:id="rId73"/>
    <p:sldId id="760" r:id="rId74"/>
    <p:sldId id="1351" r:id="rId75"/>
    <p:sldId id="584" r:id="rId76"/>
    <p:sldId id="611" r:id="rId77"/>
    <p:sldId id="1033" r:id="rId78"/>
    <p:sldId id="1081" r:id="rId79"/>
    <p:sldId id="1352" r:id="rId80"/>
    <p:sldId id="587" r:id="rId81"/>
    <p:sldId id="575" r:id="rId82"/>
    <p:sldId id="341" r:id="rId83"/>
    <p:sldId id="615" r:id="rId84"/>
    <p:sldId id="616" r:id="rId85"/>
    <p:sldId id="618" r:id="rId86"/>
    <p:sldId id="1118" r:id="rId87"/>
    <p:sldId id="619" r:id="rId88"/>
    <p:sldId id="1119" r:id="rId89"/>
    <p:sldId id="620" r:id="rId90"/>
    <p:sldId id="621" r:id="rId91"/>
    <p:sldId id="1120" r:id="rId92"/>
    <p:sldId id="635" r:id="rId93"/>
    <p:sldId id="637" r:id="rId94"/>
    <p:sldId id="1121" r:id="rId95"/>
    <p:sldId id="725" r:id="rId96"/>
    <p:sldId id="636" r:id="rId97"/>
    <p:sldId id="1122" r:id="rId98"/>
    <p:sldId id="350" r:id="rId99"/>
    <p:sldId id="351" r:id="rId100"/>
    <p:sldId id="625" r:id="rId101"/>
    <p:sldId id="624" r:id="rId102"/>
    <p:sldId id="530" r:id="rId103"/>
    <p:sldId id="1111" r:id="rId104"/>
    <p:sldId id="629" r:id="rId105"/>
    <p:sldId id="1123" r:id="rId106"/>
    <p:sldId id="631" r:id="rId107"/>
    <p:sldId id="632" r:id="rId108"/>
    <p:sldId id="1124" r:id="rId109"/>
    <p:sldId id="633" r:id="rId110"/>
    <p:sldId id="638" r:id="rId111"/>
    <p:sldId id="736" r:id="rId112"/>
    <p:sldId id="634" r:id="rId113"/>
    <p:sldId id="737" r:id="rId114"/>
    <p:sldId id="1125" r:id="rId115"/>
    <p:sldId id="362" r:id="rId116"/>
    <p:sldId id="1083" r:id="rId117"/>
    <p:sldId id="366" r:id="rId118"/>
    <p:sldId id="1126" r:id="rId119"/>
    <p:sldId id="738" r:id="rId120"/>
    <p:sldId id="639" r:id="rId121"/>
    <p:sldId id="739" r:id="rId122"/>
    <p:sldId id="1117" r:id="rId123"/>
    <p:sldId id="640" r:id="rId124"/>
    <p:sldId id="740" r:id="rId125"/>
    <p:sldId id="1127" r:id="rId126"/>
    <p:sldId id="1084" r:id="rId127"/>
    <p:sldId id="641" r:id="rId128"/>
    <p:sldId id="741" r:id="rId129"/>
    <p:sldId id="1325" r:id="rId130"/>
    <p:sldId id="643" r:id="rId131"/>
    <p:sldId id="644" r:id="rId132"/>
    <p:sldId id="1324" r:id="rId133"/>
    <p:sldId id="645" r:id="rId134"/>
    <p:sldId id="743" r:id="rId135"/>
    <p:sldId id="656" r:id="rId136"/>
    <p:sldId id="746" r:id="rId137"/>
    <p:sldId id="646" r:id="rId138"/>
    <p:sldId id="666" r:id="rId139"/>
    <p:sldId id="1077" r:id="rId140"/>
    <p:sldId id="647" r:id="rId141"/>
    <p:sldId id="742" r:id="rId142"/>
    <p:sldId id="652" r:id="rId143"/>
    <p:sldId id="1128" r:id="rId144"/>
    <p:sldId id="757" r:id="rId145"/>
    <p:sldId id="653" r:id="rId146"/>
    <p:sldId id="1086" r:id="rId147"/>
    <p:sldId id="654" r:id="rId148"/>
    <p:sldId id="655" r:id="rId149"/>
    <p:sldId id="657" r:id="rId150"/>
    <p:sldId id="381" r:id="rId151"/>
    <p:sldId id="1129" r:id="rId152"/>
    <p:sldId id="667" r:id="rId153"/>
    <p:sldId id="1130" r:id="rId154"/>
    <p:sldId id="1087" r:id="rId155"/>
    <p:sldId id="660" r:id="rId156"/>
    <p:sldId id="665" r:id="rId157"/>
    <p:sldId id="744" r:id="rId158"/>
    <p:sldId id="745" r:id="rId159"/>
    <p:sldId id="668" r:id="rId160"/>
    <p:sldId id="747" r:id="rId161"/>
    <p:sldId id="1088" r:id="rId162"/>
    <p:sldId id="661" r:id="rId163"/>
    <p:sldId id="669" r:id="rId164"/>
    <p:sldId id="748" r:id="rId165"/>
    <p:sldId id="1090" r:id="rId166"/>
    <p:sldId id="1089" r:id="rId167"/>
    <p:sldId id="670" r:id="rId168"/>
    <p:sldId id="672" r:id="rId169"/>
    <p:sldId id="1131" r:id="rId170"/>
    <p:sldId id="663" r:id="rId171"/>
    <p:sldId id="673" r:id="rId172"/>
    <p:sldId id="1326" r:id="rId173"/>
    <p:sldId id="388" r:id="rId174"/>
    <p:sldId id="1208" r:id="rId175"/>
    <p:sldId id="1306" r:id="rId176"/>
    <p:sldId id="1353" r:id="rId177"/>
    <p:sldId id="1332" r:id="rId178"/>
    <p:sldId id="679" r:id="rId179"/>
    <p:sldId id="681" r:id="rId180"/>
    <p:sldId id="682" r:id="rId181"/>
    <p:sldId id="678" r:id="rId182"/>
    <p:sldId id="1132" r:id="rId183"/>
    <p:sldId id="680" r:id="rId184"/>
    <p:sldId id="1333" r:id="rId185"/>
    <p:sldId id="684" r:id="rId186"/>
    <p:sldId id="683" r:id="rId187"/>
    <p:sldId id="685" r:id="rId188"/>
    <p:sldId id="1334" r:id="rId189"/>
    <p:sldId id="1092" r:id="rId190"/>
    <p:sldId id="686" r:id="rId191"/>
    <p:sldId id="1133" r:id="rId192"/>
    <p:sldId id="687" r:id="rId193"/>
    <p:sldId id="1134" r:id="rId194"/>
    <p:sldId id="688" r:id="rId195"/>
    <p:sldId id="1335" r:id="rId196"/>
    <p:sldId id="689" r:id="rId197"/>
    <p:sldId id="1135" r:id="rId198"/>
    <p:sldId id="690" r:id="rId199"/>
    <p:sldId id="691" r:id="rId200"/>
    <p:sldId id="692" r:id="rId201"/>
    <p:sldId id="1136" r:id="rId202"/>
    <p:sldId id="1336" r:id="rId203"/>
    <p:sldId id="693" r:id="rId204"/>
    <p:sldId id="1085" r:id="rId205"/>
    <p:sldId id="749" r:id="rId206"/>
    <p:sldId id="773" r:id="rId207"/>
    <p:sldId id="750" r:id="rId208"/>
    <p:sldId id="697" r:id="rId209"/>
    <p:sldId id="409" r:id="rId210"/>
    <p:sldId id="699" r:id="rId211"/>
    <p:sldId id="1082" r:id="rId212"/>
    <p:sldId id="700" r:id="rId213"/>
    <p:sldId id="755" r:id="rId214"/>
    <p:sldId id="1096" r:id="rId215"/>
    <p:sldId id="1095" r:id="rId216"/>
    <p:sldId id="754" r:id="rId217"/>
    <p:sldId id="765" r:id="rId218"/>
    <p:sldId id="701" r:id="rId219"/>
    <p:sldId id="1337" r:id="rId220"/>
    <p:sldId id="705" r:id="rId221"/>
    <p:sldId id="702" r:id="rId222"/>
    <p:sldId id="1241" r:id="rId223"/>
    <p:sldId id="785" r:id="rId224"/>
    <p:sldId id="1137" r:id="rId225"/>
    <p:sldId id="707" r:id="rId226"/>
    <p:sldId id="1139" r:id="rId227"/>
    <p:sldId id="708" r:id="rId228"/>
    <p:sldId id="1247" r:id="rId229"/>
    <p:sldId id="751" r:id="rId230"/>
    <p:sldId id="1341" r:id="rId231"/>
    <p:sldId id="788" r:id="rId232"/>
    <p:sldId id="712" r:id="rId233"/>
    <p:sldId id="1144" r:id="rId234"/>
    <p:sldId id="709" r:id="rId235"/>
    <p:sldId id="766" r:id="rId236"/>
    <p:sldId id="778" r:id="rId237"/>
    <p:sldId id="713" r:id="rId238"/>
    <p:sldId id="716" r:id="rId239"/>
    <p:sldId id="789" r:id="rId240"/>
    <p:sldId id="1078" r:id="rId241"/>
    <p:sldId id="1079" r:id="rId242"/>
    <p:sldId id="1338" r:id="rId243"/>
    <p:sldId id="256" r:id="rId244"/>
    <p:sldId id="719" r:id="rId245"/>
    <p:sldId id="717" r:id="rId246"/>
    <p:sldId id="718" r:id="rId247"/>
    <p:sldId id="1145" r:id="rId248"/>
    <p:sldId id="1339" r:id="rId249"/>
    <p:sldId id="720" r:id="rId250"/>
    <p:sldId id="721" r:id="rId251"/>
    <p:sldId id="1340" r:id="rId252"/>
    <p:sldId id="722" r:id="rId253"/>
    <p:sldId id="1146" r:id="rId254"/>
    <p:sldId id="723" r:id="rId255"/>
    <p:sldId id="1327" r:id="rId256"/>
    <p:sldId id="728" r:id="rId257"/>
    <p:sldId id="726" r:id="rId258"/>
    <p:sldId id="1148" r:id="rId259"/>
    <p:sldId id="1149" r:id="rId260"/>
    <p:sldId id="727" r:id="rId261"/>
    <p:sldId id="730" r:id="rId262"/>
    <p:sldId id="1150" r:id="rId263"/>
    <p:sldId id="752" r:id="rId264"/>
    <p:sldId id="761" r:id="rId265"/>
    <p:sldId id="729" r:id="rId266"/>
    <p:sldId id="1151" r:id="rId267"/>
    <p:sldId id="1328" r:id="rId268"/>
    <p:sldId id="731" r:id="rId269"/>
    <p:sldId id="1314" r:id="rId270"/>
    <p:sldId id="732" r:id="rId271"/>
    <p:sldId id="733" r:id="rId272"/>
    <p:sldId id="734" r:id="rId273"/>
    <p:sldId id="735" r:id="rId274"/>
    <p:sldId id="1279" r:id="rId275"/>
    <p:sldId id="1290" r:id="rId276"/>
    <p:sldId id="1291" r:id="rId277"/>
    <p:sldId id="1292" r:id="rId278"/>
    <p:sldId id="1293" r:id="rId279"/>
    <p:sldId id="1294" r:id="rId280"/>
    <p:sldId id="1295" r:id="rId281"/>
    <p:sldId id="1296" r:id="rId282"/>
    <p:sldId id="1297" r:id="rId283"/>
    <p:sldId id="1282" r:id="rId284"/>
    <p:sldId id="1298" r:id="rId285"/>
    <p:sldId id="1299" r:id="rId286"/>
    <p:sldId id="1300" r:id="rId287"/>
    <p:sldId id="1281" r:id="rId288"/>
    <p:sldId id="772" r:id="rId289"/>
    <p:sldId id="1308" r:id="rId290"/>
    <p:sldId id="1309" r:id="rId291"/>
    <p:sldId id="1311" r:id="rId292"/>
    <p:sldId id="1312" r:id="rId293"/>
    <p:sldId id="1310" r:id="rId294"/>
    <p:sldId id="1315" r:id="rId295"/>
    <p:sldId id="1316" r:id="rId29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9999"/>
    <a:srgbClr val="00CC99"/>
    <a:srgbClr val="008080"/>
    <a:srgbClr val="00CC00"/>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41" autoAdjust="0"/>
    <p:restoredTop sz="72398" autoAdjust="0"/>
  </p:normalViewPr>
  <p:slideViewPr>
    <p:cSldViewPr>
      <p:cViewPr varScale="1">
        <p:scale>
          <a:sx n="79" d="100"/>
          <a:sy n="79" d="100"/>
        </p:scale>
        <p:origin x="204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9142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viewProps" Target="viewProps.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71" Type="http://schemas.openxmlformats.org/officeDocument/2006/relationships/slide" Target="slides/slide266.xml"/><Relationship Id="rId276" Type="http://schemas.openxmlformats.org/officeDocument/2006/relationships/slide" Target="slides/slide271.xml"/><Relationship Id="rId292" Type="http://schemas.openxmlformats.org/officeDocument/2006/relationships/slide" Target="slides/slide287.xml"/><Relationship Id="rId297" Type="http://schemas.openxmlformats.org/officeDocument/2006/relationships/notesMaster" Target="notesMasters/notesMaster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slide" Target="slides/slide282.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presProps" Target="presProps.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theme" Target="theme/theme1.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7CD695F-3007-9A73-73E0-AB0DC87CD3F6}"/>
              </a:ext>
            </a:extLst>
          </p:cNvPr>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613" tIns="47306" rIns="94613" bIns="4730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531" name="Rectangle 3">
            <a:extLst>
              <a:ext uri="{FF2B5EF4-FFF2-40B4-BE49-F238E27FC236}">
                <a16:creationId xmlns:a16="http://schemas.microsoft.com/office/drawing/2014/main" id="{14BFAC1B-735F-B97F-627D-C8801DF39A9D}"/>
              </a:ext>
            </a:extLst>
          </p:cNvPr>
          <p:cNvSpPr>
            <a:spLocks noGrp="1" noChangeArrowheads="1"/>
          </p:cNvSpPr>
          <p:nvPr>
            <p:ph type="dt" idx="1"/>
          </p:nvPr>
        </p:nvSpPr>
        <p:spPr bwMode="auto">
          <a:xfrm>
            <a:off x="4022725" y="0"/>
            <a:ext cx="3078163" cy="468313"/>
          </a:xfrm>
          <a:prstGeom prst="rect">
            <a:avLst/>
          </a:prstGeom>
          <a:noFill/>
          <a:ln w="9525">
            <a:noFill/>
            <a:miter lim="800000"/>
            <a:headEnd/>
            <a:tailEnd/>
          </a:ln>
          <a:effectLst/>
        </p:spPr>
        <p:txBody>
          <a:bodyPr vert="horz" wrap="square" lIns="94613" tIns="47306" rIns="94613" bIns="4730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412" name="Rectangle 4">
            <a:extLst>
              <a:ext uri="{FF2B5EF4-FFF2-40B4-BE49-F238E27FC236}">
                <a16:creationId xmlns:a16="http://schemas.microsoft.com/office/drawing/2014/main" id="{93CCED0B-8C6A-CBC9-7BC6-30A79ADF190D}"/>
              </a:ext>
            </a:extLst>
          </p:cNvPr>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2D11B4FE-F2A1-CED8-8EC1-1F882D83074A}"/>
              </a:ext>
            </a:extLst>
          </p:cNvPr>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613" tIns="47306" rIns="94613" bIns="47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21EC6D18-51D8-60F7-7439-F251BCA06610}"/>
              </a:ext>
            </a:extLst>
          </p:cNvPr>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4613" tIns="47306" rIns="94613" bIns="4730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535" name="Rectangle 7">
            <a:extLst>
              <a:ext uri="{FF2B5EF4-FFF2-40B4-BE49-F238E27FC236}">
                <a16:creationId xmlns:a16="http://schemas.microsoft.com/office/drawing/2014/main" id="{8224F2C4-1280-FE3D-30E2-0BD6B42D9B83}"/>
              </a:ext>
            </a:extLst>
          </p:cNvPr>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4613" tIns="47306" rIns="94613" bIns="47306" numCol="1" anchor="b" anchorCtr="0" compatLnSpc="1">
            <a:prstTxWarp prst="textNoShape">
              <a:avLst/>
            </a:prstTxWarp>
          </a:bodyPr>
          <a:lstStyle>
            <a:lvl1pPr algn="r" eaLnBrk="1" hangingPunct="1">
              <a:defRPr sz="1200"/>
            </a:lvl1pPr>
          </a:lstStyle>
          <a:p>
            <a:pPr>
              <a:defRPr/>
            </a:pPr>
            <a:fld id="{081641C0-4D92-4142-960A-F82BC16C0D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hyperlink" Target="http://www.nps.gov/hobe/loader.cfm?csModule=security/getfile&amp;PageID=110682" TargetMode="External"/><Relationship Id="rId2" Type="http://schemas.openxmlformats.org/officeDocument/2006/relationships/slide" Target="../slides/slide206.xml"/><Relationship Id="rId1" Type="http://schemas.openxmlformats.org/officeDocument/2006/relationships/notesMaster" Target="../notesMasters/notesMaster1.xml"/><Relationship Id="rId5" Type="http://schemas.openxmlformats.org/officeDocument/2006/relationships/hyperlink" Target="http://www.nps.gov/hobe/loader.cfm?csModule=security/getfile&amp;PageID=110688" TargetMode="External"/><Relationship Id="rId4" Type="http://schemas.openxmlformats.org/officeDocument/2006/relationships/hyperlink" Target="http://www.nps.gov/hobe/loader.cfm?csModule=security/getfile&amp;PageID=110686" TargetMode="External"/></Relationships>
</file>

<file path=ppt/notesSlides/_rels/notesSlide201.xml.rels><?xml version="1.0" encoding="UTF-8" standalone="yes"?>
<Relationships xmlns="http://schemas.openxmlformats.org/package/2006/relationships"><Relationship Id="rId3" Type="http://schemas.openxmlformats.org/officeDocument/2006/relationships/hyperlink" Target="https://www.nps.gov/hobe/learn/historyculture/people.htm" TargetMode="External"/><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3" Type="http://schemas.openxmlformats.org/officeDocument/2006/relationships/hyperlink" Target="https://www.nps.gov/hobe/learn/historyculture/people.htm" TargetMode="External"/><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3" Type="http://schemas.openxmlformats.org/officeDocument/2006/relationships/hyperlink" Target="http://www.usouthal.edu/archaeology/writings/pdfs/a-reinterpretation-of-the-" TargetMode="External"/><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8BEBE8E-C60B-B928-5B14-9398C1439067}"/>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B52D6789-423A-DF36-B6D3-5B24C6C900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984A504E-0ABA-1723-412D-02E727E9D8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2BE7D1A-2747-4A82-AA59-7307BF5453F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07897FA-865E-9760-CD2E-66B079BD47A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5F0290B9-1317-3BF2-F54E-AA6181BA85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7E11D7E3-A19B-94F1-293B-E8483DB676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AD320F9-0C6D-421D-9D33-95ACE3FF3128}" type="slidenum">
              <a:rPr lang="en-US" altLang="en-US" smtClean="0"/>
              <a:pPr/>
              <a:t>11</a:t>
            </a:fld>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701A4B95-1507-AFD3-F0C1-DFE031137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779794A-9E3F-44D0-90B6-086448E6E7EB}" type="slidenum">
              <a:rPr lang="en-US" altLang="en-US" smtClean="0"/>
              <a:pPr/>
              <a:t>102</a:t>
            </a:fld>
            <a:endParaRPr lang="en-US" altLang="en-US"/>
          </a:p>
        </p:txBody>
      </p:sp>
      <p:sp>
        <p:nvSpPr>
          <p:cNvPr id="224259" name="Rectangle 2">
            <a:extLst>
              <a:ext uri="{FF2B5EF4-FFF2-40B4-BE49-F238E27FC236}">
                <a16:creationId xmlns:a16="http://schemas.microsoft.com/office/drawing/2014/main" id="{C6CA8335-993E-24B1-7AAA-7049A8BF9AAB}"/>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240CB1A8-BB77-C0FD-F184-09AE5BBD3A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DCD62DDE-7D68-E91D-E7E7-F2C4D195DE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F848684-DEA0-4A4C-A3C8-63BCC0EA5C34}" type="slidenum">
              <a:rPr lang="en-US" altLang="en-US" smtClean="0"/>
              <a:pPr/>
              <a:t>103</a:t>
            </a:fld>
            <a:endParaRPr lang="en-US" altLang="en-US"/>
          </a:p>
        </p:txBody>
      </p:sp>
      <p:sp>
        <p:nvSpPr>
          <p:cNvPr id="226307" name="Rectangle 2">
            <a:extLst>
              <a:ext uri="{FF2B5EF4-FFF2-40B4-BE49-F238E27FC236}">
                <a16:creationId xmlns:a16="http://schemas.microsoft.com/office/drawing/2014/main" id="{84C9A3B3-852F-2A1B-A22F-26B7D7292192}"/>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580F1345-15CF-7B29-4825-A653E1D319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AD987C6D-70A3-E8FE-BA52-C9D87112EC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25022E5-2DFF-4C31-9023-56A52E7DEFE8}" type="slidenum">
              <a:rPr lang="en-US" altLang="en-US" smtClean="0"/>
              <a:pPr/>
              <a:t>104</a:t>
            </a:fld>
            <a:endParaRPr lang="en-US" altLang="en-US"/>
          </a:p>
        </p:txBody>
      </p:sp>
      <p:sp>
        <p:nvSpPr>
          <p:cNvPr id="228355" name="Rectangle 2">
            <a:extLst>
              <a:ext uri="{FF2B5EF4-FFF2-40B4-BE49-F238E27FC236}">
                <a16:creationId xmlns:a16="http://schemas.microsoft.com/office/drawing/2014/main" id="{2981AA5A-2941-6E42-4606-E73D92038D3E}"/>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1E7F86B3-C07D-4614-A2D8-4B9602716E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266EA243-3EAB-A17C-2079-D91FD5F632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EFCF6E2-FD59-4217-9DB4-4D19889EBA02}" type="slidenum">
              <a:rPr lang="en-US" altLang="en-US" smtClean="0"/>
              <a:pPr/>
              <a:t>105</a:t>
            </a:fld>
            <a:endParaRPr lang="en-US" altLang="en-US"/>
          </a:p>
        </p:txBody>
      </p:sp>
      <p:sp>
        <p:nvSpPr>
          <p:cNvPr id="230403" name="Rectangle 2">
            <a:extLst>
              <a:ext uri="{FF2B5EF4-FFF2-40B4-BE49-F238E27FC236}">
                <a16:creationId xmlns:a16="http://schemas.microsoft.com/office/drawing/2014/main" id="{42078E4B-BE6A-28BF-E843-98AFB91EC399}"/>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E800EA6C-9BF2-68E5-79B5-179B0FA6D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6A688FA2-1C8C-5A0C-D22A-B12A3CC3F1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90BF663-4BFF-4029-BC58-C05F0E150BBA}" type="slidenum">
              <a:rPr lang="en-US" altLang="en-US" smtClean="0"/>
              <a:pPr/>
              <a:t>106</a:t>
            </a:fld>
            <a:endParaRPr lang="en-US" altLang="en-US"/>
          </a:p>
        </p:txBody>
      </p:sp>
      <p:sp>
        <p:nvSpPr>
          <p:cNvPr id="232451" name="Rectangle 2">
            <a:extLst>
              <a:ext uri="{FF2B5EF4-FFF2-40B4-BE49-F238E27FC236}">
                <a16:creationId xmlns:a16="http://schemas.microsoft.com/office/drawing/2014/main" id="{05E0A006-6BA9-BF31-FDDB-7B813EEFDB74}"/>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E1844F8E-7E74-0E63-C675-D23D178AB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ED87C043-1F39-72BB-461F-DA1D4221B6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07C76B3-848B-4DC3-9018-F8D904525665}" type="slidenum">
              <a:rPr lang="en-US" altLang="en-US" smtClean="0"/>
              <a:pPr/>
              <a:t>107</a:t>
            </a:fld>
            <a:endParaRPr lang="en-US" altLang="en-US"/>
          </a:p>
        </p:txBody>
      </p:sp>
      <p:sp>
        <p:nvSpPr>
          <p:cNvPr id="234499" name="Rectangle 2">
            <a:extLst>
              <a:ext uri="{FF2B5EF4-FFF2-40B4-BE49-F238E27FC236}">
                <a16:creationId xmlns:a16="http://schemas.microsoft.com/office/drawing/2014/main" id="{AB791671-AE00-42FD-7590-41E4380BB791}"/>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CDE50251-BF5F-36DC-CA4F-511F11E7D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Federal Road statistic is from Weir, </a:t>
            </a:r>
            <a:r>
              <a:rPr lang="en-US" altLang="en-US" i="1">
                <a:latin typeface="Arial" panose="020B0604020202020204" pitchFamily="34" charset="0"/>
              </a:rPr>
              <a:t>Paradise of Blood</a:t>
            </a:r>
            <a:r>
              <a:rPr lang="en-US" altLang="en-US">
                <a:latin typeface="Arial" panose="020B0604020202020204" pitchFamily="34" charset="0"/>
              </a:rPr>
              <a:t>, 89.</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CC6881FE-D27F-B59E-953B-517275307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CAE3895-6D31-425A-852E-D3960C095D52}" type="slidenum">
              <a:rPr lang="en-US" altLang="en-US" smtClean="0"/>
              <a:pPr/>
              <a:t>108</a:t>
            </a:fld>
            <a:endParaRPr lang="en-US" altLang="en-US"/>
          </a:p>
        </p:txBody>
      </p:sp>
      <p:sp>
        <p:nvSpPr>
          <p:cNvPr id="236547" name="Rectangle 2">
            <a:extLst>
              <a:ext uri="{FF2B5EF4-FFF2-40B4-BE49-F238E27FC236}">
                <a16:creationId xmlns:a16="http://schemas.microsoft.com/office/drawing/2014/main" id="{20050691-DDA5-881E-AC12-EFCE2C783EBD}"/>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974F3705-8764-8774-01DE-AE3BF9945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ADF6AF64-6271-4EBF-2CE6-11B3D8EB7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BFE38E9-7686-4EAE-8418-AC06284CC228}" type="slidenum">
              <a:rPr lang="en-US" altLang="en-US" smtClean="0"/>
              <a:pPr/>
              <a:t>109</a:t>
            </a:fld>
            <a:endParaRPr lang="en-US" altLang="en-US"/>
          </a:p>
        </p:txBody>
      </p:sp>
      <p:sp>
        <p:nvSpPr>
          <p:cNvPr id="238595" name="Rectangle 2">
            <a:extLst>
              <a:ext uri="{FF2B5EF4-FFF2-40B4-BE49-F238E27FC236}">
                <a16:creationId xmlns:a16="http://schemas.microsoft.com/office/drawing/2014/main" id="{8197D2BE-8DAE-B83C-4085-C0EDD1BD119C}"/>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B7A09B99-0722-D6B3-E172-6B70B61D90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88.</a:t>
            </a:r>
          </a:p>
          <a:p>
            <a:pPr eaLnBrk="1" hangingPunct="1"/>
            <a:endParaRPr lang="en-US"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B24ADDDE-2B4A-89E4-DC86-21280A606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065F343-58AC-43E0-A289-E9BAE8FBF05B}" type="slidenum">
              <a:rPr lang="en-US" altLang="en-US" smtClean="0"/>
              <a:pPr/>
              <a:t>110</a:t>
            </a:fld>
            <a:endParaRPr lang="en-US" altLang="en-US"/>
          </a:p>
        </p:txBody>
      </p:sp>
      <p:sp>
        <p:nvSpPr>
          <p:cNvPr id="240643" name="Rectangle 2">
            <a:extLst>
              <a:ext uri="{FF2B5EF4-FFF2-40B4-BE49-F238E27FC236}">
                <a16:creationId xmlns:a16="http://schemas.microsoft.com/office/drawing/2014/main" id="{CD34167E-C782-9AFE-7C24-7754F6A2EDC1}"/>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5BE338A9-9345-C8FE-81B9-2B08802523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Griffith, </a:t>
            </a:r>
            <a:r>
              <a:rPr lang="en-US" altLang="en-US" i="1">
                <a:latin typeface="Arial" panose="020B0604020202020204" pitchFamily="34" charset="0"/>
              </a:rPr>
              <a:t>McIntosh and Weatherford</a:t>
            </a:r>
            <a:r>
              <a:rPr lang="en-US" altLang="en-US">
                <a:latin typeface="Arial" panose="020B0604020202020204" pitchFamily="34" charset="0"/>
              </a:rPr>
              <a:t>, 76, cites a Benjamin Hawkins quote of Tecumseh, “Shake your war clubs, shake yourselves; you will frighten the Americans, their arms will drop off from their hands, the ground will become a bog, and mire them, and you may knock them on the head with your war clubs.”  </a:t>
            </a:r>
          </a:p>
          <a:p>
            <a:pPr eaLnBrk="1" hangingPunct="1"/>
            <a:endParaRPr lang="en-US" altLang="en-US">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E3882DF5-D094-8C91-E9C7-30BB33888E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4FC3786-70C9-4033-8AE6-0D32C0AE4A2C}" type="slidenum">
              <a:rPr lang="en-US" altLang="en-US" smtClean="0"/>
              <a:pPr/>
              <a:t>111</a:t>
            </a:fld>
            <a:endParaRPr lang="en-US" altLang="en-US"/>
          </a:p>
        </p:txBody>
      </p:sp>
      <p:sp>
        <p:nvSpPr>
          <p:cNvPr id="242691" name="Rectangle 2">
            <a:extLst>
              <a:ext uri="{FF2B5EF4-FFF2-40B4-BE49-F238E27FC236}">
                <a16:creationId xmlns:a16="http://schemas.microsoft.com/office/drawing/2014/main" id="{A7131E31-E1F1-8F8A-A40A-72C751C7F464}"/>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8EB2BCCE-5F12-9A21-C7C4-D6FCE87D6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9DB2D45-4F74-4186-4615-E2E32A22526D}"/>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0E399547-2179-3DD4-BCB2-8FEE3049EB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7F6038BA-9BC0-4E97-E911-9789B61764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CC324D4-032F-4256-BE6E-E2F5872F6CAD}" type="slidenum">
              <a:rPr lang="en-US" altLang="en-US" smtClean="0"/>
              <a:pPr/>
              <a:t>12</a:t>
            </a:fld>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817424B1-3FB6-9F13-97EB-01265A4D03F7}"/>
              </a:ext>
            </a:extLst>
          </p:cNvPr>
          <p:cNvSpPr>
            <a:spLocks noGrp="1" noRot="1" noChangeAspect="1" noChangeArrowheads="1" noTextEdit="1"/>
          </p:cNvSpPr>
          <p:nvPr>
            <p:ph type="sldImg"/>
          </p:nvPr>
        </p:nvSpPr>
        <p:spPr>
          <a:ln/>
        </p:spPr>
      </p:sp>
      <p:sp>
        <p:nvSpPr>
          <p:cNvPr id="244739" name="Notes Placeholder 2">
            <a:extLst>
              <a:ext uri="{FF2B5EF4-FFF2-40B4-BE49-F238E27FC236}">
                <a16:creationId xmlns:a16="http://schemas.microsoft.com/office/drawing/2014/main" id="{5FFDE7A0-4DD4-DAFF-C8C8-1B02ADCC40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http://conservationgis.alabama.gov/ALBBA/IMAGES/rivers-of-alabama.jpg</a:t>
            </a:r>
          </a:p>
          <a:p>
            <a:r>
              <a:rPr lang="en-US" altLang="en-US">
                <a:latin typeface="Arial" panose="020B0604020202020204" pitchFamily="34" charset="0"/>
              </a:rPr>
              <a:t>Accessed 8 September 2021</a:t>
            </a:r>
          </a:p>
        </p:txBody>
      </p:sp>
      <p:sp>
        <p:nvSpPr>
          <p:cNvPr id="244740" name="Slide Number Placeholder 3">
            <a:extLst>
              <a:ext uri="{FF2B5EF4-FFF2-40B4-BE49-F238E27FC236}">
                <a16:creationId xmlns:a16="http://schemas.microsoft.com/office/drawing/2014/main" id="{691C078A-D7AF-1790-7E29-51774B025C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A3F178A-5B58-4C8F-B529-EAA1CBE34F94}" type="slidenum">
              <a:rPr lang="en-US" altLang="en-US" smtClean="0"/>
              <a:pPr/>
              <a:t>112</a:t>
            </a:fld>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A779B3A6-2B29-9268-13E0-48A7D15D6409}"/>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8628A9AF-968D-3318-F53B-EB79ED9DD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114-116, 358.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6C20F2C0-45F9-B355-3F72-A1881C973EEF}"/>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D37B88D0-C812-BB4B-A16C-5EC06BAD25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F4B74F98-6FEC-DFDB-D423-2A496A44695B}"/>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60159AB3-14C5-4A4D-BAD6-DA8509C9A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C9C777F-B39D-F694-9566-2DEE55A211D3}"/>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ED62ED83-1B2B-6BF8-6FB9-031A66338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470E0263-4D5B-2C9C-2AF1-DA3B59D89FB3}"/>
              </a:ext>
            </a:extLst>
          </p:cNvPr>
          <p:cNvSpPr>
            <a:spLocks noGrp="1" noRot="1" noChangeAspect="1" noChangeArrowheads="1" noTextEdit="1"/>
          </p:cNvSpPr>
          <p:nvPr>
            <p:ph type="sldImg"/>
          </p:nvPr>
        </p:nvSpPr>
        <p:spPr>
          <a:ln/>
        </p:spPr>
      </p:sp>
      <p:sp>
        <p:nvSpPr>
          <p:cNvPr id="254979" name="Rectangle 3">
            <a:extLst>
              <a:ext uri="{FF2B5EF4-FFF2-40B4-BE49-F238E27FC236}">
                <a16:creationId xmlns:a16="http://schemas.microsoft.com/office/drawing/2014/main" id="{1710175F-1474-A825-7EFE-B8CF338B55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3042BAC3-5C49-282E-E4CC-057F74440891}"/>
              </a:ext>
            </a:extLst>
          </p:cNvPr>
          <p:cNvSpPr>
            <a:spLocks noGrp="1" noRot="1" noChangeAspect="1" noChangeArrowheads="1" noTextEdit="1"/>
          </p:cNvSpPr>
          <p:nvPr>
            <p:ph type="sldImg"/>
          </p:nvPr>
        </p:nvSpPr>
        <p:spPr>
          <a:ln/>
        </p:spPr>
      </p:sp>
      <p:sp>
        <p:nvSpPr>
          <p:cNvPr id="257027" name="Rectangle 3">
            <a:extLst>
              <a:ext uri="{FF2B5EF4-FFF2-40B4-BE49-F238E27FC236}">
                <a16:creationId xmlns:a16="http://schemas.microsoft.com/office/drawing/2014/main" id="{78871D3B-1634-50EE-507F-7FB49B8D4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104, 114-116.  </a:t>
            </a:r>
          </a:p>
          <a:p>
            <a:endParaRPr lang="en-US" altLang="en-US">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55F38816-122F-40DF-7775-FFA1DA7134CF}"/>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BB3C60F8-DE4D-5AB1-1BBF-93B9260F39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--Stiggins, </a:t>
            </a:r>
            <a:r>
              <a:rPr lang="en-US" altLang="en-US" i="1">
                <a:latin typeface="Arial" panose="020B0604020202020204" pitchFamily="34" charset="0"/>
              </a:rPr>
              <a:t>Creek Indian History</a:t>
            </a:r>
            <a:r>
              <a:rPr lang="en-US" altLang="en-US">
                <a:latin typeface="Arial" panose="020B0604020202020204" pitchFamily="34" charset="0"/>
              </a:rPr>
              <a:t>, 102:  the Red Sticks wanted revenge for the Burnt Corn attack, and also resented having to report to these forts when they travelled on the Alabama River. </a:t>
            </a:r>
          </a:p>
          <a:p>
            <a:pPr eaLnBrk="1" hangingPunct="1"/>
            <a:r>
              <a:rPr lang="en-US" altLang="en-US">
                <a:latin typeface="Arial" panose="020B0604020202020204" pitchFamily="34" charset="0"/>
              </a:rPr>
              <a:t>--Martin, </a:t>
            </a:r>
            <a:r>
              <a:rPr lang="en-US" altLang="en-US" i="1">
                <a:latin typeface="Arial" panose="020B0604020202020204" pitchFamily="34" charset="0"/>
              </a:rPr>
              <a:t>Sacred Revolt</a:t>
            </a:r>
            <a:r>
              <a:rPr lang="en-US" altLang="en-US">
                <a:latin typeface="Arial" panose="020B0604020202020204" pitchFamily="34" charset="0"/>
              </a:rPr>
              <a:t>, Chap. 7 alleges that the Red Sticks never meant for this to be a war against the whites.  Instead it was supposed to be a purge of backsliders within their own nation.</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--Weir, </a:t>
            </a:r>
            <a:r>
              <a:rPr lang="en-US" altLang="en-US" i="1">
                <a:latin typeface="Arial" panose="020B0604020202020204" pitchFamily="34" charset="0"/>
              </a:rPr>
              <a:t>Paradise of Blood</a:t>
            </a:r>
            <a:r>
              <a:rPr lang="en-US" altLang="en-US">
                <a:latin typeface="Arial" panose="020B0604020202020204" pitchFamily="34" charset="0"/>
              </a:rPr>
              <a:t>, 117-142.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t>
            </a:r>
            <a:endParaRPr lang="en-US" altLang="en-US" sz="1600">
              <a:solidFill>
                <a:srgbClr val="00B050"/>
              </a:solidFill>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8EE9F7D7-F359-6B01-A78E-5D017E254185}"/>
              </a:ext>
            </a:extLst>
          </p:cNvPr>
          <p:cNvSpPr>
            <a:spLocks noGrp="1" noRot="1" noChangeAspect="1" noChangeArrowheads="1" noTextEdit="1"/>
          </p:cNvSpPr>
          <p:nvPr>
            <p:ph type="sldImg"/>
          </p:nvPr>
        </p:nvSpPr>
        <p:spPr>
          <a:ln/>
        </p:spPr>
      </p:sp>
      <p:sp>
        <p:nvSpPr>
          <p:cNvPr id="261123" name="Rectangle 3">
            <a:extLst>
              <a:ext uri="{FF2B5EF4-FFF2-40B4-BE49-F238E27FC236}">
                <a16:creationId xmlns:a16="http://schemas.microsoft.com/office/drawing/2014/main" id="{DFBDFD45-3BD7-401B-62F9-C4A9C48BB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16F743BE-698E-F519-4314-B66A8334E634}"/>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CD96DE65-640A-8096-C87C-1E4D1A8C29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--Stiggins, </a:t>
            </a:r>
            <a:r>
              <a:rPr lang="en-US" altLang="en-US" i="1">
                <a:latin typeface="Arial" panose="020B0604020202020204" pitchFamily="34" charset="0"/>
              </a:rPr>
              <a:t>Creek Indian History</a:t>
            </a:r>
            <a:r>
              <a:rPr lang="en-US" altLang="en-US">
                <a:latin typeface="Arial" panose="020B0604020202020204" pitchFamily="34" charset="0"/>
              </a:rPr>
              <a:t>, 111-112:  there was a small Red Stick squad of ‘shock troops’ who were supposed to be bullet-proof, but this did not work for three of them.  On p. 114-115, Stiggins writes that many Red Sticks were angry with the prophet Paddy Walsh because his promises of magical protection did not work.  This provoked dissension, and removal of Walsh from that area.  Martin, </a:t>
            </a:r>
            <a:r>
              <a:rPr lang="en-US" altLang="en-US" i="1">
                <a:latin typeface="Arial" panose="020B0604020202020204" pitchFamily="34" charset="0"/>
              </a:rPr>
              <a:t>Sacred Revolt</a:t>
            </a:r>
            <a:r>
              <a:rPr lang="en-US" altLang="en-US">
                <a:latin typeface="Arial" panose="020B0604020202020204" pitchFamily="34" charset="0"/>
              </a:rPr>
              <a:t>,  156, writes that after the Burnt Corn battle, Red Stick leaders and prophets lost control of their own people.  See  also Griffith, </a:t>
            </a:r>
            <a:r>
              <a:rPr lang="en-US" altLang="en-US" i="1">
                <a:latin typeface="Arial" panose="020B0604020202020204" pitchFamily="34" charset="0"/>
              </a:rPr>
              <a:t>McIntosh and Weaterhford</a:t>
            </a:r>
            <a:r>
              <a:rPr lang="en-US" altLang="en-US">
                <a:latin typeface="Arial" panose="020B0604020202020204" pitchFamily="34" charset="0"/>
              </a:rPr>
              <a:t>, Chap. 8.  Note Weatherford’s (Red Eagle’s)  controversial  involvement and how sources may differ over same. </a:t>
            </a:r>
          </a:p>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4880D69-CE8A-8A04-66EF-62D61C4F6D89}"/>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3911981-A945-6D8A-E5C5-DE74551DBC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3F22C9BB-A04D-C843-8130-95F6A07B1E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CD16265-4545-4F33-8DCD-73A67A5A6DF2}" type="slidenum">
              <a:rPr lang="en-US" altLang="en-US" smtClean="0"/>
              <a:pPr/>
              <a:t>13</a:t>
            </a:fld>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87B63AB2-0B56-6448-E646-5CC54C0A1194}"/>
              </a:ext>
            </a:extLst>
          </p:cNvPr>
          <p:cNvSpPr>
            <a:spLocks noGrp="1" noRot="1" noChangeAspect="1" noChangeArrowheads="1" noTextEdit="1"/>
          </p:cNvSpPr>
          <p:nvPr>
            <p:ph type="sldImg"/>
          </p:nvPr>
        </p:nvSpPr>
        <p:spPr>
          <a:ln/>
        </p:spPr>
      </p:sp>
      <p:sp>
        <p:nvSpPr>
          <p:cNvPr id="265219" name="Notes Placeholder 2">
            <a:extLst>
              <a:ext uri="{FF2B5EF4-FFF2-40B4-BE49-F238E27FC236}">
                <a16:creationId xmlns:a16="http://schemas.microsoft.com/office/drawing/2014/main" id="{10F6C0DF-27B7-6B7A-BACF-D04804D71C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http://conservationgis.alabama.gov/ALBBA/IMAGES/rivers-of-alabama.jpg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265220" name="Slide Number Placeholder 3">
            <a:extLst>
              <a:ext uri="{FF2B5EF4-FFF2-40B4-BE49-F238E27FC236}">
                <a16:creationId xmlns:a16="http://schemas.microsoft.com/office/drawing/2014/main" id="{8A470EE2-9D56-214A-69B9-5DD0656CA6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50D7966-5C08-459B-AC8A-B654EE99B91A}" type="slidenum">
              <a:rPr lang="en-US" altLang="en-US" smtClean="0"/>
              <a:pPr/>
              <a:t>122</a:t>
            </a:fld>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4E6652DD-F57C-3FB3-E014-67C789FC7328}"/>
              </a:ext>
            </a:extLst>
          </p:cNvPr>
          <p:cNvSpPr>
            <a:spLocks noGrp="1" noRot="1" noChangeAspect="1" noChangeArrowheads="1" noTextEdit="1"/>
          </p:cNvSpPr>
          <p:nvPr>
            <p:ph type="sldImg"/>
          </p:nvPr>
        </p:nvSpPr>
        <p:spPr>
          <a:ln/>
        </p:spPr>
      </p:sp>
      <p:sp>
        <p:nvSpPr>
          <p:cNvPr id="267267" name="Rectangle 3">
            <a:extLst>
              <a:ext uri="{FF2B5EF4-FFF2-40B4-BE49-F238E27FC236}">
                <a16:creationId xmlns:a16="http://schemas.microsoft.com/office/drawing/2014/main" id="{338D4DE8-F24E-FA84-8CD4-3EA23F2C9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Weatherford, good sources are Griffith, </a:t>
            </a:r>
            <a:r>
              <a:rPr lang="en-US" altLang="en-US" i="1">
                <a:latin typeface="Arial" panose="020B0604020202020204" pitchFamily="34" charset="0"/>
              </a:rPr>
              <a:t>McIntosh and Weatherford, passim;  </a:t>
            </a:r>
            <a:r>
              <a:rPr lang="en-US" altLang="en-US">
                <a:latin typeface="Arial" panose="020B0604020202020204" pitchFamily="34" charset="0"/>
              </a:rPr>
              <a:t>O’Brien, </a:t>
            </a:r>
            <a:r>
              <a:rPr lang="en-US" altLang="en-US" i="1">
                <a:latin typeface="Arial" panose="020B0604020202020204" pitchFamily="34" charset="0"/>
              </a:rPr>
              <a:t>In Bitterness and in Tears</a:t>
            </a:r>
            <a:r>
              <a:rPr lang="en-US" altLang="en-US">
                <a:latin typeface="Arial" panose="020B0604020202020204" pitchFamily="34" charset="0"/>
              </a:rPr>
              <a:t>, pp. 42-43, 157;  </a:t>
            </a:r>
            <a:r>
              <a:rPr lang="en-US" altLang="en-US">
                <a:solidFill>
                  <a:srgbClr val="0000FF"/>
                </a:solidFill>
                <a:latin typeface="Arial" panose="020B0604020202020204" pitchFamily="34" charset="0"/>
              </a:rPr>
              <a:t>Wright, </a:t>
            </a:r>
            <a:r>
              <a:rPr lang="en-US" altLang="en-US" i="1">
                <a:solidFill>
                  <a:srgbClr val="0000FF"/>
                </a:solidFill>
                <a:latin typeface="Arial" panose="020B0604020202020204" pitchFamily="34" charset="0"/>
              </a:rPr>
              <a:t>Creeks and Seminoles</a:t>
            </a:r>
            <a:r>
              <a:rPr lang="en-US" altLang="en-US">
                <a:solidFill>
                  <a:srgbClr val="0000FF"/>
                </a:solidFill>
                <a:latin typeface="Arial" panose="020B0604020202020204" pitchFamily="34" charset="0"/>
              </a:rPr>
              <a:t>, pp. 166-170; and Stiggins, </a:t>
            </a:r>
            <a:r>
              <a:rPr lang="en-US" altLang="en-US" i="1">
                <a:solidFill>
                  <a:srgbClr val="0000FF"/>
                </a:solidFill>
                <a:latin typeface="Arial" panose="020B0604020202020204" pitchFamily="34" charset="0"/>
              </a:rPr>
              <a:t>Creek Indian History</a:t>
            </a:r>
            <a:r>
              <a:rPr lang="en-US" altLang="en-US">
                <a:solidFill>
                  <a:srgbClr val="0000FF"/>
                </a:solidFill>
                <a:latin typeface="Arial" panose="020B0604020202020204" pitchFamily="34" charset="0"/>
              </a:rPr>
              <a:t>, 103-106</a:t>
            </a:r>
            <a:r>
              <a:rPr lang="en-US" altLang="en-US" i="1">
                <a:latin typeface="Arial" panose="020B0604020202020204" pitchFamily="34" charset="0"/>
              </a:rPr>
              <a:t>.</a:t>
            </a:r>
            <a:endParaRPr lang="en-US" altLang="en-US">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142CC5A8-48C4-5716-146E-9AF601F14701}"/>
              </a:ext>
            </a:extLst>
          </p:cNvPr>
          <p:cNvSpPr>
            <a:spLocks noGrp="1" noRot="1" noChangeAspect="1" noChangeArrowheads="1" noTextEdit="1"/>
          </p:cNvSpPr>
          <p:nvPr>
            <p:ph type="sldImg"/>
          </p:nvPr>
        </p:nvSpPr>
        <p:spPr>
          <a:ln/>
        </p:spPr>
      </p:sp>
      <p:sp>
        <p:nvSpPr>
          <p:cNvPr id="269315" name="Rectangle 3">
            <a:extLst>
              <a:ext uri="{FF2B5EF4-FFF2-40B4-BE49-F238E27FC236}">
                <a16:creationId xmlns:a16="http://schemas.microsoft.com/office/drawing/2014/main" id="{213B3527-4AEB-A743-BC2F-6FB21E6F1D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D76A2211-9082-1F7F-EDAB-8243FAF7EB3B}"/>
              </a:ext>
            </a:extLst>
          </p:cNvPr>
          <p:cNvSpPr>
            <a:spLocks noGrp="1" noRot="1" noChangeAspect="1" noChangeArrowheads="1" noTextEdit="1"/>
          </p:cNvSpPr>
          <p:nvPr>
            <p:ph type="sldImg"/>
          </p:nvPr>
        </p:nvSpPr>
        <p:spPr>
          <a:ln/>
        </p:spPr>
      </p:sp>
      <p:sp>
        <p:nvSpPr>
          <p:cNvPr id="271363" name="Notes Placeholder 2">
            <a:extLst>
              <a:ext uri="{FF2B5EF4-FFF2-40B4-BE49-F238E27FC236}">
                <a16:creationId xmlns:a16="http://schemas.microsoft.com/office/drawing/2014/main" id="{770F0AF5-D776-1BEB-98BA-BAE699FAE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1364" name="Slide Number Placeholder 3">
            <a:extLst>
              <a:ext uri="{FF2B5EF4-FFF2-40B4-BE49-F238E27FC236}">
                <a16:creationId xmlns:a16="http://schemas.microsoft.com/office/drawing/2014/main" id="{CE01256A-4E4C-5AC2-9412-D1D65F37D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3DD6F12-2CCC-46BA-AD9C-3D8C676BDA1A}" type="slidenum">
              <a:rPr lang="en-US" altLang="en-US" smtClean="0"/>
              <a:pPr/>
              <a:t>125</a:t>
            </a:fld>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193ED218-6839-C3D8-913B-5F0CE7014C9F}"/>
              </a:ext>
            </a:extLst>
          </p:cNvPr>
          <p:cNvSpPr>
            <a:spLocks noGrp="1" noRot="1" noChangeAspect="1" noChangeArrowheads="1" noTextEdit="1"/>
          </p:cNvSpPr>
          <p:nvPr>
            <p:ph type="sldImg"/>
          </p:nvPr>
        </p:nvSpPr>
        <p:spPr>
          <a:ln/>
        </p:spPr>
      </p:sp>
      <p:sp>
        <p:nvSpPr>
          <p:cNvPr id="273411" name="Rectangle 3">
            <a:extLst>
              <a:ext uri="{FF2B5EF4-FFF2-40B4-BE49-F238E27FC236}">
                <a16:creationId xmlns:a16="http://schemas.microsoft.com/office/drawing/2014/main" id="{304605D0-6DDF-00D1-67EF-FE121BC16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D6A320CD-EC0A-2BE1-491C-EB4251CFF832}"/>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793FB274-47CB-332E-6B4D-F78CD06AC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also Crockett, </a:t>
            </a:r>
            <a:r>
              <a:rPr lang="en-US" altLang="en-US" i="1">
                <a:latin typeface="Arial" panose="020B0604020202020204" pitchFamily="34" charset="0"/>
              </a:rPr>
              <a:t>Narrative of the Life of David Crockett of the State of Tennessee</a:t>
            </a:r>
            <a:r>
              <a:rPr lang="en-US" altLang="en-US">
                <a:latin typeface="Arial" panose="020B0604020202020204" pitchFamily="34" charset="0"/>
              </a:rPr>
              <a:t>, 73.  In this passage, he persuades his reluctant wife to support his enlistment by saying that if he and others fail to stop the Red Sticks elsewhere, they will surely attack Tennesseans like the Crocketts in their homes.</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664571FC-FFD7-4ED3-C239-7AEF70C29E0D}"/>
              </a:ext>
            </a:extLst>
          </p:cNvPr>
          <p:cNvSpPr>
            <a:spLocks noGrp="1" noRot="1" noChangeAspect="1" noChangeArrowheads="1" noTextEdit="1"/>
          </p:cNvSpPr>
          <p:nvPr>
            <p:ph type="sldImg"/>
          </p:nvPr>
        </p:nvSpPr>
        <p:spPr>
          <a:ln/>
        </p:spPr>
      </p:sp>
      <p:sp>
        <p:nvSpPr>
          <p:cNvPr id="277507" name="Notes Placeholder 2">
            <a:extLst>
              <a:ext uri="{FF2B5EF4-FFF2-40B4-BE49-F238E27FC236}">
                <a16:creationId xmlns:a16="http://schemas.microsoft.com/office/drawing/2014/main" id="{A0297B65-DFA5-BE08-C685-88034E1EBA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7508" name="Slide Number Placeholder 3">
            <a:extLst>
              <a:ext uri="{FF2B5EF4-FFF2-40B4-BE49-F238E27FC236}">
                <a16:creationId xmlns:a16="http://schemas.microsoft.com/office/drawing/2014/main" id="{D63CCFEA-174D-EB31-BCC8-4E6810DB27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62E1DF3-E74F-40B3-A461-42502FB23168}" type="slidenum">
              <a:rPr lang="en-US" altLang="en-US" smtClean="0"/>
              <a:pPr/>
              <a:t>128</a:t>
            </a:fld>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C4C3830E-B68C-215F-CF6E-B4BD5FFDE927}"/>
              </a:ext>
            </a:extLst>
          </p:cNvPr>
          <p:cNvSpPr>
            <a:spLocks noGrp="1" noRot="1" noChangeAspect="1" noChangeArrowheads="1" noTextEdit="1"/>
          </p:cNvSpPr>
          <p:nvPr>
            <p:ph type="sldImg"/>
          </p:nvPr>
        </p:nvSpPr>
        <p:spPr>
          <a:ln/>
        </p:spPr>
      </p:sp>
      <p:sp>
        <p:nvSpPr>
          <p:cNvPr id="279555" name="Rectangle 3">
            <a:extLst>
              <a:ext uri="{FF2B5EF4-FFF2-40B4-BE49-F238E27FC236}">
                <a16:creationId xmlns:a16="http://schemas.microsoft.com/office/drawing/2014/main" id="{16A8EE01-6973-717F-158F-B91C8D4C4B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578A1E6A-8FD3-5526-E268-717296150201}"/>
              </a:ext>
            </a:extLst>
          </p:cNvPr>
          <p:cNvSpPr>
            <a:spLocks noGrp="1" noRot="1" noChangeAspect="1" noChangeArrowheads="1" noTextEdit="1"/>
          </p:cNvSpPr>
          <p:nvPr>
            <p:ph type="sldImg"/>
          </p:nvPr>
        </p:nvSpPr>
        <p:spPr>
          <a:ln/>
        </p:spPr>
      </p:sp>
      <p:sp>
        <p:nvSpPr>
          <p:cNvPr id="281603" name="Rectangle 3">
            <a:extLst>
              <a:ext uri="{FF2B5EF4-FFF2-40B4-BE49-F238E27FC236}">
                <a16:creationId xmlns:a16="http://schemas.microsoft.com/office/drawing/2014/main" id="{926BC6C5-5923-BC31-4636-5E0E28F6F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DA723095-D229-8E1E-244B-36728C493D44}"/>
              </a:ext>
            </a:extLst>
          </p:cNvPr>
          <p:cNvSpPr>
            <a:spLocks noGrp="1" noRot="1" noChangeAspect="1" noChangeArrowheads="1" noTextEdit="1"/>
          </p:cNvSpPr>
          <p:nvPr>
            <p:ph type="sldImg"/>
          </p:nvPr>
        </p:nvSpPr>
        <p:spPr>
          <a:ln/>
        </p:spPr>
      </p:sp>
      <p:sp>
        <p:nvSpPr>
          <p:cNvPr id="283651" name="Notes Placeholder 2">
            <a:extLst>
              <a:ext uri="{FF2B5EF4-FFF2-40B4-BE49-F238E27FC236}">
                <a16:creationId xmlns:a16="http://schemas.microsoft.com/office/drawing/2014/main" id="{0F597725-AA53-8F20-A616-87B3D065C9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283652" name="Slide Number Placeholder 3">
            <a:extLst>
              <a:ext uri="{FF2B5EF4-FFF2-40B4-BE49-F238E27FC236}">
                <a16:creationId xmlns:a16="http://schemas.microsoft.com/office/drawing/2014/main" id="{36674CA0-6AE6-AFAC-5615-669F0C0747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7783D70-8CAB-4236-B836-833D17275D3D}" type="slidenum">
              <a:rPr lang="en-US" altLang="en-US" smtClean="0"/>
              <a:pPr/>
              <a:t>131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2C5FF46-E178-5DE9-B958-8A4C4319207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75776C61-4233-DAFC-92B4-577BB25188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8D22D2B6-1E5E-7996-6B20-BF355E9AA3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77BEE05-5D59-4ED8-84C7-2A13D9C5D144}" type="slidenum">
              <a:rPr lang="en-US" altLang="en-US" smtClean="0"/>
              <a:pPr/>
              <a:t>14</a:t>
            </a:fld>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86FC0265-EF6B-C569-CED1-85FA360B0ED4}"/>
              </a:ext>
            </a:extLst>
          </p:cNvPr>
          <p:cNvSpPr>
            <a:spLocks noGrp="1" noRot="1" noChangeAspect="1" noChangeArrowheads="1" noTextEdit="1"/>
          </p:cNvSpPr>
          <p:nvPr>
            <p:ph type="sldImg"/>
          </p:nvPr>
        </p:nvSpPr>
        <p:spPr>
          <a:ln/>
        </p:spPr>
      </p:sp>
      <p:sp>
        <p:nvSpPr>
          <p:cNvPr id="285699" name="Notes Placeholder 2">
            <a:extLst>
              <a:ext uri="{FF2B5EF4-FFF2-40B4-BE49-F238E27FC236}">
                <a16:creationId xmlns:a16="http://schemas.microsoft.com/office/drawing/2014/main" id="{D5D55045-AD17-5A8F-9A99-5168C7A1C4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http://conservationgis.alabama.gov/ALBBA/IMAGES/rivers-of-alabama.jpg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285700" name="Slide Number Placeholder 3">
            <a:extLst>
              <a:ext uri="{FF2B5EF4-FFF2-40B4-BE49-F238E27FC236}">
                <a16:creationId xmlns:a16="http://schemas.microsoft.com/office/drawing/2014/main" id="{94475788-494C-9FC4-7F3B-433A1B60E5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98AF394-9BA9-475C-914F-F4FB3F96E7D1}" type="slidenum">
              <a:rPr lang="en-US" altLang="en-US" smtClean="0"/>
              <a:pPr/>
              <a:t>132</a:t>
            </a:fld>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1D230351-AE5E-0450-50F1-31F6482427E0}"/>
              </a:ext>
            </a:extLst>
          </p:cNvPr>
          <p:cNvSpPr>
            <a:spLocks noGrp="1" noRot="1" noChangeAspect="1" noChangeArrowheads="1" noTextEdit="1"/>
          </p:cNvSpPr>
          <p:nvPr>
            <p:ph type="sldImg"/>
          </p:nvPr>
        </p:nvSpPr>
        <p:spPr>
          <a:ln/>
        </p:spPr>
      </p:sp>
      <p:sp>
        <p:nvSpPr>
          <p:cNvPr id="287747" name="Rectangle 3">
            <a:extLst>
              <a:ext uri="{FF2B5EF4-FFF2-40B4-BE49-F238E27FC236}">
                <a16:creationId xmlns:a16="http://schemas.microsoft.com/office/drawing/2014/main" id="{4B1BA5B7-3004-10B5-5E4B-BA53FFEE5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44D1B3F2-253D-55C8-4557-C3815C5C8953}"/>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4460EDEC-9C0F-904E-EBC1-E7AFC55A1F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158EE606-1F12-7D56-C739-ABB50083ED63}"/>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EEDCDFE8-E99A-92B4-F974-6E1CD376E7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DAF2131B-95EF-5848-9752-A19482710F11}"/>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0F8E770D-144A-16C6-415A-4F6F9BB242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D71571A7-4AB5-C5AF-8D25-7820EB11066B}"/>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9B51E227-05DE-FB1E-E128-7C1F92393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quote, see Weir, </a:t>
            </a:r>
            <a:r>
              <a:rPr lang="en-US" altLang="en-US" i="1">
                <a:latin typeface="Arial" panose="020B0604020202020204" pitchFamily="34" charset="0"/>
              </a:rPr>
              <a:t>Paradise of Blood</a:t>
            </a:r>
            <a:r>
              <a:rPr lang="en-US" altLang="en-US">
                <a:latin typeface="Arial" panose="020B0604020202020204" pitchFamily="34" charset="0"/>
              </a:rPr>
              <a:t>, 228.  </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78A08BD5-F4A7-74AC-1F3E-B04596569A12}"/>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85014F6E-6EA1-D34E-118E-D186248BA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53AA07D6-2AAA-FB27-18C3-AC0B9B36ED40}"/>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F26EF867-0B21-BA7C-BFEC-047F5EC0D2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079BF396-060C-36C4-4096-97A9AC497637}"/>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E568666D-055A-3206-18D8-06B0792DF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696CA805-0BC2-B6EE-F252-0F242593E469}"/>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4C8A84E2-F0D6-3441-89E0-633F27D25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F936B79-E44D-911F-C5B4-7AD1D97CE25C}"/>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AEBF033A-B363-E893-CF3A-FEE3486EDB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16D1464E-6F95-CC62-D3BC-0BDD71A8E7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B494108-1F3C-4DFF-A99F-2C8ADE53FABC}" type="slidenum">
              <a:rPr lang="en-US" altLang="en-US" smtClean="0"/>
              <a:pPr/>
              <a:t>15</a:t>
            </a:fld>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6FB573C7-6F8B-5C77-FE74-A2BFE349463C}"/>
              </a:ext>
            </a:extLst>
          </p:cNvPr>
          <p:cNvSpPr>
            <a:spLocks noGrp="1" noRot="1" noChangeAspect="1" noChangeArrowheads="1" noTextEdit="1"/>
          </p:cNvSpPr>
          <p:nvPr>
            <p:ph type="sldImg"/>
          </p:nvPr>
        </p:nvSpPr>
        <p:spPr>
          <a:ln/>
        </p:spPr>
      </p:sp>
      <p:sp>
        <p:nvSpPr>
          <p:cNvPr id="307203" name="Notes Placeholder 2">
            <a:extLst>
              <a:ext uri="{FF2B5EF4-FFF2-40B4-BE49-F238E27FC236}">
                <a16:creationId xmlns:a16="http://schemas.microsoft.com/office/drawing/2014/main" id="{B055FC1D-B128-682A-3AC3-5667E4C5F2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07204" name="Slide Number Placeholder 3">
            <a:extLst>
              <a:ext uri="{FF2B5EF4-FFF2-40B4-BE49-F238E27FC236}">
                <a16:creationId xmlns:a16="http://schemas.microsoft.com/office/drawing/2014/main" id="{1E91EF62-A344-739A-1D55-EF0734262C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308390A-80F5-47D3-AC31-37FCD2E27FCD}" type="slidenum">
              <a:rPr lang="en-US" altLang="en-US" smtClean="0"/>
              <a:pPr/>
              <a:t>143</a:t>
            </a:fld>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a:extLst>
              <a:ext uri="{FF2B5EF4-FFF2-40B4-BE49-F238E27FC236}">
                <a16:creationId xmlns:a16="http://schemas.microsoft.com/office/drawing/2014/main" id="{C93F6C05-5315-81EA-DA43-9202C3E60856}"/>
              </a:ext>
            </a:extLst>
          </p:cNvPr>
          <p:cNvSpPr>
            <a:spLocks noGrp="1" noRot="1" noChangeAspect="1" noChangeArrowheads="1" noTextEdit="1"/>
          </p:cNvSpPr>
          <p:nvPr>
            <p:ph type="sldImg"/>
          </p:nvPr>
        </p:nvSpPr>
        <p:spPr>
          <a:ln/>
        </p:spPr>
      </p:sp>
      <p:sp>
        <p:nvSpPr>
          <p:cNvPr id="309251" name="Notes Placeholder 2">
            <a:extLst>
              <a:ext uri="{FF2B5EF4-FFF2-40B4-BE49-F238E27FC236}">
                <a16:creationId xmlns:a16="http://schemas.microsoft.com/office/drawing/2014/main" id="{76DB4718-A2ED-8624-CE31-0384F2AB47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09252" name="Slide Number Placeholder 3">
            <a:extLst>
              <a:ext uri="{FF2B5EF4-FFF2-40B4-BE49-F238E27FC236}">
                <a16:creationId xmlns:a16="http://schemas.microsoft.com/office/drawing/2014/main" id="{35254A3F-1939-1D71-056D-1B30D6167A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95C11F9-8F46-4D2F-B816-10DBB5EE5AF1}" type="slidenum">
              <a:rPr lang="en-US" altLang="en-US" smtClean="0"/>
              <a:pPr/>
              <a:t>144</a:t>
            </a:fld>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D86778CB-2D96-737A-DAC1-6D5B985B33AD}"/>
              </a:ext>
            </a:extLst>
          </p:cNvPr>
          <p:cNvSpPr>
            <a:spLocks noGrp="1" noRot="1" noChangeAspect="1" noChangeArrowheads="1" noTextEdit="1"/>
          </p:cNvSpPr>
          <p:nvPr>
            <p:ph type="sldImg"/>
          </p:nvPr>
        </p:nvSpPr>
        <p:spPr>
          <a:ln/>
        </p:spPr>
      </p:sp>
      <p:sp>
        <p:nvSpPr>
          <p:cNvPr id="311299" name="Notes Placeholder 2">
            <a:extLst>
              <a:ext uri="{FF2B5EF4-FFF2-40B4-BE49-F238E27FC236}">
                <a16:creationId xmlns:a16="http://schemas.microsoft.com/office/drawing/2014/main" id="{4C2D158A-BB69-E5F2-5C43-1D25188C0B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11300" name="Slide Number Placeholder 3">
            <a:extLst>
              <a:ext uri="{FF2B5EF4-FFF2-40B4-BE49-F238E27FC236}">
                <a16:creationId xmlns:a16="http://schemas.microsoft.com/office/drawing/2014/main" id="{CB5BE512-02E2-CDD6-12CE-95B6277A06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5A60A0C-FFB1-45C1-80D8-D2D31BAE8045}" type="slidenum">
              <a:rPr lang="en-US" altLang="en-US" smtClean="0"/>
              <a:pPr/>
              <a:t>145</a:t>
            </a:fld>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009E9B6C-D572-68AC-6E19-EEAFD09875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3D5467B-BAC1-45E6-8183-78A2B5E4495B}" type="slidenum">
              <a:rPr lang="en-US" altLang="en-US" smtClean="0"/>
              <a:pPr/>
              <a:t>146</a:t>
            </a:fld>
            <a:endParaRPr lang="en-US" altLang="en-US"/>
          </a:p>
        </p:txBody>
      </p:sp>
      <p:sp>
        <p:nvSpPr>
          <p:cNvPr id="313347" name="Rectangle 2">
            <a:extLst>
              <a:ext uri="{FF2B5EF4-FFF2-40B4-BE49-F238E27FC236}">
                <a16:creationId xmlns:a16="http://schemas.microsoft.com/office/drawing/2014/main" id="{FB840ED3-6B40-6FA0-0A9A-F6C522184E8B}"/>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8EA725E7-BED3-71D0-4585-046DF346B1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246, and Southerland and Brown, </a:t>
            </a:r>
            <a:r>
              <a:rPr lang="en-US" altLang="en-US" i="1">
                <a:latin typeface="Arial" panose="020B0604020202020204" pitchFamily="34" charset="0"/>
              </a:rPr>
              <a:t>The Federal Road</a:t>
            </a:r>
            <a:r>
              <a:rPr lang="en-US" altLang="en-US">
                <a:latin typeface="Arial" panose="020B0604020202020204" pitchFamily="34" charset="0"/>
              </a:rPr>
              <a:t>, pp. 40-49</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A91E8223-7188-C28D-DDBE-85484FA25C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0FD42A5-8B4F-424D-8E7D-1C46FA1F964A}" type="slidenum">
              <a:rPr lang="en-US" altLang="en-US" smtClean="0"/>
              <a:pPr/>
              <a:t>147</a:t>
            </a:fld>
            <a:endParaRPr lang="en-US" altLang="en-US"/>
          </a:p>
        </p:txBody>
      </p:sp>
      <p:sp>
        <p:nvSpPr>
          <p:cNvPr id="315395" name="Rectangle 2">
            <a:extLst>
              <a:ext uri="{FF2B5EF4-FFF2-40B4-BE49-F238E27FC236}">
                <a16:creationId xmlns:a16="http://schemas.microsoft.com/office/drawing/2014/main" id="{6C35014B-A3A4-2C2E-E639-6D1C26A55FED}"/>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5348A4A8-E2E0-716F-5940-CCE7A9F38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6AC30D32-1A8D-09D4-0496-C91D237EE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7C84BCD-5FE7-4C1A-94BC-6ACFFC1B6849}" type="slidenum">
              <a:rPr lang="en-US" altLang="en-US" smtClean="0"/>
              <a:pPr/>
              <a:t>148</a:t>
            </a:fld>
            <a:endParaRPr lang="en-US" altLang="en-US"/>
          </a:p>
        </p:txBody>
      </p:sp>
      <p:sp>
        <p:nvSpPr>
          <p:cNvPr id="317443" name="Rectangle 2">
            <a:extLst>
              <a:ext uri="{FF2B5EF4-FFF2-40B4-BE49-F238E27FC236}">
                <a16:creationId xmlns:a16="http://schemas.microsoft.com/office/drawing/2014/main" id="{70A349F3-F586-EC6D-40B0-E628EC2291D1}"/>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E7474ADA-E064-035E-43C1-9F6891F7B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64460B2A-4B8C-6208-5406-75A9BF8C52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17CEEC3-B121-4C3D-AB48-DC49AB24B0C8}" type="slidenum">
              <a:rPr lang="en-US" altLang="en-US" smtClean="0"/>
              <a:pPr/>
              <a:t>149</a:t>
            </a:fld>
            <a:endParaRPr lang="en-US" altLang="en-US"/>
          </a:p>
        </p:txBody>
      </p:sp>
      <p:sp>
        <p:nvSpPr>
          <p:cNvPr id="319491" name="Rectangle 2">
            <a:extLst>
              <a:ext uri="{FF2B5EF4-FFF2-40B4-BE49-F238E27FC236}">
                <a16:creationId xmlns:a16="http://schemas.microsoft.com/office/drawing/2014/main" id="{712DDA5C-4511-17CB-C4FB-4B02A989952F}"/>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2AC62675-AAFD-3DA4-CB92-E87AEE864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71CB2E8D-75FA-2F6F-6AB2-5B3C6789A1CF}"/>
              </a:ext>
            </a:extLst>
          </p:cNvPr>
          <p:cNvSpPr>
            <a:spLocks noGrp="1" noRot="1" noChangeAspect="1" noChangeArrowheads="1" noTextEdit="1"/>
          </p:cNvSpPr>
          <p:nvPr>
            <p:ph type="sldImg"/>
          </p:nvPr>
        </p:nvSpPr>
        <p:spPr>
          <a:ln/>
        </p:spPr>
      </p:sp>
      <p:sp>
        <p:nvSpPr>
          <p:cNvPr id="322563" name="Notes Placeholder 2">
            <a:extLst>
              <a:ext uri="{FF2B5EF4-FFF2-40B4-BE49-F238E27FC236}">
                <a16:creationId xmlns:a16="http://schemas.microsoft.com/office/drawing/2014/main" id="{EA2CCF43-6886-887E-AFA4-A74B4F4421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22564" name="Slide Number Placeholder 3">
            <a:extLst>
              <a:ext uri="{FF2B5EF4-FFF2-40B4-BE49-F238E27FC236}">
                <a16:creationId xmlns:a16="http://schemas.microsoft.com/office/drawing/2014/main" id="{444E14EB-1AD5-6AF5-1138-3DED55D0C2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66BB42F-5014-487E-91C2-29CAE3D6938B}" type="slidenum">
              <a:rPr lang="en-US" altLang="en-US" smtClean="0"/>
              <a:pPr/>
              <a:t>151</a:t>
            </a:fld>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880E6810-1D55-37E7-0F6E-A81EFE1205E5}"/>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2D903DB8-4366-9CB0-E238-41D65A5D23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b="1">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CA551C86-4783-7D51-9C2B-FCF8E242E093}"/>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9AAC3941-3AF0-3717-89AF-CD4FF1EA9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b="1">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4683E02-CD6E-E29C-2A55-F4701D571400}"/>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9708CA2-3C12-3C08-3254-4AD6CDB44F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5011FFC-D83D-8030-662E-E2FBEB1F1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843F486-7042-492B-8473-86BF566DA646}" type="slidenum">
              <a:rPr lang="en-US" altLang="en-US" smtClean="0"/>
              <a:pPr/>
              <a:t>16</a:t>
            </a:fld>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67E078CD-E972-5AD3-8AEC-3C805E457437}"/>
              </a:ext>
            </a:extLst>
          </p:cNvPr>
          <p:cNvSpPr>
            <a:spLocks noGrp="1" noRot="1" noChangeAspect="1" noChangeArrowheads="1" noTextEdit="1"/>
          </p:cNvSpPr>
          <p:nvPr>
            <p:ph type="sldImg"/>
          </p:nvPr>
        </p:nvSpPr>
        <p:spPr>
          <a:ln/>
        </p:spPr>
      </p:sp>
      <p:sp>
        <p:nvSpPr>
          <p:cNvPr id="328707" name="Rectangle 3">
            <a:extLst>
              <a:ext uri="{FF2B5EF4-FFF2-40B4-BE49-F238E27FC236}">
                <a16:creationId xmlns:a16="http://schemas.microsoft.com/office/drawing/2014/main" id="{EE18F5EF-558D-70A4-4A2B-670B3CC4B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See Weir, </a:t>
            </a:r>
            <a:r>
              <a:rPr lang="en-US" altLang="en-US" sz="1600" i="1">
                <a:latin typeface="Arial" panose="020B0604020202020204" pitchFamily="34" charset="0"/>
              </a:rPr>
              <a:t>Paradise of Blood</a:t>
            </a:r>
            <a:r>
              <a:rPr lang="en-US" altLang="en-US" sz="1600">
                <a:latin typeface="Arial" panose="020B0604020202020204" pitchFamily="34" charset="0"/>
              </a:rPr>
              <a:t>, 284-288.</a:t>
            </a:r>
          </a:p>
          <a:p>
            <a:endParaRPr lang="en-US" altLang="en-US">
              <a:latin typeface="Arial" panose="020B060402020202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64016A79-80CB-1435-88D7-6AA2D3EAF9AC}"/>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0C405005-D241-9D42-E191-15D95C66F9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67812601-F7C7-9030-B4BC-3AD07FB5FBAC}"/>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40F08A34-0A63-F06F-67B8-BA0A58232D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--See Stiggins, </a:t>
            </a:r>
            <a:r>
              <a:rPr lang="en-US" altLang="en-US" i="1">
                <a:latin typeface="Arial" panose="020B0604020202020204" pitchFamily="34" charset="0"/>
              </a:rPr>
              <a:t>Creek Indian History</a:t>
            </a:r>
            <a:r>
              <a:rPr lang="en-US" altLang="en-US">
                <a:latin typeface="Arial" panose="020B0604020202020204" pitchFamily="34" charset="0"/>
              </a:rPr>
              <a:t>, 121.  </a:t>
            </a:r>
          </a:p>
          <a:p>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298, which also discusses the backbiting against Claiborne; but praises Claiborne for doing much as he did versus serious hardships. See 314-316 for the Red Sticks’ post-Holy Ground gathering.   </a:t>
            </a:r>
          </a:p>
          <a:p>
            <a:r>
              <a:rPr lang="en-US" altLang="en-US">
                <a:latin typeface="Arial" panose="020B0604020202020204" pitchFamily="34" charset="0"/>
              </a:rPr>
              <a:t>--See Waselkov, </a:t>
            </a:r>
            <a:r>
              <a:rPr lang="en-US" altLang="en-US" i="1">
                <a:latin typeface="Arial" panose="020B0604020202020204" pitchFamily="34" charset="0"/>
              </a:rPr>
              <a:t>Conquering Spirit</a:t>
            </a:r>
            <a:r>
              <a:rPr lang="en-US" altLang="en-US">
                <a:latin typeface="Arial" panose="020B0604020202020204" pitchFamily="34" charset="0"/>
              </a:rPr>
              <a:t>, 167, for the letter. </a:t>
            </a:r>
            <a:endParaRPr lang="en-US" altLang="en-US" sz="1600" b="1">
              <a:latin typeface="Arial" panose="020B0604020202020204" pitchFamily="34" charset="0"/>
            </a:endParaRPr>
          </a:p>
          <a:p>
            <a:r>
              <a:rPr lang="en-US" altLang="en-US">
                <a:latin typeface="Arial" panose="020B0604020202020204" pitchFamily="34" charset="0"/>
              </a:rPr>
              <a:t>--Martin, </a:t>
            </a:r>
            <a:r>
              <a:rPr lang="en-US" altLang="en-US" i="1">
                <a:latin typeface="Arial" panose="020B0604020202020204" pitchFamily="34" charset="0"/>
              </a:rPr>
              <a:t>Sacred Revolt</a:t>
            </a:r>
            <a:r>
              <a:rPr lang="en-US" altLang="en-US">
                <a:latin typeface="Arial" panose="020B0604020202020204" pitchFamily="34" charset="0"/>
              </a:rPr>
              <a:t>, 161, writes that the Red Sticks believed that the religious situation was not right for the Holy Ground fight—that it did not favor the Red Sticks on that occasion.  Unlike Stiggins, Martin believes that many Red Sticks still believed the magic claims.</a:t>
            </a:r>
          </a:p>
          <a:p>
            <a:r>
              <a:rPr lang="en-US" altLang="en-US">
                <a:latin typeface="Arial" panose="020B0604020202020204" pitchFamily="34" charset="0"/>
              </a:rPr>
              <a:t>--See Owsley, </a:t>
            </a:r>
            <a:r>
              <a:rPr lang="en-US" altLang="en-US" i="1">
                <a:latin typeface="Arial" panose="020B0604020202020204" pitchFamily="34" charset="0"/>
              </a:rPr>
              <a:t>Struggle</a:t>
            </a:r>
            <a:r>
              <a:rPr lang="en-US" altLang="en-US">
                <a:latin typeface="Arial" panose="020B0604020202020204" pitchFamily="34" charset="0"/>
              </a:rPr>
              <a:t>, 49-50, and O’Brien </a:t>
            </a:r>
            <a:r>
              <a:rPr lang="en-US" altLang="en-US" i="1">
                <a:latin typeface="Arial" panose="020B0604020202020204" pitchFamily="34" charset="0"/>
              </a:rPr>
              <a:t>Bitterness and Tears</a:t>
            </a:r>
            <a:r>
              <a:rPr lang="en-US" altLang="en-US">
                <a:latin typeface="Arial" panose="020B0604020202020204" pitchFamily="34" charset="0"/>
              </a:rPr>
              <a:t>, 131-132. </a:t>
            </a:r>
          </a:p>
          <a:p>
            <a:r>
              <a:rPr lang="en-US" altLang="en-US">
                <a:latin typeface="Arial" panose="020B0604020202020204" pitchFamily="34" charset="0"/>
              </a:rPr>
              <a:t> </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a:extLst>
              <a:ext uri="{FF2B5EF4-FFF2-40B4-BE49-F238E27FC236}">
                <a16:creationId xmlns:a16="http://schemas.microsoft.com/office/drawing/2014/main" id="{3CEDEAEE-D54E-D035-BDE0-E1553AC1805C}"/>
              </a:ext>
            </a:extLst>
          </p:cNvPr>
          <p:cNvSpPr>
            <a:spLocks noGrp="1" noRot="1" noChangeAspect="1" noChangeArrowheads="1" noTextEdit="1"/>
          </p:cNvSpPr>
          <p:nvPr>
            <p:ph type="sldImg"/>
          </p:nvPr>
        </p:nvSpPr>
        <p:spPr>
          <a:ln/>
        </p:spPr>
      </p:sp>
      <p:sp>
        <p:nvSpPr>
          <p:cNvPr id="335875" name="Notes Placeholder 2">
            <a:extLst>
              <a:ext uri="{FF2B5EF4-FFF2-40B4-BE49-F238E27FC236}">
                <a16:creationId xmlns:a16="http://schemas.microsoft.com/office/drawing/2014/main" id="{BE638AEC-E167-E207-719E-112EAF3210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a:p>
            <a:r>
              <a:rPr lang="en-US" altLang="en-US">
                <a:latin typeface="Arial" panose="020B0604020202020204" pitchFamily="34" charset="0"/>
              </a:rPr>
              <a:t>Stiggins, </a:t>
            </a:r>
            <a:r>
              <a:rPr lang="en-US" altLang="en-US" i="1">
                <a:latin typeface="Arial" panose="020B0604020202020204" pitchFamily="34" charset="0"/>
              </a:rPr>
              <a:t>Creek Indian History</a:t>
            </a:r>
            <a:r>
              <a:rPr lang="en-US" altLang="en-US">
                <a:latin typeface="Arial" panose="020B0604020202020204" pitchFamily="34" charset="0"/>
              </a:rPr>
              <a:t>, 122-123:  at this point the Red Sticks started to relocate their peoples into certain towns.  They were apparently generally aware that the whites were converging on them.  On 124 Stiggins writes that these die-hards were willing to make a last stand.</a:t>
            </a:r>
          </a:p>
          <a:p>
            <a:endParaRPr lang="en-US" altLang="en-US">
              <a:latin typeface="Arial" panose="020B0604020202020204" pitchFamily="34" charset="0"/>
            </a:endParaRPr>
          </a:p>
        </p:txBody>
      </p:sp>
      <p:sp>
        <p:nvSpPr>
          <p:cNvPr id="335876" name="Slide Number Placeholder 3">
            <a:extLst>
              <a:ext uri="{FF2B5EF4-FFF2-40B4-BE49-F238E27FC236}">
                <a16:creationId xmlns:a16="http://schemas.microsoft.com/office/drawing/2014/main" id="{4A5D8468-B64B-06CE-281F-1493D436EA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760A00F-D121-4E1E-A8C8-BBB053C24331}" type="slidenum">
              <a:rPr lang="en-US" altLang="en-US" smtClean="0"/>
              <a:pPr/>
              <a:t>158</a:t>
            </a:fld>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7C9BA5C3-2314-D668-7D2C-32717188EC3B}"/>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3ABC0E25-1D20-BAA5-9876-49C637003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301-314 for the Black Warrior action, and 380-391 for Russell’s Cahaba misadventure.  </a:t>
            </a:r>
          </a:p>
          <a:p>
            <a:r>
              <a:rPr lang="en-US" altLang="en-US">
                <a:latin typeface="Arial" panose="020B0604020202020204" pitchFamily="34" charset="0"/>
              </a:rPr>
              <a:t> </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C7FCDCE0-F709-C09B-C87B-38E5F2FD9BFC}"/>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B61A399B-5594-8642-A312-8F1F8D3D85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Owsley, </a:t>
            </a:r>
            <a:r>
              <a:rPr lang="en-US" altLang="en-US" i="1">
                <a:latin typeface="Arial" panose="020B0604020202020204" pitchFamily="34" charset="0"/>
              </a:rPr>
              <a:t>Struggle</a:t>
            </a:r>
            <a:r>
              <a:rPr lang="en-US" altLang="en-US">
                <a:latin typeface="Arial" panose="020B0604020202020204" pitchFamily="34" charset="0"/>
              </a:rPr>
              <a:t>, 49-50, and O’Brien </a:t>
            </a:r>
            <a:r>
              <a:rPr lang="en-US" altLang="en-US" i="1">
                <a:latin typeface="Arial" panose="020B0604020202020204" pitchFamily="34" charset="0"/>
              </a:rPr>
              <a:t>Bitterness and Tears</a:t>
            </a:r>
            <a:r>
              <a:rPr lang="en-US" altLang="en-US">
                <a:latin typeface="Arial" panose="020B0604020202020204" pitchFamily="34" charset="0"/>
              </a:rPr>
              <a:t>, 131-132. </a:t>
            </a:r>
          </a:p>
          <a:p>
            <a:endParaRPr lang="en-US" altLang="en-US">
              <a:latin typeface="Arial" panose="020B0604020202020204"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a:extLst>
              <a:ext uri="{FF2B5EF4-FFF2-40B4-BE49-F238E27FC236}">
                <a16:creationId xmlns:a16="http://schemas.microsoft.com/office/drawing/2014/main" id="{67858E05-3C6E-0B93-5D09-C3B80E5B0D13}"/>
              </a:ext>
            </a:extLst>
          </p:cNvPr>
          <p:cNvSpPr>
            <a:spLocks noGrp="1" noRot="1" noChangeAspect="1" noChangeArrowheads="1" noTextEdit="1"/>
          </p:cNvSpPr>
          <p:nvPr>
            <p:ph type="sldImg"/>
          </p:nvPr>
        </p:nvSpPr>
        <p:spPr>
          <a:ln/>
        </p:spPr>
      </p:sp>
      <p:sp>
        <p:nvSpPr>
          <p:cNvPr id="343043" name="Notes Placeholder 2">
            <a:extLst>
              <a:ext uri="{FF2B5EF4-FFF2-40B4-BE49-F238E27FC236}">
                <a16:creationId xmlns:a16="http://schemas.microsoft.com/office/drawing/2014/main" id="{7984C282-D8D9-C8E1-4136-67ADBED802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a:p>
            <a:r>
              <a:rPr lang="en-US" altLang="en-US">
                <a:latin typeface="Arial" panose="020B0604020202020204" pitchFamily="34" charset="0"/>
              </a:rPr>
              <a:t>Stiggins, </a:t>
            </a:r>
            <a:r>
              <a:rPr lang="en-US" altLang="en-US" i="1">
                <a:latin typeface="Arial" panose="020B0604020202020204" pitchFamily="34" charset="0"/>
              </a:rPr>
              <a:t>Creek Indian History</a:t>
            </a:r>
            <a:r>
              <a:rPr lang="en-US" altLang="en-US">
                <a:latin typeface="Arial" panose="020B0604020202020204" pitchFamily="34" charset="0"/>
              </a:rPr>
              <a:t>, 122-123:  at this point the Red Sticks started to relocate their peoples into certain towns.  They were apparently generally aware that the whites were converging on them.  On 124 Stiggins writes that these die-hards were willing to make a last stand.</a:t>
            </a:r>
          </a:p>
          <a:p>
            <a:endParaRPr lang="en-US" altLang="en-US">
              <a:latin typeface="Arial" panose="020B0604020202020204" pitchFamily="34" charset="0"/>
            </a:endParaRPr>
          </a:p>
        </p:txBody>
      </p:sp>
      <p:sp>
        <p:nvSpPr>
          <p:cNvPr id="343044" name="Slide Number Placeholder 3">
            <a:extLst>
              <a:ext uri="{FF2B5EF4-FFF2-40B4-BE49-F238E27FC236}">
                <a16:creationId xmlns:a16="http://schemas.microsoft.com/office/drawing/2014/main" id="{665F6D88-A323-6841-1EC7-453AE87402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A0138CC-1014-4FC4-AC71-9096FB1B1BCD}" type="slidenum">
              <a:rPr lang="en-US" altLang="en-US" smtClean="0"/>
              <a:pPr/>
              <a:t>162</a:t>
            </a:fld>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A1AC9304-7187-07DD-56F9-3403B84DD265}"/>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4B348E51-6C8B-7A45-D33A-D54EF2354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Stiggins, </a:t>
            </a:r>
            <a:r>
              <a:rPr lang="en-US" altLang="en-US" i="1">
                <a:latin typeface="Arial" panose="020B0604020202020204" pitchFamily="34" charset="0"/>
              </a:rPr>
              <a:t>Creek Indian History</a:t>
            </a:r>
            <a:r>
              <a:rPr lang="en-US" altLang="en-US">
                <a:latin typeface="Arial" panose="020B0604020202020204" pitchFamily="34" charset="0"/>
              </a:rPr>
              <a:t>, 128-133</a:t>
            </a:r>
            <a:r>
              <a:rPr lang="en-US" altLang="en-US" sz="1400">
                <a:latin typeface="Arial" panose="020B0604020202020204" pitchFamily="34" charset="0"/>
              </a:rPr>
              <a:t>. </a:t>
            </a:r>
            <a:r>
              <a:rPr lang="en-US" altLang="en-US">
                <a:latin typeface="Arial" panose="020B0604020202020204" pitchFamily="34" charset="0"/>
              </a:rPr>
              <a:t>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68ADA604-B8F5-B377-8272-35FE27753AF9}"/>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92E2C1E6-E9D5-9F99-0F03-FFA8EA0CB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also Griffith, </a:t>
            </a:r>
            <a:r>
              <a:rPr lang="en-US" altLang="en-US" i="1">
                <a:latin typeface="Arial" panose="020B0604020202020204" pitchFamily="34" charset="0"/>
              </a:rPr>
              <a:t>McIntosh and Weatherford, </a:t>
            </a:r>
            <a:r>
              <a:rPr lang="en-US" altLang="en-US">
                <a:latin typeface="Arial" panose="020B0604020202020204" pitchFamily="34" charset="0"/>
              </a:rPr>
              <a:t>135-137. </a:t>
            </a:r>
          </a:p>
          <a:p>
            <a:r>
              <a:rPr lang="en-US" altLang="en-US">
                <a:latin typeface="Arial" panose="020B0604020202020204" pitchFamily="34" charset="0"/>
              </a:rPr>
              <a:t>	</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DBAF17FC-2F4E-C3B6-C4CB-1775400791DC}"/>
              </a:ext>
            </a:extLst>
          </p:cNvPr>
          <p:cNvSpPr>
            <a:spLocks noGrp="1" noRot="1" noChangeAspect="1" noChangeArrowheads="1" noTextEdit="1"/>
          </p:cNvSpPr>
          <p:nvPr>
            <p:ph type="sldImg"/>
          </p:nvPr>
        </p:nvSpPr>
        <p:spPr>
          <a:ln/>
        </p:spPr>
      </p:sp>
      <p:sp>
        <p:nvSpPr>
          <p:cNvPr id="349187" name="Rectangle 3">
            <a:extLst>
              <a:ext uri="{FF2B5EF4-FFF2-40B4-BE49-F238E27FC236}">
                <a16:creationId xmlns:a16="http://schemas.microsoft.com/office/drawing/2014/main" id="{61DCE4B2-43FF-0DD9-E350-4DCB84D93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238FDFF-A881-D41F-5F97-B8AE49639945}"/>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09062D0A-8FE5-1B55-5B3A-CA5A5A733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76FBFB4D-0C40-280B-A7FF-53C204D577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0128326-3E76-46B4-8C99-0F5894BD9923}" type="slidenum">
              <a:rPr lang="en-US" altLang="en-US" smtClean="0"/>
              <a:pPr/>
              <a:t>17</a:t>
            </a:fld>
            <a:endParaRPr lang="en-US"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A19D77B3-1011-A880-110D-496F3C6314EB}"/>
              </a:ext>
            </a:extLst>
          </p:cNvPr>
          <p:cNvSpPr>
            <a:spLocks noGrp="1" noRot="1" noChangeAspect="1" noChangeArrowheads="1" noTextEdit="1"/>
          </p:cNvSpPr>
          <p:nvPr>
            <p:ph type="sldImg"/>
          </p:nvPr>
        </p:nvSpPr>
        <p:spPr>
          <a:ln/>
        </p:spPr>
      </p:sp>
      <p:sp>
        <p:nvSpPr>
          <p:cNvPr id="351235" name="Notes Placeholder 2">
            <a:extLst>
              <a:ext uri="{FF2B5EF4-FFF2-40B4-BE49-F238E27FC236}">
                <a16:creationId xmlns:a16="http://schemas.microsoft.com/office/drawing/2014/main" id="{080FB7FB-D593-F52E-33D4-A1A55597C7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51236" name="Slide Number Placeholder 3">
            <a:extLst>
              <a:ext uri="{FF2B5EF4-FFF2-40B4-BE49-F238E27FC236}">
                <a16:creationId xmlns:a16="http://schemas.microsoft.com/office/drawing/2014/main" id="{711E854A-8DA0-E5E2-036E-8533212890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1E5B9E2-E59B-4DB2-9F1E-1E54738E3822}" type="slidenum">
              <a:rPr lang="en-US" altLang="en-US" smtClean="0"/>
              <a:pPr/>
              <a:t>166</a:t>
            </a:fld>
            <a:endParaRPr lang="en-US"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81272909-92CB-0AFD-A8C8-5ECA0A8DE41E}"/>
              </a:ext>
            </a:extLst>
          </p:cNvPr>
          <p:cNvSpPr>
            <a:spLocks noGrp="1" noRot="1" noChangeAspect="1" noChangeArrowheads="1" noTextEdit="1"/>
          </p:cNvSpPr>
          <p:nvPr>
            <p:ph type="sldImg"/>
          </p:nvPr>
        </p:nvSpPr>
        <p:spPr>
          <a:ln/>
        </p:spPr>
      </p:sp>
      <p:sp>
        <p:nvSpPr>
          <p:cNvPr id="353283" name="Rectangle 3">
            <a:extLst>
              <a:ext uri="{FF2B5EF4-FFF2-40B4-BE49-F238E27FC236}">
                <a16:creationId xmlns:a16="http://schemas.microsoft.com/office/drawing/2014/main" id="{276369CD-2D1C-6F1A-E9A9-E29897F3DA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E4879AA8-F75B-9E8C-6AE7-47FABEACD293}"/>
              </a:ext>
            </a:extLst>
          </p:cNvPr>
          <p:cNvSpPr>
            <a:spLocks noGrp="1" noRot="1" noChangeAspect="1" noChangeArrowheads="1" noTextEdit="1"/>
          </p:cNvSpPr>
          <p:nvPr>
            <p:ph type="sldImg"/>
          </p:nvPr>
        </p:nvSpPr>
        <p:spPr>
          <a:ln/>
        </p:spPr>
      </p:sp>
      <p:sp>
        <p:nvSpPr>
          <p:cNvPr id="355331" name="Notes Placeholder 2">
            <a:extLst>
              <a:ext uri="{FF2B5EF4-FFF2-40B4-BE49-F238E27FC236}">
                <a16:creationId xmlns:a16="http://schemas.microsoft.com/office/drawing/2014/main" id="{A2386FB9-7F64-75C8-5A6E-7DA07F88A1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5332" name="Slide Number Placeholder 3">
            <a:extLst>
              <a:ext uri="{FF2B5EF4-FFF2-40B4-BE49-F238E27FC236}">
                <a16:creationId xmlns:a16="http://schemas.microsoft.com/office/drawing/2014/main" id="{41AB8E3D-671B-2A03-973E-D2AAE7A2CC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BA62364-8A58-4435-8C3E-B135A9FB464D}" type="slidenum">
              <a:rPr lang="en-US" altLang="en-US" smtClean="0"/>
              <a:pPr/>
              <a:t>168</a:t>
            </a:fld>
            <a:endParaRPr lang="en-US"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CFC1C18D-A43C-4C0F-CD33-8BC47CB28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977754C-7549-4140-96AF-71CD4FFE34A4}" type="slidenum">
              <a:rPr lang="en-US" altLang="en-US" smtClean="0"/>
              <a:pPr/>
              <a:t>169</a:t>
            </a:fld>
            <a:endParaRPr lang="en-US" altLang="en-US"/>
          </a:p>
        </p:txBody>
      </p:sp>
      <p:sp>
        <p:nvSpPr>
          <p:cNvPr id="357379" name="Rectangle 2">
            <a:extLst>
              <a:ext uri="{FF2B5EF4-FFF2-40B4-BE49-F238E27FC236}">
                <a16:creationId xmlns:a16="http://schemas.microsoft.com/office/drawing/2014/main" id="{97377310-900E-3FFC-AB27-05B0088C5D2B}"/>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3401CE19-86CD-3170-6560-49C32BCE57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6D043ED9-6DDA-4D90-0936-CEF49D723B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F72CF89-6A73-4958-8D1B-E31BBE74B1D4}" type="slidenum">
              <a:rPr lang="en-US" altLang="en-US" smtClean="0"/>
              <a:pPr/>
              <a:t>170</a:t>
            </a:fld>
            <a:endParaRPr lang="en-US" altLang="en-US"/>
          </a:p>
        </p:txBody>
      </p:sp>
      <p:sp>
        <p:nvSpPr>
          <p:cNvPr id="359427" name="Rectangle 2">
            <a:extLst>
              <a:ext uri="{FF2B5EF4-FFF2-40B4-BE49-F238E27FC236}">
                <a16:creationId xmlns:a16="http://schemas.microsoft.com/office/drawing/2014/main" id="{173EC792-1383-6374-62FF-F73604F1B55E}"/>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14B2D086-574F-60A5-31A6-68B35A29A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See Kanon, </a:t>
            </a:r>
            <a:r>
              <a:rPr lang="en-US" altLang="en-US" i="1">
                <a:latin typeface="Arial" panose="020B0604020202020204" pitchFamily="34" charset="0"/>
              </a:rPr>
              <a:t>Tennesseans at War</a:t>
            </a:r>
            <a:r>
              <a:rPr lang="en-US" altLang="en-US">
                <a:latin typeface="Arial" panose="020B0604020202020204" pitchFamily="34" charset="0"/>
              </a:rPr>
              <a:t>, pp. 34-74.  </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CDF1282E-2836-9E34-DE8D-F131AD387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7D8A021-7526-42B3-AD29-1678752DFAE7}" type="slidenum">
              <a:rPr lang="en-US" altLang="en-US" smtClean="0"/>
              <a:pPr/>
              <a:t>171</a:t>
            </a:fld>
            <a:endParaRPr lang="en-US" altLang="en-US"/>
          </a:p>
        </p:txBody>
      </p:sp>
      <p:sp>
        <p:nvSpPr>
          <p:cNvPr id="361475" name="Rectangle 2">
            <a:extLst>
              <a:ext uri="{FF2B5EF4-FFF2-40B4-BE49-F238E27FC236}">
                <a16:creationId xmlns:a16="http://schemas.microsoft.com/office/drawing/2014/main" id="{3E761C7E-F442-E986-D9DC-60FC68BC1ED5}"/>
              </a:ext>
            </a:extLst>
          </p:cNvPr>
          <p:cNvSpPr>
            <a:spLocks noGrp="1" noRot="1" noChangeAspect="1" noChangeArrowheads="1" noTextEdit="1"/>
          </p:cNvSpPr>
          <p:nvPr>
            <p:ph type="sldImg"/>
          </p:nvPr>
        </p:nvSpPr>
        <p:spPr>
          <a:ln/>
        </p:spPr>
      </p:sp>
      <p:sp>
        <p:nvSpPr>
          <p:cNvPr id="361476" name="Rectangle 3">
            <a:extLst>
              <a:ext uri="{FF2B5EF4-FFF2-40B4-BE49-F238E27FC236}">
                <a16:creationId xmlns:a16="http://schemas.microsoft.com/office/drawing/2014/main" id="{54F028FB-EB6E-278A-0FFB-C9B83A676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80722AE9-883F-9764-9277-4FB273238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78FF06F-1680-43B1-BBA0-3F03B38C34E3}" type="slidenum">
              <a:rPr lang="en-US" altLang="en-US" smtClean="0"/>
              <a:pPr/>
              <a:t>172</a:t>
            </a:fld>
            <a:endParaRPr lang="en-US" altLang="en-US"/>
          </a:p>
        </p:txBody>
      </p:sp>
      <p:sp>
        <p:nvSpPr>
          <p:cNvPr id="363523" name="Rectangle 2">
            <a:extLst>
              <a:ext uri="{FF2B5EF4-FFF2-40B4-BE49-F238E27FC236}">
                <a16:creationId xmlns:a16="http://schemas.microsoft.com/office/drawing/2014/main" id="{FAA1C7E9-D9FB-A187-67B3-39E7B8D70659}"/>
              </a:ext>
            </a:extLst>
          </p:cNvPr>
          <p:cNvSpPr>
            <a:spLocks noGrp="1" noRot="1" noChangeAspect="1" noChangeArrowheads="1" noTextEdit="1"/>
          </p:cNvSpPr>
          <p:nvPr>
            <p:ph type="sldImg"/>
          </p:nvPr>
        </p:nvSpPr>
        <p:spPr>
          <a:ln/>
        </p:spPr>
      </p:sp>
      <p:sp>
        <p:nvSpPr>
          <p:cNvPr id="363524" name="Rectangle 3">
            <a:extLst>
              <a:ext uri="{FF2B5EF4-FFF2-40B4-BE49-F238E27FC236}">
                <a16:creationId xmlns:a16="http://schemas.microsoft.com/office/drawing/2014/main" id="{B7A09F13-5B5F-E897-A4D4-F222E3F884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For quote, see Crockett, </a:t>
            </a:r>
            <a:r>
              <a:rPr lang="en-US" altLang="en-US" i="1">
                <a:latin typeface="Arial" panose="020B0604020202020204" pitchFamily="34" charset="0"/>
              </a:rPr>
              <a:t>Narrative of the Life of David Crockett of the State of Tennessee</a:t>
            </a:r>
            <a:r>
              <a:rPr lang="en-US" altLang="en-US">
                <a:latin typeface="Arial" panose="020B0604020202020204" pitchFamily="34" charset="0"/>
              </a:rPr>
              <a:t>, 96</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6EC13B64-5C6B-A43F-FE3B-418BBAA7C0C5}"/>
              </a:ext>
            </a:extLst>
          </p:cNvPr>
          <p:cNvSpPr>
            <a:spLocks noGrp="1" noRot="1" noChangeAspect="1" noChangeArrowheads="1" noTextEdit="1"/>
          </p:cNvSpPr>
          <p:nvPr>
            <p:ph type="sldImg"/>
          </p:nvPr>
        </p:nvSpPr>
        <p:spPr>
          <a:ln/>
        </p:spPr>
      </p:sp>
      <p:sp>
        <p:nvSpPr>
          <p:cNvPr id="365571" name="Notes Placeholder 2">
            <a:extLst>
              <a:ext uri="{FF2B5EF4-FFF2-40B4-BE49-F238E27FC236}">
                <a16:creationId xmlns:a16="http://schemas.microsoft.com/office/drawing/2014/main" id="{CAD2D37E-F792-B851-8CBC-D2A5A31ADB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5572" name="Slide Number Placeholder 3">
            <a:extLst>
              <a:ext uri="{FF2B5EF4-FFF2-40B4-BE49-F238E27FC236}">
                <a16:creationId xmlns:a16="http://schemas.microsoft.com/office/drawing/2014/main" id="{9EAFC29B-2BFA-9C81-E31A-036DD462F0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6FBA01A-4046-4AF6-AAC2-2EB22E477F05}" type="slidenum">
              <a:rPr lang="en-US" altLang="en-US" smtClean="0"/>
              <a:pPr/>
              <a:t>173</a:t>
            </a:fld>
            <a:endParaRPr lang="en-US"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a:extLst>
              <a:ext uri="{FF2B5EF4-FFF2-40B4-BE49-F238E27FC236}">
                <a16:creationId xmlns:a16="http://schemas.microsoft.com/office/drawing/2014/main" id="{46861E71-5508-0020-5388-17856BE023F1}"/>
              </a:ext>
            </a:extLst>
          </p:cNvPr>
          <p:cNvSpPr>
            <a:spLocks noGrp="1" noRot="1" noChangeAspect="1" noChangeArrowheads="1" noTextEdit="1"/>
          </p:cNvSpPr>
          <p:nvPr>
            <p:ph type="sldImg"/>
          </p:nvPr>
        </p:nvSpPr>
        <p:spPr>
          <a:ln/>
        </p:spPr>
      </p:sp>
      <p:sp>
        <p:nvSpPr>
          <p:cNvPr id="367619" name="Notes Placeholder 2">
            <a:extLst>
              <a:ext uri="{FF2B5EF4-FFF2-40B4-BE49-F238E27FC236}">
                <a16:creationId xmlns:a16="http://schemas.microsoft.com/office/drawing/2014/main" id="{3E10D089-D5CB-6D88-7E84-E25E486CD8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67620" name="Slide Number Placeholder 3">
            <a:extLst>
              <a:ext uri="{FF2B5EF4-FFF2-40B4-BE49-F238E27FC236}">
                <a16:creationId xmlns:a16="http://schemas.microsoft.com/office/drawing/2014/main" id="{957EA718-6A02-50B2-16EE-431C3A59F6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6669633-8F05-4F65-BA69-77E0B593540C}" type="slidenum">
              <a:rPr lang="en-US" altLang="en-US" smtClean="0"/>
              <a:pPr/>
              <a:t>174</a:t>
            </a:fld>
            <a:endParaRPr lang="en-US"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18125FAF-9065-7B03-C819-D8FB05E01567}"/>
              </a:ext>
            </a:extLst>
          </p:cNvPr>
          <p:cNvSpPr>
            <a:spLocks noGrp="1" noRot="1" noChangeAspect="1" noChangeArrowheads="1" noTextEdit="1"/>
          </p:cNvSpPr>
          <p:nvPr>
            <p:ph type="sldImg"/>
          </p:nvPr>
        </p:nvSpPr>
        <p:spPr>
          <a:ln/>
        </p:spPr>
      </p:sp>
      <p:sp>
        <p:nvSpPr>
          <p:cNvPr id="369667" name="Notes Placeholder 2">
            <a:extLst>
              <a:ext uri="{FF2B5EF4-FFF2-40B4-BE49-F238E27FC236}">
                <a16:creationId xmlns:a16="http://schemas.microsoft.com/office/drawing/2014/main" id="{53C4B074-C401-3E43-B95D-7DC1E4D90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69668" name="Slide Number Placeholder 3">
            <a:extLst>
              <a:ext uri="{FF2B5EF4-FFF2-40B4-BE49-F238E27FC236}">
                <a16:creationId xmlns:a16="http://schemas.microsoft.com/office/drawing/2014/main" id="{20C9C0E3-9D75-4C8C-C17B-02CB8FAC4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D0A92B0-DA68-420D-AFA2-8B29165682B5}" type="slidenum">
              <a:rPr lang="en-US" altLang="en-US" smtClean="0"/>
              <a:pPr/>
              <a:t>175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83F8C5B-2464-F681-9FC0-D7F1323CAEA0}"/>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AFBB06E5-4286-C76C-C200-AC3365E215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008C9286-5899-1DFF-9783-95042EC64F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20FB82A-FFF3-4C4D-9098-C0EAB4F46FDB}" type="slidenum">
              <a:rPr lang="en-US" altLang="en-US" smtClean="0"/>
              <a:pPr/>
              <a:t>18</a:t>
            </a:fld>
            <a:endParaRPr lang="en-US"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a:extLst>
              <a:ext uri="{FF2B5EF4-FFF2-40B4-BE49-F238E27FC236}">
                <a16:creationId xmlns:a16="http://schemas.microsoft.com/office/drawing/2014/main" id="{E85F0EED-101C-5B8A-9D8F-11FE5E7E1044}"/>
              </a:ext>
            </a:extLst>
          </p:cNvPr>
          <p:cNvSpPr>
            <a:spLocks noGrp="1" noRot="1" noChangeAspect="1" noChangeArrowheads="1" noTextEdit="1"/>
          </p:cNvSpPr>
          <p:nvPr>
            <p:ph type="sldImg"/>
          </p:nvPr>
        </p:nvSpPr>
        <p:spPr>
          <a:ln/>
        </p:spPr>
      </p:sp>
      <p:sp>
        <p:nvSpPr>
          <p:cNvPr id="371715" name="Notes Placeholder 2">
            <a:extLst>
              <a:ext uri="{FF2B5EF4-FFF2-40B4-BE49-F238E27FC236}">
                <a16:creationId xmlns:a16="http://schemas.microsoft.com/office/drawing/2014/main" id="{7E2D6095-D1CF-34E0-DD02-B2025045F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71716" name="Slide Number Placeholder 3">
            <a:extLst>
              <a:ext uri="{FF2B5EF4-FFF2-40B4-BE49-F238E27FC236}">
                <a16:creationId xmlns:a16="http://schemas.microsoft.com/office/drawing/2014/main" id="{E028F088-682B-5F53-A2D2-145103008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2C0350A-B63B-47E3-9404-C37B6510C272}" type="slidenum">
              <a:rPr lang="en-US" altLang="en-US" smtClean="0"/>
              <a:pPr/>
              <a:t>176</a:t>
            </a:fld>
            <a:endParaRPr lang="en-US"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F2092689-6A4F-FCEE-7B51-9E175549F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91F0607-7843-4F35-8FC7-B5A8B938647B}" type="slidenum">
              <a:rPr lang="en-US" altLang="en-US" smtClean="0"/>
              <a:pPr/>
              <a:t>177</a:t>
            </a:fld>
            <a:endParaRPr lang="en-US" altLang="en-US"/>
          </a:p>
        </p:txBody>
      </p:sp>
      <p:sp>
        <p:nvSpPr>
          <p:cNvPr id="373763" name="Rectangle 2">
            <a:extLst>
              <a:ext uri="{FF2B5EF4-FFF2-40B4-BE49-F238E27FC236}">
                <a16:creationId xmlns:a16="http://schemas.microsoft.com/office/drawing/2014/main" id="{4347D2A6-4948-2703-7BF4-28E404F9C185}"/>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A25C7418-196F-B11B-17F9-2583288CB3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E87F12CD-9D37-7C6A-DF60-CD6C9FBA2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2E8836D-AE8E-4A4C-B505-137B1269E5F1}" type="slidenum">
              <a:rPr lang="en-US" altLang="en-US" smtClean="0"/>
              <a:pPr/>
              <a:t>178</a:t>
            </a:fld>
            <a:endParaRPr lang="en-US" altLang="en-US"/>
          </a:p>
        </p:txBody>
      </p:sp>
      <p:sp>
        <p:nvSpPr>
          <p:cNvPr id="375811" name="Rectangle 2">
            <a:extLst>
              <a:ext uri="{FF2B5EF4-FFF2-40B4-BE49-F238E27FC236}">
                <a16:creationId xmlns:a16="http://schemas.microsoft.com/office/drawing/2014/main" id="{E4754C48-6053-A847-7FA9-C7C431713F3F}"/>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F3C01D9B-E263-8D18-910F-B0A96E23EB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--Quimby, </a:t>
            </a:r>
            <a:r>
              <a:rPr lang="en-US" altLang="en-US" i="1">
                <a:latin typeface="Arial" panose="020B0604020202020204" pitchFamily="34" charset="0"/>
              </a:rPr>
              <a:t>Army in the War of 1812</a:t>
            </a:r>
            <a:r>
              <a:rPr lang="en-US" altLang="en-US">
                <a:latin typeface="Arial" panose="020B0604020202020204" pitchFamily="34" charset="0"/>
              </a:rPr>
              <a:t>, and Buchanan, </a:t>
            </a:r>
            <a:r>
              <a:rPr lang="en-US" altLang="en-US" i="1">
                <a:latin typeface="Arial" panose="020B0604020202020204" pitchFamily="34" charset="0"/>
              </a:rPr>
              <a:t>Jackson’s Way</a:t>
            </a:r>
            <a:r>
              <a:rPr lang="en-US" altLang="en-US">
                <a:latin typeface="Arial" panose="020B0604020202020204" pitchFamily="34" charset="0"/>
              </a:rPr>
              <a:t>, write that Jackson made extensive use of Indian spies and white scouts.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--Crockett, </a:t>
            </a:r>
            <a:r>
              <a:rPr lang="en-US" altLang="en-US" i="1">
                <a:latin typeface="Arial" panose="020B0604020202020204" pitchFamily="34" charset="0"/>
              </a:rPr>
              <a:t>Narrative of the Life of David Crockett of the State of Tennessee</a:t>
            </a:r>
            <a:r>
              <a:rPr lang="en-US" altLang="en-US">
                <a:latin typeface="Arial" panose="020B0604020202020204" pitchFamily="34" charset="0"/>
              </a:rPr>
              <a:t>, 76-83, describes an early scouting foray.  </a:t>
            </a:r>
          </a:p>
          <a:p>
            <a:pPr eaLnBrk="1" hangingPunct="1"/>
            <a:endParaRPr lang="en-US" altLang="en-US">
              <a:latin typeface="Arial" panose="020B0604020202020204"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DE62A0B3-DD4F-A3EB-E612-C05AFCC375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19C2DF4-50C4-420C-9F7A-5AECDE92550E}" type="slidenum">
              <a:rPr lang="en-US" altLang="en-US" smtClean="0"/>
              <a:pPr/>
              <a:t>179</a:t>
            </a:fld>
            <a:endParaRPr lang="en-US" altLang="en-US"/>
          </a:p>
        </p:txBody>
      </p:sp>
      <p:sp>
        <p:nvSpPr>
          <p:cNvPr id="377859" name="Rectangle 2">
            <a:extLst>
              <a:ext uri="{FF2B5EF4-FFF2-40B4-BE49-F238E27FC236}">
                <a16:creationId xmlns:a16="http://schemas.microsoft.com/office/drawing/2014/main" id="{FCAB309B-0FCC-4EAF-C629-7E1ED78220A2}"/>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63768C6F-0E58-C651-FB33-1073772927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O’Brien, </a:t>
            </a:r>
            <a:r>
              <a:rPr lang="en-US" altLang="en-US" i="1">
                <a:latin typeface="Arial" panose="020B0604020202020204" pitchFamily="34" charset="0"/>
              </a:rPr>
              <a:t>Bitterness and Tears</a:t>
            </a:r>
            <a:r>
              <a:rPr lang="en-US" altLang="en-US">
                <a:latin typeface="Arial" panose="020B0604020202020204" pitchFamily="34" charset="0"/>
              </a:rPr>
              <a:t>, 73-76.</a:t>
            </a:r>
          </a:p>
          <a:p>
            <a:endParaRPr lang="en-US" altLang="en-US">
              <a:latin typeface="Arial" panose="020B0604020202020204" pitchFamily="34" charset="0"/>
            </a:endParaRPr>
          </a:p>
          <a:p>
            <a:r>
              <a:rPr lang="en-US" altLang="en-US">
                <a:latin typeface="Arial" panose="020B0604020202020204" pitchFamily="34" charset="0"/>
              </a:rPr>
              <a:t>--Crockett, </a:t>
            </a:r>
            <a:r>
              <a:rPr lang="en-US" altLang="en-US" i="1">
                <a:latin typeface="Arial" panose="020B0604020202020204" pitchFamily="34" charset="0"/>
              </a:rPr>
              <a:t>Narrative of the Life of David Crockett of the State of Tennessee</a:t>
            </a:r>
            <a:r>
              <a:rPr lang="en-US" altLang="en-US">
                <a:latin typeface="Arial" panose="020B0604020202020204" pitchFamily="34" charset="0"/>
              </a:rPr>
              <a:t>, 87-91, contains a gruesome description of the battle and its aftermath.</a:t>
            </a:r>
          </a:p>
          <a:p>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a:extLst>
              <a:ext uri="{FF2B5EF4-FFF2-40B4-BE49-F238E27FC236}">
                <a16:creationId xmlns:a16="http://schemas.microsoft.com/office/drawing/2014/main" id="{13AFD2C7-3750-CAC4-8FC4-162C7DD725FF}"/>
              </a:ext>
            </a:extLst>
          </p:cNvPr>
          <p:cNvSpPr>
            <a:spLocks noGrp="1" noRot="1" noChangeAspect="1" noChangeArrowheads="1" noTextEdit="1"/>
          </p:cNvSpPr>
          <p:nvPr>
            <p:ph type="sldImg"/>
          </p:nvPr>
        </p:nvSpPr>
        <p:spPr>
          <a:ln/>
        </p:spPr>
      </p:sp>
      <p:sp>
        <p:nvSpPr>
          <p:cNvPr id="379907" name="Notes Placeholder 2">
            <a:extLst>
              <a:ext uri="{FF2B5EF4-FFF2-40B4-BE49-F238E27FC236}">
                <a16:creationId xmlns:a16="http://schemas.microsoft.com/office/drawing/2014/main" id="{7FC44210-2ACE-931E-3546-FCB70BD63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9908" name="Slide Number Placeholder 3">
            <a:extLst>
              <a:ext uri="{FF2B5EF4-FFF2-40B4-BE49-F238E27FC236}">
                <a16:creationId xmlns:a16="http://schemas.microsoft.com/office/drawing/2014/main" id="{089DD0AB-ADA3-0C4E-59BC-E01FBCBCB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CBDB236-816A-44B4-815C-CDCF88B798CA}" type="slidenum">
              <a:rPr lang="en-US" altLang="en-US" smtClean="0"/>
              <a:pPr/>
              <a:t>180</a:t>
            </a:fld>
            <a:endParaRPr lang="en-US"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a:extLst>
              <a:ext uri="{FF2B5EF4-FFF2-40B4-BE49-F238E27FC236}">
                <a16:creationId xmlns:a16="http://schemas.microsoft.com/office/drawing/2014/main" id="{15176FD7-46D4-EF58-FB24-7457CB4594D6}"/>
              </a:ext>
            </a:extLst>
          </p:cNvPr>
          <p:cNvSpPr>
            <a:spLocks noGrp="1" noRot="1" noChangeAspect="1" noChangeArrowheads="1" noTextEdit="1"/>
          </p:cNvSpPr>
          <p:nvPr>
            <p:ph type="sldImg"/>
          </p:nvPr>
        </p:nvSpPr>
        <p:spPr>
          <a:ln/>
        </p:spPr>
      </p:sp>
      <p:sp>
        <p:nvSpPr>
          <p:cNvPr id="381955" name="Notes Placeholder 2">
            <a:extLst>
              <a:ext uri="{FF2B5EF4-FFF2-40B4-BE49-F238E27FC236}">
                <a16:creationId xmlns:a16="http://schemas.microsoft.com/office/drawing/2014/main" id="{D8B06BEB-0466-B3C9-EDD1-DE3A1233D7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81956" name="Slide Number Placeholder 3">
            <a:extLst>
              <a:ext uri="{FF2B5EF4-FFF2-40B4-BE49-F238E27FC236}">
                <a16:creationId xmlns:a16="http://schemas.microsoft.com/office/drawing/2014/main" id="{30BB4C47-8B92-774F-8F8F-60C147A158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2C23D86-22F4-43D6-B9FE-3D1B9C179FD2}" type="slidenum">
              <a:rPr lang="en-US" altLang="en-US" smtClean="0"/>
              <a:pPr/>
              <a:t>181</a:t>
            </a:fld>
            <a:endParaRPr lang="en-US"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a:extLst>
              <a:ext uri="{FF2B5EF4-FFF2-40B4-BE49-F238E27FC236}">
                <a16:creationId xmlns:a16="http://schemas.microsoft.com/office/drawing/2014/main" id="{DF6F23BE-0CA2-F7B5-1DA0-0E737A8B2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A68AF3E-23A6-4DA3-AB2A-73CCAEC59B19}" type="slidenum">
              <a:rPr lang="en-US" altLang="en-US" smtClean="0"/>
              <a:pPr/>
              <a:t>182</a:t>
            </a:fld>
            <a:endParaRPr lang="en-US" altLang="en-US"/>
          </a:p>
        </p:txBody>
      </p:sp>
      <p:sp>
        <p:nvSpPr>
          <p:cNvPr id="384003" name="Rectangle 2">
            <a:extLst>
              <a:ext uri="{FF2B5EF4-FFF2-40B4-BE49-F238E27FC236}">
                <a16:creationId xmlns:a16="http://schemas.microsoft.com/office/drawing/2014/main" id="{FB9AF73C-881B-F832-E9D1-E96623ADE8C0}"/>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EA9A4AAA-3920-6453-7311-13DFE16EB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--See O’Brien, </a:t>
            </a:r>
            <a:r>
              <a:rPr lang="en-US" altLang="en-US" i="1">
                <a:latin typeface="Arial" panose="020B0604020202020204" pitchFamily="34" charset="0"/>
              </a:rPr>
              <a:t>Bitterness and Tears</a:t>
            </a:r>
            <a:r>
              <a:rPr lang="en-US" altLang="en-US">
                <a:latin typeface="Arial" panose="020B0604020202020204" pitchFamily="34" charset="0"/>
              </a:rPr>
              <a:t>, 76-79.</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t>
            </a:r>
            <a:r>
              <a:rPr lang="en-US" altLang="en-US">
                <a:latin typeface="Arial" panose="020B0604020202020204" pitchFamily="34" charset="0"/>
              </a:rPr>
              <a:t>Buchanan, </a:t>
            </a:r>
            <a:r>
              <a:rPr lang="en-US" altLang="en-US" i="1">
                <a:latin typeface="Arial" panose="020B0604020202020204" pitchFamily="34" charset="0"/>
              </a:rPr>
              <a:t>Jackson’s Way</a:t>
            </a:r>
            <a:r>
              <a:rPr lang="en-US" altLang="en-US">
                <a:latin typeface="Arial" panose="020B0604020202020204" pitchFamily="34" charset="0"/>
              </a:rPr>
              <a:t>, 239, says Jackson advanced with three mutually supporting columns, and with scouts sweeping the area.  However, there isn’t anything about Jackson’s people meeting any resistance along the way, either.</a:t>
            </a:r>
          </a:p>
          <a:p>
            <a:pPr eaLnBrk="1" hangingPunct="1"/>
            <a:endParaRPr lang="en-US" altLang="en-US" b="1">
              <a:latin typeface="Arial" panose="020B0604020202020204" pitchFamily="34" charset="0"/>
            </a:endParaRPr>
          </a:p>
          <a:p>
            <a:pPr eaLnBrk="1" hangingPunct="1"/>
            <a:r>
              <a:rPr lang="en-US" altLang="en-US">
                <a:latin typeface="Arial" panose="020B0604020202020204" pitchFamily="34" charset="0"/>
              </a:rPr>
              <a:t>--See Weir, </a:t>
            </a:r>
            <a:r>
              <a:rPr lang="en-US" altLang="en-US" i="1">
                <a:latin typeface="Arial" panose="020B0604020202020204" pitchFamily="34" charset="0"/>
              </a:rPr>
              <a:t>Paradise of Blood</a:t>
            </a:r>
            <a:r>
              <a:rPr lang="en-US" altLang="en-US">
                <a:latin typeface="Arial" panose="020B0604020202020204" pitchFamily="34" charset="0"/>
              </a:rPr>
              <a:t>, 221, re Cocke’s orders.</a:t>
            </a:r>
          </a:p>
          <a:p>
            <a:pPr eaLnBrk="1" hangingPunct="1"/>
            <a:endParaRPr lang="en-US" altLang="en-US">
              <a:latin typeface="Arial" panose="020B0604020202020204"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a:extLst>
              <a:ext uri="{FF2B5EF4-FFF2-40B4-BE49-F238E27FC236}">
                <a16:creationId xmlns:a16="http://schemas.microsoft.com/office/drawing/2014/main" id="{842E61D1-699A-6B78-B58E-C63C8DCA2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332C253-8306-4353-A132-2ECFE06D9341}" type="slidenum">
              <a:rPr lang="en-US" altLang="en-US" smtClean="0"/>
              <a:pPr/>
              <a:t>183</a:t>
            </a:fld>
            <a:endParaRPr lang="en-US" altLang="en-US"/>
          </a:p>
        </p:txBody>
      </p:sp>
      <p:sp>
        <p:nvSpPr>
          <p:cNvPr id="386051" name="Rectangle 2">
            <a:extLst>
              <a:ext uri="{FF2B5EF4-FFF2-40B4-BE49-F238E27FC236}">
                <a16:creationId xmlns:a16="http://schemas.microsoft.com/office/drawing/2014/main" id="{A1C5F1CF-35A0-1434-8C74-1E7C6E76FF83}"/>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54011020-D973-F171-B2C2-81F11F0BCAF8}"/>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--Various books describe the battle.  For example, see </a:t>
            </a:r>
            <a:r>
              <a:rPr lang="en-US" altLang="en-US" dirty="0">
                <a:latin typeface="+mn-lt"/>
              </a:rPr>
              <a:t>Bassett, ed. </a:t>
            </a:r>
            <a:r>
              <a:rPr lang="en-US" altLang="en-US" i="1" dirty="0">
                <a:latin typeface="+mn-lt"/>
              </a:rPr>
              <a:t>Correspondence of Andrew Jackson, Volume I, </a:t>
            </a:r>
            <a:r>
              <a:rPr lang="en-US" altLang="en-US" dirty="0">
                <a:latin typeface="+mn-lt"/>
              </a:rPr>
              <a:t>pp. 348-350</a:t>
            </a: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a:t>
            </a:r>
            <a:r>
              <a:rPr lang="en-US" altLang="en-US" dirty="0">
                <a:solidFill>
                  <a:srgbClr val="0563C1"/>
                </a:solidFill>
                <a:latin typeface="+mn-lt"/>
                <a:ea typeface="Times New Roman" panose="02020603050405020304" pitchFamily="18" charset="0"/>
                <a:cs typeface="Calibri" panose="020F0502020204030204" pitchFamily="34" charset="0"/>
                <a:hlinkClick r:id="rId3"/>
              </a:rPr>
              <a:t>001639368</a:t>
            </a:r>
            <a:r>
              <a:rPr lang="en-US" altLang="en-US" dirty="0">
                <a:solidFill>
                  <a:srgbClr val="0563C1"/>
                </a:solidFill>
                <a:latin typeface="+mn-lt"/>
                <a:ea typeface="Times New Roman" panose="02020603050405020304" pitchFamily="18" charset="0"/>
                <a:cs typeface="Calibri" panose="020F0502020204030204" pitchFamily="34" charset="0"/>
              </a:rPr>
              <a:t>    Crockett, </a:t>
            </a:r>
            <a:r>
              <a:rPr lang="en-US" altLang="en-US" i="1" dirty="0">
                <a:latin typeface="Arial" panose="020B0604020202020204" pitchFamily="34" charset="0"/>
              </a:rPr>
              <a:t>Narrative of the Life of David Crockett of the State of Tennessee</a:t>
            </a:r>
            <a:r>
              <a:rPr lang="en-US" altLang="en-US" dirty="0">
                <a:latin typeface="Arial" panose="020B0604020202020204" pitchFamily="34" charset="0"/>
              </a:rPr>
              <a:t>, 91-94;  O’Brien, </a:t>
            </a:r>
            <a:r>
              <a:rPr lang="en-US" altLang="en-US" i="1" dirty="0">
                <a:latin typeface="Arial" panose="020B0604020202020204" pitchFamily="34" charset="0"/>
              </a:rPr>
              <a:t>Bitterness and Tears</a:t>
            </a:r>
            <a:r>
              <a:rPr lang="en-US" altLang="en-US" dirty="0">
                <a:latin typeface="Arial" panose="020B0604020202020204" pitchFamily="34" charset="0"/>
              </a:rPr>
              <a:t>, pp. 76-79;  and  Weir, </a:t>
            </a:r>
            <a:r>
              <a:rPr lang="en-US" altLang="en-US" i="1" dirty="0">
                <a:latin typeface="Arial" panose="020B0604020202020204" pitchFamily="34" charset="0"/>
              </a:rPr>
              <a:t>Paradise of Blood</a:t>
            </a:r>
            <a:r>
              <a:rPr lang="en-US" altLang="en-US" dirty="0">
                <a:latin typeface="Arial" panose="020B0604020202020204" pitchFamily="34" charset="0"/>
              </a:rPr>
              <a:t>, 219-229.</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a:extLst>
              <a:ext uri="{FF2B5EF4-FFF2-40B4-BE49-F238E27FC236}">
                <a16:creationId xmlns:a16="http://schemas.microsoft.com/office/drawing/2014/main" id="{E0DE8686-B069-F9BD-7E5B-11E0501FE582}"/>
              </a:ext>
            </a:extLst>
          </p:cNvPr>
          <p:cNvSpPr>
            <a:spLocks noGrp="1" noRot="1" noChangeAspect="1" noChangeArrowheads="1" noTextEdit="1"/>
          </p:cNvSpPr>
          <p:nvPr>
            <p:ph type="sldImg"/>
          </p:nvPr>
        </p:nvSpPr>
        <p:spPr>
          <a:ln/>
        </p:spPr>
      </p:sp>
      <p:sp>
        <p:nvSpPr>
          <p:cNvPr id="388099" name="Notes Placeholder 2">
            <a:extLst>
              <a:ext uri="{FF2B5EF4-FFF2-40B4-BE49-F238E27FC236}">
                <a16:creationId xmlns:a16="http://schemas.microsoft.com/office/drawing/2014/main" id="{1D5E3FE7-FD33-16B6-E89B-412216D52D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8100" name="Slide Number Placeholder 3">
            <a:extLst>
              <a:ext uri="{FF2B5EF4-FFF2-40B4-BE49-F238E27FC236}">
                <a16:creationId xmlns:a16="http://schemas.microsoft.com/office/drawing/2014/main" id="{6667E17F-FFFD-2D72-D4D2-0DB794F84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38E8DE4-5924-4BD7-B8EF-8082622FCB27}" type="slidenum">
              <a:rPr lang="en-US" altLang="en-US" smtClean="0"/>
              <a:pPr/>
              <a:t>184</a:t>
            </a:fld>
            <a:endParaRPr lang="en-US"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a:extLst>
              <a:ext uri="{FF2B5EF4-FFF2-40B4-BE49-F238E27FC236}">
                <a16:creationId xmlns:a16="http://schemas.microsoft.com/office/drawing/2014/main" id="{2AC2FBD8-34BA-4697-7C88-FA06A5DCEE24}"/>
              </a:ext>
            </a:extLst>
          </p:cNvPr>
          <p:cNvSpPr>
            <a:spLocks noGrp="1" noRot="1" noChangeAspect="1" noChangeArrowheads="1" noTextEdit="1"/>
          </p:cNvSpPr>
          <p:nvPr>
            <p:ph type="sldImg"/>
          </p:nvPr>
        </p:nvSpPr>
        <p:spPr>
          <a:ln/>
        </p:spPr>
      </p:sp>
      <p:sp>
        <p:nvSpPr>
          <p:cNvPr id="390147" name="Notes Placeholder 2">
            <a:extLst>
              <a:ext uri="{FF2B5EF4-FFF2-40B4-BE49-F238E27FC236}">
                <a16:creationId xmlns:a16="http://schemas.microsoft.com/office/drawing/2014/main" id="{66ED8950-ECB3-37E2-82D9-41642E5972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390148" name="Slide Number Placeholder 3">
            <a:extLst>
              <a:ext uri="{FF2B5EF4-FFF2-40B4-BE49-F238E27FC236}">
                <a16:creationId xmlns:a16="http://schemas.microsoft.com/office/drawing/2014/main" id="{4A4B215D-E04E-51CC-AB93-467D8587B8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A31058A-94CE-4F48-9C7B-F5ADDA27E04F}" type="slidenum">
              <a:rPr lang="en-US" altLang="en-US" smtClean="0"/>
              <a:pPr/>
              <a:t>185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5C4E5B8-49A1-71EC-F83D-8FE8AEB2334D}"/>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E8F67FF4-08B1-F141-8ECA-CC1C7D1989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1C752692-B632-E665-B0D6-0472748A0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53208D4-6345-48D3-B0CD-1692515D3151}" type="slidenum">
              <a:rPr lang="en-US" altLang="en-US" smtClean="0"/>
              <a:pPr/>
              <a:t>19</a:t>
            </a:fld>
            <a:endParaRPr lang="en-US"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a:extLst>
              <a:ext uri="{FF2B5EF4-FFF2-40B4-BE49-F238E27FC236}">
                <a16:creationId xmlns:a16="http://schemas.microsoft.com/office/drawing/2014/main" id="{148BF4AE-0730-3240-D7D6-A0F8C562C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30977B1-5863-4ED5-A7A9-8B762A0E4CEA}" type="slidenum">
              <a:rPr lang="en-US" altLang="en-US" smtClean="0"/>
              <a:pPr/>
              <a:t>186</a:t>
            </a:fld>
            <a:endParaRPr lang="en-US" altLang="en-US"/>
          </a:p>
        </p:txBody>
      </p:sp>
      <p:sp>
        <p:nvSpPr>
          <p:cNvPr id="392195" name="Rectangle 2">
            <a:extLst>
              <a:ext uri="{FF2B5EF4-FFF2-40B4-BE49-F238E27FC236}">
                <a16:creationId xmlns:a16="http://schemas.microsoft.com/office/drawing/2014/main" id="{D93C7673-FA84-CC53-F1EB-D972E29733FF}"/>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2271A78E-1A71-83CF-4ACB-759199480351}"/>
              </a:ext>
            </a:extLst>
          </p:cNvPr>
          <p:cNvSpPr>
            <a:spLocks noGrp="1" noChangeArrowheads="1"/>
          </p:cNvSpPr>
          <p:nvPr>
            <p:ph type="body" idx="1"/>
          </p:nvPr>
        </p:nvSpPr>
        <p:spPr>
          <a:ln/>
        </p:spPr>
        <p:txBody>
          <a:bodyPr/>
          <a:lstStyle/>
          <a:p>
            <a:pPr eaLnBrk="1" hangingPunct="1">
              <a:defRPr/>
            </a:pPr>
            <a:r>
              <a:rPr lang="en-US" altLang="en-US" dirty="0">
                <a:latin typeface="Arial" panose="020B0604020202020204" pitchFamily="34" charset="0"/>
              </a:rPr>
              <a:t>--A good quick scholarly summary of this two-month fandango is Owsley, </a:t>
            </a:r>
            <a:r>
              <a:rPr lang="en-US" altLang="en-US" i="1" dirty="0">
                <a:latin typeface="Arial" panose="020B0604020202020204" pitchFamily="34" charset="0"/>
              </a:rPr>
              <a:t>Struggle</a:t>
            </a:r>
            <a:r>
              <a:rPr lang="en-US" altLang="en-US" dirty="0">
                <a:latin typeface="Arial" panose="020B0604020202020204" pitchFamily="34" charset="0"/>
              </a:rPr>
              <a:t>, 66-75.</a:t>
            </a:r>
          </a:p>
          <a:p>
            <a:pPr eaLnBrk="1" hangingPunct="1">
              <a:defRPr/>
            </a:pPr>
            <a:endParaRPr lang="en-US" altLang="en-US" dirty="0">
              <a:latin typeface="Arial" panose="020B0604020202020204" pitchFamily="34" charset="0"/>
            </a:endParaRPr>
          </a:p>
          <a:p>
            <a:pPr>
              <a:defRPr/>
            </a:pPr>
            <a:r>
              <a:rPr lang="en-US" altLang="en-US" dirty="0">
                <a:latin typeface="Arial" panose="020B0604020202020204" pitchFamily="34" charset="0"/>
              </a:rPr>
              <a:t>--See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345-391 for some idea of this period. </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a:extLst>
              <a:ext uri="{FF2B5EF4-FFF2-40B4-BE49-F238E27FC236}">
                <a16:creationId xmlns:a16="http://schemas.microsoft.com/office/drawing/2014/main" id="{60F2470D-7F47-30AF-B640-90876596E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C7939E7-94E8-4055-ACCA-17E21108F314}" type="slidenum">
              <a:rPr lang="en-US" altLang="en-US" smtClean="0"/>
              <a:pPr/>
              <a:t>187</a:t>
            </a:fld>
            <a:endParaRPr lang="en-US" altLang="en-US"/>
          </a:p>
        </p:txBody>
      </p:sp>
      <p:sp>
        <p:nvSpPr>
          <p:cNvPr id="394243" name="Rectangle 2">
            <a:extLst>
              <a:ext uri="{FF2B5EF4-FFF2-40B4-BE49-F238E27FC236}">
                <a16:creationId xmlns:a16="http://schemas.microsoft.com/office/drawing/2014/main" id="{BC30D0BF-DEBF-6E57-F42D-03E227B7ED73}"/>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7FA24FDA-8FD4-689B-588F-72A080032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--Kanon, </a:t>
            </a:r>
            <a:r>
              <a:rPr lang="en-US" altLang="en-US" i="1">
                <a:latin typeface="Arial" panose="020B0604020202020204" pitchFamily="34" charset="0"/>
              </a:rPr>
              <a:t>Tennesseans at War</a:t>
            </a:r>
            <a:r>
              <a:rPr lang="en-US" altLang="en-US">
                <a:latin typeface="Arial" panose="020B0604020202020204" pitchFamily="34" charset="0"/>
              </a:rPr>
              <a:t>, pp. 80-82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--Buchanan, </a:t>
            </a:r>
            <a:r>
              <a:rPr lang="en-US" altLang="en-US" i="1">
                <a:latin typeface="Arial" panose="020B0604020202020204" pitchFamily="34" charset="0"/>
              </a:rPr>
              <a:t>Jackson’s Way</a:t>
            </a:r>
            <a:r>
              <a:rPr lang="en-US" altLang="en-US">
                <a:latin typeface="Arial" panose="020B0604020202020204" pitchFamily="34" charset="0"/>
              </a:rPr>
              <a:t>, 247, discusses the timing of Cocke and Jackson’s actions re the Hillabees.  To him, there is evidence that Jackson either forgot to make the connection between Cocke’s message about his ops and the Hillabee truce message, or deliberately let Cocke smash the Hillabees.  He doesn’t offer a definitive conclusion either way.  On 239-240, he discusses the flail re the failed Jackson hook-up.  Here and elsewhere, Buchanan assigns blame to Cocke, and plays up the east-west TN rivalry, but doesn’t offer too much evidence for it other than Cocke’s apparent personal animosity.</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a:extLst>
              <a:ext uri="{FF2B5EF4-FFF2-40B4-BE49-F238E27FC236}">
                <a16:creationId xmlns:a16="http://schemas.microsoft.com/office/drawing/2014/main" id="{375DFFC4-00F8-F567-DFF6-6DCFCDE6E4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2F5EDEC-6B39-4897-A02D-AEF337A6AF64}" type="slidenum">
              <a:rPr lang="en-US" altLang="en-US" smtClean="0"/>
              <a:pPr/>
              <a:t>188</a:t>
            </a:fld>
            <a:endParaRPr lang="en-US" altLang="en-US"/>
          </a:p>
        </p:txBody>
      </p:sp>
      <p:sp>
        <p:nvSpPr>
          <p:cNvPr id="396291" name="Rectangle 2">
            <a:extLst>
              <a:ext uri="{FF2B5EF4-FFF2-40B4-BE49-F238E27FC236}">
                <a16:creationId xmlns:a16="http://schemas.microsoft.com/office/drawing/2014/main" id="{5D0CAA5E-1E22-66AE-AB90-BB4C89BB444B}"/>
              </a:ext>
            </a:extLst>
          </p:cNvPr>
          <p:cNvSpPr>
            <a:spLocks noGrp="1" noRot="1" noChangeAspect="1" noChangeArrowheads="1" noTextEdit="1"/>
          </p:cNvSpPr>
          <p:nvPr>
            <p:ph type="sldImg"/>
          </p:nvPr>
        </p:nvSpPr>
        <p:spPr>
          <a:ln/>
        </p:spPr>
      </p:sp>
      <p:sp>
        <p:nvSpPr>
          <p:cNvPr id="396292" name="Rectangle 3">
            <a:extLst>
              <a:ext uri="{FF2B5EF4-FFF2-40B4-BE49-F238E27FC236}">
                <a16:creationId xmlns:a16="http://schemas.microsoft.com/office/drawing/2014/main" id="{1D3E766E-076F-915B-1D7B-08BDC49D8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054C29FA-DE92-B69A-B47B-FD0A24A74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5FC37CE-434C-4ECB-971C-B542285FDC37}" type="slidenum">
              <a:rPr lang="en-US" altLang="en-US" smtClean="0"/>
              <a:pPr/>
              <a:t>189</a:t>
            </a:fld>
            <a:endParaRPr lang="en-US" altLang="en-US"/>
          </a:p>
        </p:txBody>
      </p:sp>
      <p:sp>
        <p:nvSpPr>
          <p:cNvPr id="398339" name="Rectangle 2">
            <a:extLst>
              <a:ext uri="{FF2B5EF4-FFF2-40B4-BE49-F238E27FC236}">
                <a16:creationId xmlns:a16="http://schemas.microsoft.com/office/drawing/2014/main" id="{A96F591A-88C0-6B91-B31D-D3F86AF449E5}"/>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E7BD420F-D9FA-8B40-CFF8-D86229C67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id="{124684A1-0852-5D9D-5D07-BAFD0DBF7A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1636DC6-4C2E-4838-882D-519050AD0319}" type="slidenum">
              <a:rPr lang="en-US" altLang="en-US" smtClean="0"/>
              <a:pPr/>
              <a:t>190</a:t>
            </a:fld>
            <a:endParaRPr lang="en-US" altLang="en-US"/>
          </a:p>
        </p:txBody>
      </p:sp>
      <p:sp>
        <p:nvSpPr>
          <p:cNvPr id="400387" name="Rectangle 2">
            <a:extLst>
              <a:ext uri="{FF2B5EF4-FFF2-40B4-BE49-F238E27FC236}">
                <a16:creationId xmlns:a16="http://schemas.microsoft.com/office/drawing/2014/main" id="{C4A2DAD5-1209-6825-884C-A75FF7516489}"/>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F693D11D-4D7A-D1BD-D09D-C1B3A7D3E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a:latin typeface="Arial" panose="020B0604020202020204" pitchFamily="34" charset="0"/>
              </a:rPr>
              <a:t>DIGRESSION RE TENNESSEE ‘COALITION OPS’</a:t>
            </a:r>
          </a:p>
          <a:p>
            <a:endParaRPr lang="en-US" altLang="en-US">
              <a:latin typeface="Arial" panose="020B0604020202020204" pitchFamily="34" charset="0"/>
            </a:endParaRPr>
          </a:p>
          <a:p>
            <a:r>
              <a:rPr lang="en-US" altLang="en-US">
                <a:latin typeface="Arial" panose="020B0604020202020204" pitchFamily="34" charset="0"/>
              </a:rPr>
              <a:t>Sometimes much is made about dissension among Jackson’s Tennesseans.  Tensions between East Tennessee’s John  Cocke and Jackson have been noted. Tennessee political factions existed, and Jackson led one of them.  Some in-state feuds split roughly by section and involved such people as Jackson, who lived near Nashville, challenging power brokers like John Sevier, who lived in Knoxville. However, East Tennessee commanders willingly served in Jackson’s command, especially at Horseshoe Bend.  For that matter, many of the regulars in the U.S. 39</a:t>
            </a:r>
            <a:r>
              <a:rPr lang="en-US" altLang="en-US" baseline="30000">
                <a:latin typeface="Arial" panose="020B0604020202020204" pitchFamily="34" charset="0"/>
              </a:rPr>
              <a:t>th</a:t>
            </a:r>
            <a:r>
              <a:rPr lang="en-US" altLang="en-US">
                <a:latin typeface="Arial" panose="020B0604020202020204" pitchFamily="34" charset="0"/>
              </a:rPr>
              <a:t> Regiment at Horseshoe Bend were from east Tennessee (see Kanon, </a:t>
            </a:r>
            <a:r>
              <a:rPr lang="en-US" altLang="en-US" i="1">
                <a:latin typeface="Arial" panose="020B0604020202020204" pitchFamily="34" charset="0"/>
              </a:rPr>
              <a:t>Tennesseans at War</a:t>
            </a:r>
            <a:r>
              <a:rPr lang="en-US" altLang="en-US">
                <a:latin typeface="Arial" panose="020B0604020202020204" pitchFamily="34" charset="0"/>
              </a:rPr>
              <a:t>, p. 96).</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a:extLst>
              <a:ext uri="{FF2B5EF4-FFF2-40B4-BE49-F238E27FC236}">
                <a16:creationId xmlns:a16="http://schemas.microsoft.com/office/drawing/2014/main" id="{4F3D03F1-461F-EFE3-D3B8-5C9873815595}"/>
              </a:ext>
            </a:extLst>
          </p:cNvPr>
          <p:cNvSpPr>
            <a:spLocks noGrp="1" noRot="1" noChangeAspect="1" noChangeArrowheads="1" noTextEdit="1"/>
          </p:cNvSpPr>
          <p:nvPr>
            <p:ph type="sldImg"/>
          </p:nvPr>
        </p:nvSpPr>
        <p:spPr>
          <a:ln/>
        </p:spPr>
      </p:sp>
      <p:sp>
        <p:nvSpPr>
          <p:cNvPr id="402435" name="Notes Placeholder 2">
            <a:extLst>
              <a:ext uri="{FF2B5EF4-FFF2-40B4-BE49-F238E27FC236}">
                <a16:creationId xmlns:a16="http://schemas.microsoft.com/office/drawing/2014/main" id="{55620621-D253-7446-BE25-7E6B94F920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2436" name="Slide Number Placeholder 3">
            <a:extLst>
              <a:ext uri="{FF2B5EF4-FFF2-40B4-BE49-F238E27FC236}">
                <a16:creationId xmlns:a16="http://schemas.microsoft.com/office/drawing/2014/main" id="{E9DBF564-9D8D-DCF0-70F4-82067A385C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B08D161-BB32-40A9-B921-6CF0B2F78AA7}" type="slidenum">
              <a:rPr lang="en-US" altLang="en-US" smtClean="0"/>
              <a:pPr/>
              <a:t>191</a:t>
            </a:fld>
            <a:endParaRPr lang="en-US"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a:extLst>
              <a:ext uri="{FF2B5EF4-FFF2-40B4-BE49-F238E27FC236}">
                <a16:creationId xmlns:a16="http://schemas.microsoft.com/office/drawing/2014/main" id="{77B4DA7B-8B58-1461-FACC-00A79F4B8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60809E1-6656-45C3-8E37-201DE5839714}" type="slidenum">
              <a:rPr lang="en-US" altLang="en-US" smtClean="0"/>
              <a:pPr/>
              <a:t>192</a:t>
            </a:fld>
            <a:endParaRPr lang="en-US" altLang="en-US"/>
          </a:p>
        </p:txBody>
      </p:sp>
      <p:sp>
        <p:nvSpPr>
          <p:cNvPr id="404483" name="Rectangle 2">
            <a:extLst>
              <a:ext uri="{FF2B5EF4-FFF2-40B4-BE49-F238E27FC236}">
                <a16:creationId xmlns:a16="http://schemas.microsoft.com/office/drawing/2014/main" id="{E3C4CE5E-AB10-4896-4CC8-27D94971FC58}"/>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05E94519-E2A2-C2FE-FBDC-0483172418A0}"/>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416-420</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2F99C5D1-9752-46C6-B33A-5D81C7BD04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E0D04E8-D75E-4D0B-A179-23D9BE0B6725}" type="slidenum">
              <a:rPr lang="en-US" altLang="en-US" smtClean="0"/>
              <a:pPr/>
              <a:t>193</a:t>
            </a:fld>
            <a:endParaRPr lang="en-US" altLang="en-US"/>
          </a:p>
        </p:txBody>
      </p:sp>
      <p:sp>
        <p:nvSpPr>
          <p:cNvPr id="406531" name="Rectangle 2">
            <a:extLst>
              <a:ext uri="{FF2B5EF4-FFF2-40B4-BE49-F238E27FC236}">
                <a16:creationId xmlns:a16="http://schemas.microsoft.com/office/drawing/2014/main" id="{DA572B72-A38E-F9CD-FAC6-87229137DC60}"/>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5F4897C0-0B5F-195D-3EDD-8089E36A22AD}"/>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437-454</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endParaRPr lang="en-US" altLang="en-US" u="sng" dirty="0">
              <a:solidFill>
                <a:srgbClr val="0563C1"/>
              </a:solidFill>
              <a:latin typeface="+mn-lt"/>
              <a:ea typeface="Times New Roman" panose="02020603050405020304" pitchFamily="18" charset="0"/>
              <a:cs typeface="Calibri" panose="020F0502020204030204"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a:extLst>
              <a:ext uri="{FF2B5EF4-FFF2-40B4-BE49-F238E27FC236}">
                <a16:creationId xmlns:a16="http://schemas.microsoft.com/office/drawing/2014/main" id="{B7F997ED-2810-00EB-9BC3-9EF6B1EA8B57}"/>
              </a:ext>
            </a:extLst>
          </p:cNvPr>
          <p:cNvSpPr>
            <a:spLocks noGrp="1" noRot="1" noChangeAspect="1" noChangeArrowheads="1" noTextEdit="1"/>
          </p:cNvSpPr>
          <p:nvPr>
            <p:ph type="sldImg"/>
          </p:nvPr>
        </p:nvSpPr>
        <p:spPr>
          <a:ln/>
        </p:spPr>
      </p:sp>
      <p:sp>
        <p:nvSpPr>
          <p:cNvPr id="408579" name="Notes Placeholder 2">
            <a:extLst>
              <a:ext uri="{FF2B5EF4-FFF2-40B4-BE49-F238E27FC236}">
                <a16:creationId xmlns:a16="http://schemas.microsoft.com/office/drawing/2014/main" id="{31FEC08D-FBC7-E5B3-2F44-43109E420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408580" name="Slide Number Placeholder 3">
            <a:extLst>
              <a:ext uri="{FF2B5EF4-FFF2-40B4-BE49-F238E27FC236}">
                <a16:creationId xmlns:a16="http://schemas.microsoft.com/office/drawing/2014/main" id="{A3830CC1-C4BD-EF43-B9C0-FD03B48D9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FDE1975-12E0-4D4E-A837-1828DA70FF36}" type="slidenum">
              <a:rPr lang="en-US" altLang="en-US" smtClean="0"/>
              <a:pPr/>
              <a:t>194</a:t>
            </a:fld>
            <a:endParaRPr lang="en-US"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a:extLst>
              <a:ext uri="{FF2B5EF4-FFF2-40B4-BE49-F238E27FC236}">
                <a16:creationId xmlns:a16="http://schemas.microsoft.com/office/drawing/2014/main" id="{6AF40E73-EF2D-0AC3-C18F-9083560B15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AA10F9D-6BE5-4F77-A9DE-F54CAE027CD8}" type="slidenum">
              <a:rPr lang="en-US" altLang="en-US" smtClean="0"/>
              <a:pPr/>
              <a:t>195</a:t>
            </a:fld>
            <a:endParaRPr lang="en-US" altLang="en-US"/>
          </a:p>
        </p:txBody>
      </p:sp>
      <p:sp>
        <p:nvSpPr>
          <p:cNvPr id="410627" name="Rectangle 2">
            <a:extLst>
              <a:ext uri="{FF2B5EF4-FFF2-40B4-BE49-F238E27FC236}">
                <a16:creationId xmlns:a16="http://schemas.microsoft.com/office/drawing/2014/main" id="{F1217904-6267-0520-4046-2542A904B068}"/>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724A734A-32AF-10E0-8506-9A4D67B6EDEF}"/>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Buchanan, </a:t>
            </a:r>
            <a:r>
              <a:rPr lang="en-US" altLang="en-US" i="1" dirty="0">
                <a:latin typeface="Arial" panose="020B0604020202020204" pitchFamily="34" charset="0"/>
              </a:rPr>
              <a:t>Jackson’s Way</a:t>
            </a:r>
            <a:r>
              <a:rPr lang="en-US" altLang="en-US" dirty="0">
                <a:latin typeface="Arial" panose="020B0604020202020204" pitchFamily="34" charset="0"/>
              </a:rPr>
              <a:t>, 272-273, emphasizes the role of the ‘spies and guides’ in bolstering Jackson’s line.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437-454</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50C7E77-75EC-4874-6E0E-6A924676958E}"/>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4A65D7FC-2F2F-6900-5FBF-CF26BE68DB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FBDD62F5-596F-5315-D82B-B33AFDE11D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AA704E0-04E8-4596-B0E5-FB5E8AC4C8DD}" type="slidenum">
              <a:rPr lang="en-US" altLang="en-US" smtClean="0"/>
              <a:pPr/>
              <a:t>20</a:t>
            </a:fld>
            <a:endParaRPr lang="en-US"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a:extLst>
              <a:ext uri="{FF2B5EF4-FFF2-40B4-BE49-F238E27FC236}">
                <a16:creationId xmlns:a16="http://schemas.microsoft.com/office/drawing/2014/main" id="{687C067A-6998-0E83-A7AB-D42C980CD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31E69D3-BE46-49DA-8154-E3DA77BB374A}" type="slidenum">
              <a:rPr lang="en-US" altLang="en-US" smtClean="0"/>
              <a:pPr/>
              <a:t>196</a:t>
            </a:fld>
            <a:endParaRPr lang="en-US" altLang="en-US"/>
          </a:p>
        </p:txBody>
      </p:sp>
      <p:sp>
        <p:nvSpPr>
          <p:cNvPr id="412675" name="Rectangle 2">
            <a:extLst>
              <a:ext uri="{FF2B5EF4-FFF2-40B4-BE49-F238E27FC236}">
                <a16:creationId xmlns:a16="http://schemas.microsoft.com/office/drawing/2014/main" id="{CE82C085-2205-88B4-49C5-020FB9A6878A}"/>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3B1EC906-4500-83EA-A004-751278001A0A}"/>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See Abram, </a:t>
            </a:r>
            <a:r>
              <a:rPr lang="en-US" altLang="en-US" i="1" dirty="0">
                <a:latin typeface="Arial" panose="020B0604020202020204" pitchFamily="34" charset="0"/>
              </a:rPr>
              <a:t>Forging a Cherokee-American Alliance in the Creek War</a:t>
            </a:r>
            <a:r>
              <a:rPr lang="en-US" altLang="en-US" dirty="0">
                <a:latin typeface="Arial" panose="020B0604020202020204" pitchFamily="34" charset="0"/>
              </a:rPr>
              <a:t>, pp. 72-73;  O’Brien, </a:t>
            </a:r>
            <a:r>
              <a:rPr lang="en-US" altLang="en-US" i="1" dirty="0">
                <a:latin typeface="Arial" panose="020B0604020202020204" pitchFamily="34" charset="0"/>
              </a:rPr>
              <a:t>In Bitterness and in Tears</a:t>
            </a:r>
            <a:r>
              <a:rPr lang="en-US" altLang="en-US" dirty="0">
                <a:latin typeface="Arial" panose="020B0604020202020204" pitchFamily="34" charset="0"/>
              </a:rPr>
              <a:t>, pp. 121-124;  and Weir, </a:t>
            </a:r>
            <a:r>
              <a:rPr lang="en-US" altLang="en-US" i="1" dirty="0">
                <a:latin typeface="Arial" panose="020B0604020202020204" pitchFamily="34" charset="0"/>
              </a:rPr>
              <a:t>Paradise of Blood</a:t>
            </a:r>
            <a:r>
              <a:rPr lang="en-US" altLang="en-US" dirty="0">
                <a:latin typeface="Arial" panose="020B0604020202020204" pitchFamily="34" charset="0"/>
              </a:rPr>
              <a:t>, pp. 368-379.</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See also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444-457. </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r>
              <a:rPr lang="en-US" altLang="en-US" dirty="0">
                <a:latin typeface="Arial" panose="020B0604020202020204" pitchFamily="34" charset="0"/>
              </a:rPr>
              <a:t>  </a:t>
            </a: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a:extLst>
              <a:ext uri="{FF2B5EF4-FFF2-40B4-BE49-F238E27FC236}">
                <a16:creationId xmlns:a16="http://schemas.microsoft.com/office/drawing/2014/main" id="{94A78F79-6662-309E-850F-C3F4B68F38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6CAC9D5-B02B-49B3-9C84-123DB41CAAF4}" type="slidenum">
              <a:rPr lang="en-US" altLang="en-US" smtClean="0"/>
              <a:pPr/>
              <a:t>197</a:t>
            </a:fld>
            <a:endParaRPr lang="en-US" altLang="en-US"/>
          </a:p>
        </p:txBody>
      </p:sp>
      <p:sp>
        <p:nvSpPr>
          <p:cNvPr id="414723" name="Rectangle 2">
            <a:extLst>
              <a:ext uri="{FF2B5EF4-FFF2-40B4-BE49-F238E27FC236}">
                <a16:creationId xmlns:a16="http://schemas.microsoft.com/office/drawing/2014/main" id="{310D0F7C-F118-C04F-8304-8A1AF971E93A}"/>
              </a:ext>
            </a:extLst>
          </p:cNvPr>
          <p:cNvSpPr>
            <a:spLocks noGrp="1" noRot="1" noChangeAspect="1" noChangeArrowheads="1" noTextEdit="1"/>
          </p:cNvSpPr>
          <p:nvPr>
            <p:ph type="sldImg"/>
          </p:nvPr>
        </p:nvSpPr>
        <p:spPr>
          <a:ln/>
        </p:spPr>
      </p:sp>
      <p:sp>
        <p:nvSpPr>
          <p:cNvPr id="414724" name="Rectangle 3">
            <a:extLst>
              <a:ext uri="{FF2B5EF4-FFF2-40B4-BE49-F238E27FC236}">
                <a16:creationId xmlns:a16="http://schemas.microsoft.com/office/drawing/2014/main" id="{D546EB61-766A-7B6B-D793-4B77F3C265A1}"/>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437-454</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a:extLst>
              <a:ext uri="{FF2B5EF4-FFF2-40B4-BE49-F238E27FC236}">
                <a16:creationId xmlns:a16="http://schemas.microsoft.com/office/drawing/2014/main" id="{6B8CE700-71AC-6E87-CAA0-2A20B4F43708}"/>
              </a:ext>
            </a:extLst>
          </p:cNvPr>
          <p:cNvSpPr>
            <a:spLocks noGrp="1" noRot="1" noChangeAspect="1" noChangeArrowheads="1" noTextEdit="1"/>
          </p:cNvSpPr>
          <p:nvPr>
            <p:ph type="sldImg"/>
          </p:nvPr>
        </p:nvSpPr>
        <p:spPr>
          <a:ln/>
        </p:spPr>
      </p:sp>
      <p:sp>
        <p:nvSpPr>
          <p:cNvPr id="416771" name="Notes Placeholder 2">
            <a:extLst>
              <a:ext uri="{FF2B5EF4-FFF2-40B4-BE49-F238E27FC236}">
                <a16:creationId xmlns:a16="http://schemas.microsoft.com/office/drawing/2014/main" id="{FD167288-71C3-5C8E-3308-55D52E8E8B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6772" name="Slide Number Placeholder 3">
            <a:extLst>
              <a:ext uri="{FF2B5EF4-FFF2-40B4-BE49-F238E27FC236}">
                <a16:creationId xmlns:a16="http://schemas.microsoft.com/office/drawing/2014/main" id="{E042BBE2-4222-85EB-C054-86A203CC67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7E770D8-BBAF-45B2-B267-3F1A194EB520}" type="slidenum">
              <a:rPr lang="en-US" altLang="en-US" smtClean="0"/>
              <a:pPr/>
              <a:t>198</a:t>
            </a:fld>
            <a:endParaRPr lang="en-US"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a:extLst>
              <a:ext uri="{FF2B5EF4-FFF2-40B4-BE49-F238E27FC236}">
                <a16:creationId xmlns:a16="http://schemas.microsoft.com/office/drawing/2014/main" id="{9CF297A5-171E-8885-6D86-2CBB3E6E8F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8BBBAC4-6FDB-47FD-9616-A43FC1D9C97A}" type="slidenum">
              <a:rPr lang="en-US" altLang="en-US" smtClean="0"/>
              <a:pPr/>
              <a:t>199</a:t>
            </a:fld>
            <a:endParaRPr lang="en-US" altLang="en-US"/>
          </a:p>
        </p:txBody>
      </p:sp>
      <p:sp>
        <p:nvSpPr>
          <p:cNvPr id="418819" name="Rectangle 2">
            <a:extLst>
              <a:ext uri="{FF2B5EF4-FFF2-40B4-BE49-F238E27FC236}">
                <a16:creationId xmlns:a16="http://schemas.microsoft.com/office/drawing/2014/main" id="{DF4E76C9-6909-6196-9F72-9FCAADB59133}"/>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E3A7E78F-0BF5-2951-6591-33D8EC2450B7}"/>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--Regarding mixed assessments of Jackson’s January raid, the Center of Military History’s textbook, American Military History, 145, has this misleading statement: “</a:t>
            </a:r>
            <a:r>
              <a:rPr lang="en-US" sz="1800" dirty="0">
                <a:latin typeface="Garamond" panose="02020404030301010803" pitchFamily="18" charset="0"/>
              </a:rPr>
              <a:t>The hardships of the campaign and one near defeat at the hands of the Indians destroyed any enthusiasm the militia might have had for continuing in service.”  </a:t>
            </a:r>
          </a:p>
          <a:p>
            <a:pPr>
              <a:defRPr/>
            </a:pPr>
            <a:endParaRPr lang="en-US" altLang="en-US" sz="1800" dirty="0">
              <a:latin typeface="Garamond" panose="02020404030301010803" pitchFamily="18" charset="0"/>
            </a:endParaRPr>
          </a:p>
          <a:p>
            <a:pPr>
              <a:defRPr/>
            </a:pPr>
            <a:r>
              <a:rPr lang="en-US" altLang="en-US" sz="1800" dirty="0">
                <a:latin typeface="Garamond" panose="02020404030301010803" pitchFamily="18" charset="0"/>
              </a:rPr>
              <a:t>--</a:t>
            </a:r>
            <a:r>
              <a:rPr lang="en-US" altLang="en-US" sz="1800" dirty="0" err="1">
                <a:latin typeface="Garamond" panose="02020404030301010803" pitchFamily="18" charset="0"/>
              </a:rPr>
              <a:t>Kanon</a:t>
            </a:r>
            <a:r>
              <a:rPr lang="en-US" altLang="en-US" sz="1800" dirty="0">
                <a:latin typeface="Garamond" panose="02020404030301010803" pitchFamily="18" charset="0"/>
              </a:rPr>
              <a:t>, </a:t>
            </a:r>
            <a:r>
              <a:rPr lang="en-US" altLang="en-US" sz="1800" i="1" dirty="0">
                <a:latin typeface="Garamond" panose="02020404030301010803" pitchFamily="18" charset="0"/>
              </a:rPr>
              <a:t>Tennesseans at War</a:t>
            </a:r>
            <a:r>
              <a:rPr lang="en-US" altLang="en-US" sz="1800" dirty="0">
                <a:latin typeface="Garamond" panose="02020404030301010803" pitchFamily="18" charset="0"/>
              </a:rPr>
              <a:t>, 94-95;  O’Brien, </a:t>
            </a:r>
            <a:r>
              <a:rPr lang="en-US" altLang="en-US" sz="1800" i="1" dirty="0">
                <a:latin typeface="Garamond" panose="02020404030301010803" pitchFamily="18" charset="0"/>
              </a:rPr>
              <a:t>In Bitterness and in Tears</a:t>
            </a:r>
            <a:r>
              <a:rPr lang="en-US" altLang="en-US" sz="1800" dirty="0">
                <a:latin typeface="Garamond" panose="02020404030301010803" pitchFamily="18" charset="0"/>
              </a:rPr>
              <a:t>, 124;  </a:t>
            </a:r>
            <a:r>
              <a:rPr lang="en-US" altLang="en-US" sz="1800" dirty="0">
                <a:latin typeface="Arial" panose="020B0604020202020204" pitchFamily="34" charset="0"/>
              </a:rPr>
              <a:t>Owsley,  </a:t>
            </a:r>
            <a:r>
              <a:rPr lang="en-US" altLang="en-US" sz="1800" i="1" dirty="0">
                <a:latin typeface="Arial" panose="020B0604020202020204" pitchFamily="34" charset="0"/>
              </a:rPr>
              <a:t>Struggle for the Gulf Borderlands</a:t>
            </a:r>
            <a:r>
              <a:rPr lang="en-US" altLang="en-US" sz="1800" dirty="0">
                <a:latin typeface="Arial" panose="020B0604020202020204" pitchFamily="34" charset="0"/>
              </a:rPr>
              <a:t>, 76; </a:t>
            </a:r>
            <a:r>
              <a:rPr lang="en-US" altLang="en-US" sz="1800" dirty="0">
                <a:latin typeface="Garamond" panose="02020404030301010803" pitchFamily="18" charset="0"/>
              </a:rPr>
              <a:t>and Weir, </a:t>
            </a:r>
            <a:r>
              <a:rPr lang="en-US" altLang="en-US" sz="1800" i="1" dirty="0">
                <a:latin typeface="Garamond" panose="02020404030301010803" pitchFamily="18" charset="0"/>
              </a:rPr>
              <a:t>Paradise of Blood</a:t>
            </a:r>
            <a:r>
              <a:rPr lang="en-US" altLang="en-US" sz="1800" dirty="0">
                <a:latin typeface="Garamond" panose="02020404030301010803" pitchFamily="18" charset="0"/>
              </a:rPr>
              <a:t>, 378-379 describe the mixed views.  O’Brien and Owsley describe the positive morale effect for the US; and Weir writes that the </a:t>
            </a:r>
            <a:r>
              <a:rPr lang="en-US" altLang="en-US" sz="1800" dirty="0" err="1">
                <a:latin typeface="Garamond" panose="02020404030301010803" pitchFamily="18" charset="0"/>
              </a:rPr>
              <a:t>Emuckfau-Enitachopco</a:t>
            </a:r>
            <a:r>
              <a:rPr lang="en-US" altLang="en-US" sz="1800" dirty="0">
                <a:latin typeface="Garamond" panose="02020404030301010803" pitchFamily="18" charset="0"/>
              </a:rPr>
              <a:t> battles may have buoyed Red Sticks’ morale too.   </a:t>
            </a:r>
          </a:p>
          <a:p>
            <a:pPr>
              <a:defRPr/>
            </a:pPr>
            <a:endParaRPr lang="en-US" altLang="en-US" sz="1800" dirty="0">
              <a:latin typeface="Garamond" panose="02020404030301010803" pitchFamily="18" charset="0"/>
            </a:endParaRPr>
          </a:p>
          <a:p>
            <a:pPr>
              <a:defRPr/>
            </a:pPr>
            <a:r>
              <a:rPr lang="en-US" altLang="en-US" dirty="0">
                <a:latin typeface="Arial" panose="020B0604020202020204" pitchFamily="34" charset="0"/>
              </a:rPr>
              <a:t>--For Pinckney’s instructions for this phase, 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466-468. </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a:extLst>
              <a:ext uri="{FF2B5EF4-FFF2-40B4-BE49-F238E27FC236}">
                <a16:creationId xmlns:a16="http://schemas.microsoft.com/office/drawing/2014/main" id="{34F4FB5F-291F-5B48-3B74-5F4F44DFDDE1}"/>
              </a:ext>
            </a:extLst>
          </p:cNvPr>
          <p:cNvSpPr>
            <a:spLocks noGrp="1" noRot="1" noChangeAspect="1" noChangeArrowheads="1" noTextEdit="1"/>
          </p:cNvSpPr>
          <p:nvPr>
            <p:ph type="sldImg"/>
          </p:nvPr>
        </p:nvSpPr>
        <p:spPr>
          <a:ln/>
        </p:spPr>
      </p:sp>
      <p:sp>
        <p:nvSpPr>
          <p:cNvPr id="420867" name="Notes Placeholder 2">
            <a:extLst>
              <a:ext uri="{FF2B5EF4-FFF2-40B4-BE49-F238E27FC236}">
                <a16:creationId xmlns:a16="http://schemas.microsoft.com/office/drawing/2014/main" id="{80CC3ADC-E4F7-87F3-5674-7A1DDF7EBC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http://conservationgis.alabama.gov/ALBBA/IMAGES/rivers-of-alabama.jpg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420868" name="Slide Number Placeholder 3">
            <a:extLst>
              <a:ext uri="{FF2B5EF4-FFF2-40B4-BE49-F238E27FC236}">
                <a16:creationId xmlns:a16="http://schemas.microsoft.com/office/drawing/2014/main" id="{9953DC44-9896-1748-EBF8-E831D22635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69B84CA-A90C-489D-8BE8-197BB8066A0B}" type="slidenum">
              <a:rPr lang="en-US" altLang="en-US" smtClean="0"/>
              <a:pPr/>
              <a:t>200</a:t>
            </a:fld>
            <a:endParaRPr lang="en-US"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C57D239C-4284-FA4A-ED5A-DFC35990B0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A471E12-E452-4C11-BE6E-68E2D19EDF4D}" type="slidenum">
              <a:rPr lang="en-US" altLang="en-US" smtClean="0"/>
              <a:pPr/>
              <a:t>201</a:t>
            </a:fld>
            <a:endParaRPr lang="en-US" altLang="en-US"/>
          </a:p>
        </p:txBody>
      </p:sp>
      <p:sp>
        <p:nvSpPr>
          <p:cNvPr id="422915" name="Rectangle 2">
            <a:extLst>
              <a:ext uri="{FF2B5EF4-FFF2-40B4-BE49-F238E27FC236}">
                <a16:creationId xmlns:a16="http://schemas.microsoft.com/office/drawing/2014/main" id="{F1D0F5A8-820E-3A3C-B078-6B18DCE2E786}"/>
              </a:ext>
            </a:extLst>
          </p:cNvPr>
          <p:cNvSpPr>
            <a:spLocks noGrp="1" noRot="1" noChangeAspect="1" noChangeArrowheads="1" noTextEdit="1"/>
          </p:cNvSpPr>
          <p:nvPr>
            <p:ph type="sldImg"/>
          </p:nvPr>
        </p:nvSpPr>
        <p:spPr>
          <a:ln/>
        </p:spPr>
      </p:sp>
      <p:sp>
        <p:nvSpPr>
          <p:cNvPr id="422916" name="Rectangle 3">
            <a:extLst>
              <a:ext uri="{FF2B5EF4-FFF2-40B4-BE49-F238E27FC236}">
                <a16:creationId xmlns:a16="http://schemas.microsoft.com/office/drawing/2014/main" id="{6DB6716D-6DD6-C011-D965-0DA595EDD6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a:extLst>
              <a:ext uri="{FF2B5EF4-FFF2-40B4-BE49-F238E27FC236}">
                <a16:creationId xmlns:a16="http://schemas.microsoft.com/office/drawing/2014/main" id="{6CABCF3E-9928-EE95-CC56-4B11497F668C}"/>
              </a:ext>
            </a:extLst>
          </p:cNvPr>
          <p:cNvSpPr>
            <a:spLocks noGrp="1" noRot="1" noChangeAspect="1" noChangeArrowheads="1" noTextEdit="1"/>
          </p:cNvSpPr>
          <p:nvPr>
            <p:ph type="sldImg"/>
          </p:nvPr>
        </p:nvSpPr>
        <p:spPr>
          <a:ln/>
        </p:spPr>
      </p:sp>
      <p:sp>
        <p:nvSpPr>
          <p:cNvPr id="424963" name="Notes Placeholder 2">
            <a:extLst>
              <a:ext uri="{FF2B5EF4-FFF2-40B4-BE49-F238E27FC236}">
                <a16:creationId xmlns:a16="http://schemas.microsoft.com/office/drawing/2014/main" id="{438E2035-C09C-3CC5-D98A-F7226D7C32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Alabama state breeding-bird atlas</a:t>
            </a:r>
          </a:p>
          <a:p>
            <a:r>
              <a:rPr lang="en-US" altLang="en-US">
                <a:latin typeface="Arial" panose="020B0604020202020204" pitchFamily="34" charset="0"/>
              </a:rPr>
              <a:t>http://conservationgis.alabama.gov/ALBBA/relief.jpg</a:t>
            </a:r>
          </a:p>
          <a:p>
            <a:r>
              <a:rPr lang="en-US" altLang="en-US">
                <a:latin typeface="Arial" panose="020B0604020202020204" pitchFamily="34" charset="0"/>
              </a:rPr>
              <a:t>Accessed 8 September 2021</a:t>
            </a:r>
          </a:p>
          <a:p>
            <a:endParaRPr lang="en-US" altLang="en-US">
              <a:latin typeface="Arial" panose="020B0604020202020204" pitchFamily="34" charset="0"/>
            </a:endParaRPr>
          </a:p>
        </p:txBody>
      </p:sp>
      <p:sp>
        <p:nvSpPr>
          <p:cNvPr id="424964" name="Slide Number Placeholder 3">
            <a:extLst>
              <a:ext uri="{FF2B5EF4-FFF2-40B4-BE49-F238E27FC236}">
                <a16:creationId xmlns:a16="http://schemas.microsoft.com/office/drawing/2014/main" id="{27A30F42-BA34-F917-FF9A-6C829F8D4F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44C03BD-9D17-46B9-9CFC-1FCD8193B2DC}" type="slidenum">
              <a:rPr lang="en-US" altLang="en-US" smtClean="0"/>
              <a:pPr/>
              <a:t>202</a:t>
            </a:fld>
            <a:endParaRPr lang="en-US"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F5611081-19F7-A828-66B4-BE32EC9F2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F5EA144-C54A-4C63-9A25-BEE6DFF9156F}" type="slidenum">
              <a:rPr lang="en-US" altLang="en-US" smtClean="0"/>
              <a:pPr/>
              <a:t>203</a:t>
            </a:fld>
            <a:endParaRPr lang="en-US" altLang="en-US"/>
          </a:p>
        </p:txBody>
      </p:sp>
      <p:sp>
        <p:nvSpPr>
          <p:cNvPr id="427011" name="Rectangle 2">
            <a:extLst>
              <a:ext uri="{FF2B5EF4-FFF2-40B4-BE49-F238E27FC236}">
                <a16:creationId xmlns:a16="http://schemas.microsoft.com/office/drawing/2014/main" id="{D8B8157F-1E6C-1BB4-D98B-838428832E79}"/>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6954B46B-2FD3-670A-F375-5103F11D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overland march from Ft. Williams was relatively trouble free.  This was not pure wilderness, and established trails ran from the Coosa River to near Horseshoe Bend. Note that it took Jackson only two days to cover the 40-50 miles from Ft. Williams to HSB (Owsley, 79).</a:t>
            </a:r>
          </a:p>
          <a:p>
            <a:endParaRPr lang="en-US" altLang="en-US">
              <a:latin typeface="Arial" panose="020B0604020202020204" pitchFamily="34" charset="0"/>
            </a:endParaRPr>
          </a:p>
          <a:p>
            <a:r>
              <a:rPr lang="en-US" altLang="en-US">
                <a:latin typeface="Arial" panose="020B0604020202020204" pitchFamily="34" charset="0"/>
              </a:rPr>
              <a:t>--Given Jackson’s more judicious preparations this time, his strike force had supplies for about eight days’ operations, and also had Ft. Williams as a nearby base.</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a:extLst>
              <a:ext uri="{FF2B5EF4-FFF2-40B4-BE49-F238E27FC236}">
                <a16:creationId xmlns:a16="http://schemas.microsoft.com/office/drawing/2014/main" id="{23DEFE39-B522-BF1A-2AF4-D08DDD9FC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935F426-B474-48F6-A1C7-D5A115B8D610}" type="slidenum">
              <a:rPr lang="en-US" altLang="en-US" smtClean="0"/>
              <a:pPr/>
              <a:t>204</a:t>
            </a:fld>
            <a:endParaRPr lang="en-US" altLang="en-US"/>
          </a:p>
        </p:txBody>
      </p:sp>
      <p:sp>
        <p:nvSpPr>
          <p:cNvPr id="429059" name="Rectangle 2">
            <a:extLst>
              <a:ext uri="{FF2B5EF4-FFF2-40B4-BE49-F238E27FC236}">
                <a16:creationId xmlns:a16="http://schemas.microsoft.com/office/drawing/2014/main" id="{09B3EFFB-3A28-E481-BA11-47D8E9AC5EA4}"/>
              </a:ext>
            </a:extLst>
          </p:cNvPr>
          <p:cNvSpPr>
            <a:spLocks noGrp="1" noRot="1" noChangeAspect="1" noChangeArrowheads="1" noTextEdit="1"/>
          </p:cNvSpPr>
          <p:nvPr>
            <p:ph type="sldImg"/>
          </p:nvPr>
        </p:nvSpPr>
        <p:spPr>
          <a:ln/>
        </p:spPr>
      </p:sp>
      <p:sp>
        <p:nvSpPr>
          <p:cNvPr id="429060" name="Rectangle 3">
            <a:extLst>
              <a:ext uri="{FF2B5EF4-FFF2-40B4-BE49-F238E27FC236}">
                <a16:creationId xmlns:a16="http://schemas.microsoft.com/office/drawing/2014/main" id="{2F829E9A-4EAB-6A09-F642-F23017479D9B}"/>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For Jackson’s general orders, see </a:t>
            </a:r>
            <a:r>
              <a:rPr lang="en-US" altLang="en-US" dirty="0">
                <a:latin typeface="+mn-lt"/>
              </a:rPr>
              <a:t>Bassett, ed. </a:t>
            </a:r>
            <a:r>
              <a:rPr lang="en-US" altLang="en-US" i="1" dirty="0">
                <a:latin typeface="+mn-lt"/>
              </a:rPr>
              <a:t>Correspondence of Andrew Jackson, Volume </a:t>
            </a:r>
            <a:r>
              <a:rPr lang="en-US" altLang="en-US" dirty="0">
                <a:latin typeface="+mn-lt"/>
              </a:rPr>
              <a:t>I, </a:t>
            </a:r>
            <a:r>
              <a:rPr lang="en-US" altLang="en-US" dirty="0">
                <a:latin typeface="Arial" panose="020B0604020202020204" pitchFamily="34" charset="0"/>
              </a:rPr>
              <a:t>pp. 486-488. </a:t>
            </a:r>
            <a:endParaRPr lang="en-US" altLang="en-US" i="1" dirty="0">
              <a:latin typeface="+mn-lt"/>
            </a:endParaRP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--For the raid’s Soldier supplies, see </a:t>
            </a:r>
            <a:r>
              <a:rPr lang="en-US" altLang="en-US" dirty="0" err="1">
                <a:latin typeface="Arial" panose="020B0604020202020204" pitchFamily="34" charset="0"/>
              </a:rPr>
              <a:t>Kanon</a:t>
            </a:r>
            <a:r>
              <a:rPr lang="en-US" altLang="en-US" dirty="0">
                <a:latin typeface="Arial" panose="020B0604020202020204" pitchFamily="34" charset="0"/>
              </a:rPr>
              <a:t>, </a:t>
            </a:r>
            <a:r>
              <a:rPr lang="en-US" altLang="en-US" i="1" dirty="0">
                <a:latin typeface="Arial" panose="020B0604020202020204" pitchFamily="34" charset="0"/>
              </a:rPr>
              <a:t>Tennesseans at War</a:t>
            </a:r>
            <a:r>
              <a:rPr lang="en-US" altLang="en-US" dirty="0">
                <a:latin typeface="Arial" panose="020B0604020202020204" pitchFamily="34" charset="0"/>
              </a:rPr>
              <a:t>, p. 99 </a:t>
            </a: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a:extLst>
              <a:ext uri="{FF2B5EF4-FFF2-40B4-BE49-F238E27FC236}">
                <a16:creationId xmlns:a16="http://schemas.microsoft.com/office/drawing/2014/main" id="{36B088CC-6D57-C048-0241-7E37EC831FFC}"/>
              </a:ext>
            </a:extLst>
          </p:cNvPr>
          <p:cNvSpPr>
            <a:spLocks noGrp="1" noRot="1" noChangeAspect="1" noChangeArrowheads="1" noTextEdit="1"/>
          </p:cNvSpPr>
          <p:nvPr>
            <p:ph type="sldImg"/>
          </p:nvPr>
        </p:nvSpPr>
        <p:spPr>
          <a:ln/>
        </p:spPr>
      </p:sp>
      <p:sp>
        <p:nvSpPr>
          <p:cNvPr id="431107" name="Notes Placeholder 2">
            <a:extLst>
              <a:ext uri="{FF2B5EF4-FFF2-40B4-BE49-F238E27FC236}">
                <a16:creationId xmlns:a16="http://schemas.microsoft.com/office/drawing/2014/main" id="{A154922A-8504-EF8D-9B98-89572AFAE4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1108" name="Slide Number Placeholder 3">
            <a:extLst>
              <a:ext uri="{FF2B5EF4-FFF2-40B4-BE49-F238E27FC236}">
                <a16:creationId xmlns:a16="http://schemas.microsoft.com/office/drawing/2014/main" id="{E2181365-5C41-02FB-AFF8-ED3EDBE40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72BFFE9-5B85-45EE-96B0-937483D14448}" type="slidenum">
              <a:rPr lang="en-US" altLang="en-US" smtClean="0"/>
              <a:pPr/>
              <a:t>205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DED2813-0010-C2EF-BCBB-BED44083E0A6}"/>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3083F5DB-E5B0-F483-B00F-3E91B3FBDE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CC9A3EFF-370A-115C-18EF-DB040B3E8D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A15F160-13B0-422D-A976-1FDA873CCCCA}"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E7AB87A-F1E3-F3E7-9FC0-FF8F412CE6A2}"/>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E3737AAF-A68B-2492-5CD2-83EB3FCD19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E739FB3A-ED62-27F2-3EE4-B06A8112EF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2F3D984-31A5-4E5E-9FAE-C238A57D1D4E}" type="slidenum">
              <a:rPr lang="en-US" altLang="en-US" smtClean="0"/>
              <a:pPr/>
              <a:t>21</a:t>
            </a:fld>
            <a:endParaRPr lang="en-US" alt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a:extLst>
              <a:ext uri="{FF2B5EF4-FFF2-40B4-BE49-F238E27FC236}">
                <a16:creationId xmlns:a16="http://schemas.microsoft.com/office/drawing/2014/main" id="{61FD78A3-3BBE-3AC5-5355-F8B68DFE8F43}"/>
              </a:ext>
            </a:extLst>
          </p:cNvPr>
          <p:cNvSpPr>
            <a:spLocks noGrp="1" noRot="1" noChangeAspect="1" noChangeArrowheads="1" noTextEdit="1"/>
          </p:cNvSpPr>
          <p:nvPr>
            <p:ph type="sldImg"/>
          </p:nvPr>
        </p:nvSpPr>
        <p:spPr>
          <a:ln/>
        </p:spPr>
      </p:sp>
      <p:sp>
        <p:nvSpPr>
          <p:cNvPr id="433155" name="Notes Placeholder 2">
            <a:extLst>
              <a:ext uri="{FF2B5EF4-FFF2-40B4-BE49-F238E27FC236}">
                <a16:creationId xmlns:a16="http://schemas.microsoft.com/office/drawing/2014/main" id="{0FD24110-1F1F-75EA-24D3-FD2E597676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numbers are estimates.  One source is Kanon, </a:t>
            </a:r>
            <a:r>
              <a:rPr lang="en-US" altLang="en-US" i="1">
                <a:latin typeface="Arial" panose="020B0604020202020204" pitchFamily="34" charset="0"/>
              </a:rPr>
              <a:t>Tennesseans at War</a:t>
            </a:r>
            <a:r>
              <a:rPr lang="en-US" altLang="en-US">
                <a:latin typeface="Arial" panose="020B0604020202020204" pitchFamily="34" charset="0"/>
              </a:rPr>
              <a:t>, pp. 96-100</a:t>
            </a:r>
          </a:p>
          <a:p>
            <a:endParaRPr lang="en-US" altLang="en-US">
              <a:latin typeface="Arial" panose="020B0604020202020204" pitchFamily="34" charset="0"/>
            </a:endParaRPr>
          </a:p>
          <a:p>
            <a:r>
              <a:rPr lang="en-US" altLang="en-US">
                <a:latin typeface="Arial" panose="020B0604020202020204" pitchFamily="34" charset="0"/>
              </a:rPr>
              <a:t>--For Muster rolls, see the Park website’s FAQs section:  </a:t>
            </a:r>
            <a:r>
              <a:rPr lang="en-US" altLang="en-US">
                <a:solidFill>
                  <a:srgbClr val="009999"/>
                </a:solidFill>
                <a:latin typeface="Arial" panose="020B0604020202020204" pitchFamily="34" charset="0"/>
              </a:rPr>
              <a:t>http://www.nps.gov/hobe/faqs.htm    Accessed 10/11/21</a:t>
            </a:r>
          </a:p>
          <a:p>
            <a:r>
              <a:rPr lang="en-US" altLang="en-US">
                <a:latin typeface="Arial" panose="020B0604020202020204" pitchFamily="34" charset="0"/>
              </a:rPr>
              <a:t>Scroll down to the bottom of the screen and you will see text that looks like: </a:t>
            </a:r>
          </a:p>
          <a:p>
            <a:r>
              <a:rPr lang="en-US" altLang="en-US">
                <a:latin typeface="Arial" panose="020B0604020202020204" pitchFamily="34" charset="0"/>
              </a:rPr>
              <a:t>“</a:t>
            </a:r>
            <a:r>
              <a:rPr lang="en-US" altLang="en-US" b="1">
                <a:latin typeface="Arial" panose="020B0604020202020204" pitchFamily="34" charset="0"/>
              </a:rPr>
              <a:t>Do you have a list of the participants from the battle?</a:t>
            </a:r>
            <a:endParaRPr lang="en-US" altLang="en-US">
              <a:latin typeface="Arial" panose="020B0604020202020204" pitchFamily="34" charset="0"/>
            </a:endParaRPr>
          </a:p>
          <a:p>
            <a:r>
              <a:rPr lang="en-US" altLang="en-US">
                <a:latin typeface="Arial" panose="020B0604020202020204" pitchFamily="34" charset="0"/>
              </a:rPr>
              <a:t>We have muster rolls for the </a:t>
            </a:r>
            <a:r>
              <a:rPr lang="en-US" altLang="en-US">
                <a:latin typeface="Arial" panose="020B0604020202020204" pitchFamily="34" charset="0"/>
                <a:hlinkClick r:id="rId3" action="ppaction://hlinkfile"/>
              </a:rPr>
              <a:t>Cherokee</a:t>
            </a:r>
            <a:r>
              <a:rPr lang="en-US" altLang="en-US">
                <a:latin typeface="Arial" panose="020B0604020202020204" pitchFamily="34" charset="0"/>
              </a:rPr>
              <a:t>, </a:t>
            </a:r>
            <a:r>
              <a:rPr lang="en-US" altLang="en-US">
                <a:latin typeface="Arial" panose="020B0604020202020204" pitchFamily="34" charset="0"/>
                <a:hlinkClick r:id="rId4" action="ppaction://hlinkfile"/>
              </a:rPr>
              <a:t>Tennessee militia</a:t>
            </a:r>
            <a:r>
              <a:rPr lang="en-US" altLang="en-US">
                <a:latin typeface="Arial" panose="020B0604020202020204" pitchFamily="34" charset="0"/>
              </a:rPr>
              <a:t> and </a:t>
            </a:r>
            <a:r>
              <a:rPr lang="en-US" altLang="en-US">
                <a:latin typeface="Arial" panose="020B0604020202020204" pitchFamily="34" charset="0"/>
                <a:hlinkClick r:id="rId5" action="ppaction://hlinkfile"/>
              </a:rPr>
              <a:t>39th Infantry</a:t>
            </a:r>
            <a:r>
              <a:rPr lang="en-US" altLang="en-US">
                <a:latin typeface="Arial" panose="020B0604020202020204" pitchFamily="34" charset="0"/>
              </a:rPr>
              <a:t>.”  Click on the links.</a:t>
            </a:r>
          </a:p>
          <a:p>
            <a:endParaRPr lang="en-US" altLang="en-US">
              <a:latin typeface="Arial" panose="020B0604020202020204" pitchFamily="34" charset="0"/>
            </a:endParaRPr>
          </a:p>
        </p:txBody>
      </p:sp>
      <p:sp>
        <p:nvSpPr>
          <p:cNvPr id="433156" name="Slide Number Placeholder 3">
            <a:extLst>
              <a:ext uri="{FF2B5EF4-FFF2-40B4-BE49-F238E27FC236}">
                <a16:creationId xmlns:a16="http://schemas.microsoft.com/office/drawing/2014/main" id="{5CADC6DC-6321-CA8F-BF9B-2FC6E8DF59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13DF5D0-3626-4BE8-B4AB-C03F8B5A91D8}" type="slidenum">
              <a:rPr lang="en-US" altLang="en-US" smtClean="0"/>
              <a:pPr/>
              <a:t>206</a:t>
            </a:fld>
            <a:endParaRPr lang="en-US"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a:extLst>
              <a:ext uri="{FF2B5EF4-FFF2-40B4-BE49-F238E27FC236}">
                <a16:creationId xmlns:a16="http://schemas.microsoft.com/office/drawing/2014/main" id="{65774557-61A9-7C69-6EBF-6FE59264F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64FB18F-2B19-4D03-AF90-ABC1F4820BB3}" type="slidenum">
              <a:rPr lang="en-US" altLang="en-US" smtClean="0"/>
              <a:pPr/>
              <a:t>207</a:t>
            </a:fld>
            <a:endParaRPr lang="en-US" altLang="en-US"/>
          </a:p>
        </p:txBody>
      </p:sp>
      <p:sp>
        <p:nvSpPr>
          <p:cNvPr id="435203" name="Rectangle 2">
            <a:extLst>
              <a:ext uri="{FF2B5EF4-FFF2-40B4-BE49-F238E27FC236}">
                <a16:creationId xmlns:a16="http://schemas.microsoft.com/office/drawing/2014/main" id="{875105A7-36EF-3320-7FB2-0963480232F0}"/>
              </a:ext>
            </a:extLst>
          </p:cNvPr>
          <p:cNvSpPr>
            <a:spLocks noGrp="1" noRot="1" noChangeAspect="1" noChangeArrowheads="1" noTextEdit="1"/>
          </p:cNvSpPr>
          <p:nvPr>
            <p:ph type="sldImg"/>
          </p:nvPr>
        </p:nvSpPr>
        <p:spPr>
          <a:ln/>
        </p:spPr>
      </p:sp>
      <p:sp>
        <p:nvSpPr>
          <p:cNvPr id="435204" name="Rectangle 3">
            <a:extLst>
              <a:ext uri="{FF2B5EF4-FFF2-40B4-BE49-F238E27FC236}">
                <a16:creationId xmlns:a16="http://schemas.microsoft.com/office/drawing/2014/main" id="{3BAF4430-C28D-E48E-3DDB-A63FB578A3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Muster rolls, see the Park website’s FAQs section:  </a:t>
            </a:r>
            <a:r>
              <a:rPr lang="en-US" altLang="en-US">
                <a:latin typeface="Arial" panose="020B0604020202020204" pitchFamily="34" charset="0"/>
                <a:hlinkClick r:id="rId3"/>
              </a:rPr>
              <a:t>https://www.nps.gov/hobe/learn/historyculture/people.htm</a:t>
            </a:r>
            <a:r>
              <a:rPr lang="en-US" altLang="en-US">
                <a:latin typeface="Arial" panose="020B0604020202020204" pitchFamily="34" charset="0"/>
              </a:rPr>
              <a:t>  </a:t>
            </a:r>
          </a:p>
          <a:p>
            <a:r>
              <a:rPr lang="en-US" altLang="en-US">
                <a:latin typeface="Arial" panose="020B0604020202020204" pitchFamily="34" charset="0"/>
              </a:rPr>
              <a:t>Click on the links.</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a:extLst>
              <a:ext uri="{FF2B5EF4-FFF2-40B4-BE49-F238E27FC236}">
                <a16:creationId xmlns:a16="http://schemas.microsoft.com/office/drawing/2014/main" id="{8B039E8B-7188-8684-E97A-CA0CAC7D5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70E02EA-DA9C-4ECB-BF57-BCF454BCEF33}" type="slidenum">
              <a:rPr lang="en-US" altLang="en-US" smtClean="0"/>
              <a:pPr/>
              <a:t>208</a:t>
            </a:fld>
            <a:endParaRPr lang="en-US" altLang="en-US"/>
          </a:p>
        </p:txBody>
      </p:sp>
      <p:sp>
        <p:nvSpPr>
          <p:cNvPr id="437251" name="Rectangle 2">
            <a:extLst>
              <a:ext uri="{FF2B5EF4-FFF2-40B4-BE49-F238E27FC236}">
                <a16:creationId xmlns:a16="http://schemas.microsoft.com/office/drawing/2014/main" id="{1522E85F-4D8B-264D-23A6-A35E36585F8A}"/>
              </a:ext>
            </a:extLst>
          </p:cNvPr>
          <p:cNvSpPr>
            <a:spLocks noGrp="1" noRot="1" noChangeAspect="1" noChangeArrowheads="1" noTextEdit="1"/>
          </p:cNvSpPr>
          <p:nvPr>
            <p:ph type="sldImg"/>
          </p:nvPr>
        </p:nvSpPr>
        <p:spPr>
          <a:ln/>
        </p:spPr>
      </p:sp>
      <p:sp>
        <p:nvSpPr>
          <p:cNvPr id="437252" name="Rectangle 3">
            <a:extLst>
              <a:ext uri="{FF2B5EF4-FFF2-40B4-BE49-F238E27FC236}">
                <a16:creationId xmlns:a16="http://schemas.microsoft.com/office/drawing/2014/main" id="{CCDCE7D9-8AF6-04F5-59FF-35394ECFD5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Muster rolls, see the Park website’s FAQs section:  </a:t>
            </a:r>
            <a:r>
              <a:rPr lang="en-US" altLang="en-US">
                <a:latin typeface="Arial" panose="020B0604020202020204" pitchFamily="34" charset="0"/>
                <a:hlinkClick r:id="rId3"/>
              </a:rPr>
              <a:t>https://www.nps.gov/hobe/learn/historyculture/people.htm</a:t>
            </a:r>
            <a:r>
              <a:rPr lang="en-US" altLang="en-US">
                <a:latin typeface="Arial" panose="020B0604020202020204" pitchFamily="34" charset="0"/>
              </a:rPr>
              <a:t>  </a:t>
            </a:r>
          </a:p>
          <a:p>
            <a:r>
              <a:rPr lang="en-US" altLang="en-US">
                <a:latin typeface="Arial" panose="020B0604020202020204" pitchFamily="34" charset="0"/>
              </a:rPr>
              <a:t>Click on the links.</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6A761D5D-46F3-5053-5760-43E68B867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81CBB53-E432-4480-A8E1-5C548756A6BE}" type="slidenum">
              <a:rPr lang="en-US" altLang="en-US" smtClean="0"/>
              <a:pPr/>
              <a:t>209</a:t>
            </a:fld>
            <a:endParaRPr lang="en-US" altLang="en-US"/>
          </a:p>
        </p:txBody>
      </p:sp>
      <p:sp>
        <p:nvSpPr>
          <p:cNvPr id="439299" name="Rectangle 2">
            <a:extLst>
              <a:ext uri="{FF2B5EF4-FFF2-40B4-BE49-F238E27FC236}">
                <a16:creationId xmlns:a16="http://schemas.microsoft.com/office/drawing/2014/main" id="{2570F035-A926-CC6B-B7C6-F0387437C094}"/>
              </a:ext>
            </a:extLst>
          </p:cNvPr>
          <p:cNvSpPr>
            <a:spLocks noGrp="1" noRot="1" noChangeAspect="1" noChangeArrowheads="1" noTextEdit="1"/>
          </p:cNvSpPr>
          <p:nvPr>
            <p:ph type="sldImg"/>
          </p:nvPr>
        </p:nvSpPr>
        <p:spPr>
          <a:ln/>
        </p:spPr>
      </p:sp>
      <p:sp>
        <p:nvSpPr>
          <p:cNvPr id="439300" name="Rectangle 3">
            <a:extLst>
              <a:ext uri="{FF2B5EF4-FFF2-40B4-BE49-F238E27FC236}">
                <a16:creationId xmlns:a16="http://schemas.microsoft.com/office/drawing/2014/main" id="{EF8EEE78-160A-E33E-A213-5CA19EA14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a:extLst>
              <a:ext uri="{FF2B5EF4-FFF2-40B4-BE49-F238E27FC236}">
                <a16:creationId xmlns:a16="http://schemas.microsoft.com/office/drawing/2014/main" id="{ED881EDE-8BDE-07BD-DBCF-28F9BBB036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69BC755-31B7-4991-B6D3-908ED33B24B2}" type="slidenum">
              <a:rPr lang="en-US" altLang="en-US" smtClean="0"/>
              <a:pPr/>
              <a:t>210</a:t>
            </a:fld>
            <a:endParaRPr lang="en-US" altLang="en-US"/>
          </a:p>
        </p:txBody>
      </p:sp>
      <p:sp>
        <p:nvSpPr>
          <p:cNvPr id="441347" name="Rectangle 2">
            <a:extLst>
              <a:ext uri="{FF2B5EF4-FFF2-40B4-BE49-F238E27FC236}">
                <a16:creationId xmlns:a16="http://schemas.microsoft.com/office/drawing/2014/main" id="{3FC75B64-2258-A724-FE54-FD91AB59CDD0}"/>
              </a:ext>
            </a:extLst>
          </p:cNvPr>
          <p:cNvSpPr>
            <a:spLocks noGrp="1" noRot="1" noChangeAspect="1" noChangeArrowheads="1" noTextEdit="1"/>
          </p:cNvSpPr>
          <p:nvPr>
            <p:ph type="sldImg"/>
          </p:nvPr>
        </p:nvSpPr>
        <p:spPr>
          <a:ln/>
        </p:spPr>
      </p:sp>
      <p:sp>
        <p:nvSpPr>
          <p:cNvPr id="441348" name="Rectangle 3">
            <a:extLst>
              <a:ext uri="{FF2B5EF4-FFF2-40B4-BE49-F238E27FC236}">
                <a16:creationId xmlns:a16="http://schemas.microsoft.com/office/drawing/2014/main" id="{9767065B-BB11-FF8E-B21E-3A36969A4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7264125B-ED16-5FF3-C44D-092AB8385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AA9A672-1CE6-4CD6-808A-83D45DCEAD0E}" type="slidenum">
              <a:rPr lang="en-US" altLang="en-US" smtClean="0"/>
              <a:pPr/>
              <a:t>211</a:t>
            </a:fld>
            <a:endParaRPr lang="en-US" altLang="en-US"/>
          </a:p>
        </p:txBody>
      </p:sp>
      <p:sp>
        <p:nvSpPr>
          <p:cNvPr id="443395" name="Rectangle 2">
            <a:extLst>
              <a:ext uri="{FF2B5EF4-FFF2-40B4-BE49-F238E27FC236}">
                <a16:creationId xmlns:a16="http://schemas.microsoft.com/office/drawing/2014/main" id="{C9435485-D9FC-8CA1-5228-1095E1ACDD56}"/>
              </a:ext>
            </a:extLst>
          </p:cNvPr>
          <p:cNvSpPr>
            <a:spLocks noGrp="1" noRot="1" noChangeAspect="1" noChangeArrowheads="1" noTextEdit="1"/>
          </p:cNvSpPr>
          <p:nvPr>
            <p:ph type="sldImg"/>
          </p:nvPr>
        </p:nvSpPr>
        <p:spPr>
          <a:ln/>
        </p:spPr>
      </p:sp>
      <p:sp>
        <p:nvSpPr>
          <p:cNvPr id="443396" name="Rectangle 3">
            <a:extLst>
              <a:ext uri="{FF2B5EF4-FFF2-40B4-BE49-F238E27FC236}">
                <a16:creationId xmlns:a16="http://schemas.microsoft.com/office/drawing/2014/main" id="{937E8838-5088-958F-6756-4B924F6A7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64C462B9-D494-5C76-4BE1-215196F4C9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197D818-4224-45E2-8F16-6C4E4A7DEB8C}" type="slidenum">
              <a:rPr lang="en-US" altLang="en-US" smtClean="0"/>
              <a:pPr/>
              <a:t>212</a:t>
            </a:fld>
            <a:endParaRPr lang="en-US" altLang="en-US"/>
          </a:p>
        </p:txBody>
      </p:sp>
      <p:sp>
        <p:nvSpPr>
          <p:cNvPr id="445443" name="Rectangle 2">
            <a:extLst>
              <a:ext uri="{FF2B5EF4-FFF2-40B4-BE49-F238E27FC236}">
                <a16:creationId xmlns:a16="http://schemas.microsoft.com/office/drawing/2014/main" id="{CA5708B4-AE4E-B4DA-0A7B-6CAEE0576E38}"/>
              </a:ext>
            </a:extLst>
          </p:cNvPr>
          <p:cNvSpPr>
            <a:spLocks noGrp="1" noRot="1" noChangeAspect="1" noChangeArrowheads="1" noTextEdit="1"/>
          </p:cNvSpPr>
          <p:nvPr>
            <p:ph type="sldImg"/>
          </p:nvPr>
        </p:nvSpPr>
        <p:spPr>
          <a:ln/>
        </p:spPr>
      </p:sp>
      <p:sp>
        <p:nvSpPr>
          <p:cNvPr id="445444" name="Rectangle 3">
            <a:extLst>
              <a:ext uri="{FF2B5EF4-FFF2-40B4-BE49-F238E27FC236}">
                <a16:creationId xmlns:a16="http://schemas.microsoft.com/office/drawing/2014/main" id="{DAD6BE07-185C-9CF5-1496-192013B3B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a:extLst>
              <a:ext uri="{FF2B5EF4-FFF2-40B4-BE49-F238E27FC236}">
                <a16:creationId xmlns:a16="http://schemas.microsoft.com/office/drawing/2014/main" id="{246A207F-95E7-CEDC-A7BE-AEDB50F709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D4F31EF-FFEE-486B-AFA4-2FE4D8574BFE}" type="slidenum">
              <a:rPr lang="en-US" altLang="en-US" smtClean="0"/>
              <a:pPr/>
              <a:t>213</a:t>
            </a:fld>
            <a:endParaRPr lang="en-US" altLang="en-US"/>
          </a:p>
        </p:txBody>
      </p:sp>
      <p:sp>
        <p:nvSpPr>
          <p:cNvPr id="447491" name="Rectangle 2">
            <a:extLst>
              <a:ext uri="{FF2B5EF4-FFF2-40B4-BE49-F238E27FC236}">
                <a16:creationId xmlns:a16="http://schemas.microsoft.com/office/drawing/2014/main" id="{0C4AA334-0FAB-5E3A-069D-9E57A4C11B8F}"/>
              </a:ext>
            </a:extLst>
          </p:cNvPr>
          <p:cNvSpPr>
            <a:spLocks noGrp="1" noRot="1" noChangeAspect="1" noChangeArrowheads="1" noTextEdit="1"/>
          </p:cNvSpPr>
          <p:nvPr>
            <p:ph type="sldImg"/>
          </p:nvPr>
        </p:nvSpPr>
        <p:spPr>
          <a:ln/>
        </p:spPr>
      </p:sp>
      <p:sp>
        <p:nvSpPr>
          <p:cNvPr id="447492" name="Rectangle 3">
            <a:extLst>
              <a:ext uri="{FF2B5EF4-FFF2-40B4-BE49-F238E27FC236}">
                <a16:creationId xmlns:a16="http://schemas.microsoft.com/office/drawing/2014/main" id="{1955E4DE-EDE8-B013-3944-D2E44513D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 the Cherokees’ Horseshoe Bend losses, see Abram, </a:t>
            </a:r>
            <a:r>
              <a:rPr lang="en-US" altLang="en-US" i="1">
                <a:latin typeface="Arial" panose="020B0604020202020204" pitchFamily="34" charset="0"/>
              </a:rPr>
              <a:t>Forging a Cherokee-American Alliance</a:t>
            </a:r>
            <a:r>
              <a:rPr lang="en-US" altLang="en-US">
                <a:latin typeface="Arial" panose="020B0604020202020204" pitchFamily="34" charset="0"/>
              </a:rPr>
              <a:t>, 80-81; and O’Brien, </a:t>
            </a:r>
            <a:r>
              <a:rPr lang="en-US" altLang="en-US" i="1">
                <a:latin typeface="Arial" panose="020B0604020202020204" pitchFamily="34" charset="0"/>
              </a:rPr>
              <a:t>In Bitterness and in Tears</a:t>
            </a:r>
            <a:r>
              <a:rPr lang="en-US" altLang="en-US">
                <a:latin typeface="Arial" panose="020B0604020202020204" pitchFamily="34" charset="0"/>
              </a:rPr>
              <a:t>, 150.</a:t>
            </a: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a:extLst>
              <a:ext uri="{FF2B5EF4-FFF2-40B4-BE49-F238E27FC236}">
                <a16:creationId xmlns:a16="http://schemas.microsoft.com/office/drawing/2014/main" id="{09515A1A-EE1E-FF31-E78F-F075CD748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2D4D29B-4754-42DA-89AC-2DA5E88F6A1B}" type="slidenum">
              <a:rPr lang="en-US" altLang="en-US" smtClean="0"/>
              <a:pPr/>
              <a:t>214</a:t>
            </a:fld>
            <a:endParaRPr lang="en-US" altLang="en-US"/>
          </a:p>
        </p:txBody>
      </p:sp>
      <p:sp>
        <p:nvSpPr>
          <p:cNvPr id="449539" name="Rectangle 2">
            <a:extLst>
              <a:ext uri="{FF2B5EF4-FFF2-40B4-BE49-F238E27FC236}">
                <a16:creationId xmlns:a16="http://schemas.microsoft.com/office/drawing/2014/main" id="{13278DDD-238B-9229-6039-5F0AA790821A}"/>
              </a:ext>
            </a:extLst>
          </p:cNvPr>
          <p:cNvSpPr>
            <a:spLocks noGrp="1" noRot="1" noChangeAspect="1" noChangeArrowheads="1" noTextEdit="1"/>
          </p:cNvSpPr>
          <p:nvPr>
            <p:ph type="sldImg"/>
          </p:nvPr>
        </p:nvSpPr>
        <p:spPr>
          <a:ln/>
        </p:spPr>
      </p:sp>
      <p:sp>
        <p:nvSpPr>
          <p:cNvPr id="449540" name="Rectangle 3">
            <a:extLst>
              <a:ext uri="{FF2B5EF4-FFF2-40B4-BE49-F238E27FC236}">
                <a16:creationId xmlns:a16="http://schemas.microsoft.com/office/drawing/2014/main" id="{9CD066E5-EDB7-6C56-7523-04272BBBFC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a:extLst>
              <a:ext uri="{FF2B5EF4-FFF2-40B4-BE49-F238E27FC236}">
                <a16:creationId xmlns:a16="http://schemas.microsoft.com/office/drawing/2014/main" id="{A6ACA629-C28E-6B5A-EED9-E15F43407C8C}"/>
              </a:ext>
            </a:extLst>
          </p:cNvPr>
          <p:cNvSpPr>
            <a:spLocks noGrp="1" noRot="1" noChangeAspect="1" noChangeArrowheads="1" noTextEdit="1"/>
          </p:cNvSpPr>
          <p:nvPr>
            <p:ph type="sldImg"/>
          </p:nvPr>
        </p:nvSpPr>
        <p:spPr>
          <a:ln/>
        </p:spPr>
      </p:sp>
      <p:sp>
        <p:nvSpPr>
          <p:cNvPr id="451587" name="Notes Placeholder 2">
            <a:extLst>
              <a:ext uri="{FF2B5EF4-FFF2-40B4-BE49-F238E27FC236}">
                <a16:creationId xmlns:a16="http://schemas.microsoft.com/office/drawing/2014/main" id="{6884B960-EF65-C8FA-B8B7-A82EDF3374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1588" name="Slide Number Placeholder 3">
            <a:extLst>
              <a:ext uri="{FF2B5EF4-FFF2-40B4-BE49-F238E27FC236}">
                <a16:creationId xmlns:a16="http://schemas.microsoft.com/office/drawing/2014/main" id="{0B55BF25-399B-4AF7-6C97-20735604D5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ECC426C-C8DA-4756-8585-7FEB39CE9334}" type="slidenum">
              <a:rPr lang="en-US" altLang="en-US" smtClean="0"/>
              <a:pPr/>
              <a:t>215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F12AFBE-CED9-D903-0ABA-D3CD1263A792}"/>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FD90D9D2-D1EE-ED1B-DF80-EF52B0D877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126669C0-7338-1D5F-2AC0-BA41497198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667D16D-0C40-4A25-8B9A-8F665C217E19}" type="slidenum">
              <a:rPr lang="en-US" altLang="en-US" smtClean="0"/>
              <a:pPr/>
              <a:t>22</a:t>
            </a:fld>
            <a:endParaRPr lang="en-US" alt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a:extLst>
              <a:ext uri="{FF2B5EF4-FFF2-40B4-BE49-F238E27FC236}">
                <a16:creationId xmlns:a16="http://schemas.microsoft.com/office/drawing/2014/main" id="{460DC935-A297-7911-02D5-CA24D7910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970AE6C-225F-4788-BB58-91B9F9E9297F}" type="slidenum">
              <a:rPr lang="en-US" altLang="en-US" smtClean="0"/>
              <a:pPr/>
              <a:t>216</a:t>
            </a:fld>
            <a:endParaRPr lang="en-US" altLang="en-US"/>
          </a:p>
        </p:txBody>
      </p:sp>
      <p:sp>
        <p:nvSpPr>
          <p:cNvPr id="453635" name="Rectangle 2">
            <a:extLst>
              <a:ext uri="{FF2B5EF4-FFF2-40B4-BE49-F238E27FC236}">
                <a16:creationId xmlns:a16="http://schemas.microsoft.com/office/drawing/2014/main" id="{2D3D4FF1-4B43-B332-F02A-496AB843DC32}"/>
              </a:ext>
            </a:extLst>
          </p:cNvPr>
          <p:cNvSpPr>
            <a:spLocks noGrp="1" noRot="1" noChangeAspect="1" noChangeArrowheads="1" noTextEdit="1"/>
          </p:cNvSpPr>
          <p:nvPr>
            <p:ph type="sldImg"/>
          </p:nvPr>
        </p:nvSpPr>
        <p:spPr>
          <a:ln/>
        </p:spPr>
      </p:sp>
      <p:sp>
        <p:nvSpPr>
          <p:cNvPr id="453636" name="Rectangle 3">
            <a:extLst>
              <a:ext uri="{FF2B5EF4-FFF2-40B4-BE49-F238E27FC236}">
                <a16:creationId xmlns:a16="http://schemas.microsoft.com/office/drawing/2014/main" id="{2BA649C5-CF20-6003-69D0-D4E84161ED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a:extLst>
              <a:ext uri="{FF2B5EF4-FFF2-40B4-BE49-F238E27FC236}">
                <a16:creationId xmlns:a16="http://schemas.microsoft.com/office/drawing/2014/main" id="{FFAC16DF-3669-404E-AFBA-19F8811BB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788FBB8-75C3-46A6-A14F-043AB7D3F0D8}" type="slidenum">
              <a:rPr lang="en-US" altLang="en-US" smtClean="0"/>
              <a:pPr/>
              <a:t>217</a:t>
            </a:fld>
            <a:endParaRPr lang="en-US" altLang="en-US"/>
          </a:p>
        </p:txBody>
      </p:sp>
      <p:sp>
        <p:nvSpPr>
          <p:cNvPr id="455683" name="Rectangle 2">
            <a:extLst>
              <a:ext uri="{FF2B5EF4-FFF2-40B4-BE49-F238E27FC236}">
                <a16:creationId xmlns:a16="http://schemas.microsoft.com/office/drawing/2014/main" id="{C238AAC1-5C88-44C2-29A7-0B63FBD7A908}"/>
              </a:ext>
            </a:extLst>
          </p:cNvPr>
          <p:cNvSpPr>
            <a:spLocks noGrp="1" noRot="1" noChangeAspect="1" noChangeArrowheads="1" noTextEdit="1"/>
          </p:cNvSpPr>
          <p:nvPr>
            <p:ph type="sldImg"/>
          </p:nvPr>
        </p:nvSpPr>
        <p:spPr>
          <a:ln/>
        </p:spPr>
      </p:sp>
      <p:sp>
        <p:nvSpPr>
          <p:cNvPr id="455684" name="Rectangle 3">
            <a:extLst>
              <a:ext uri="{FF2B5EF4-FFF2-40B4-BE49-F238E27FC236}">
                <a16:creationId xmlns:a16="http://schemas.microsoft.com/office/drawing/2014/main" id="{3C5FBA0C-4414-ED20-5212-560D38EC9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a:extLst>
              <a:ext uri="{FF2B5EF4-FFF2-40B4-BE49-F238E27FC236}">
                <a16:creationId xmlns:a16="http://schemas.microsoft.com/office/drawing/2014/main" id="{2FC1ED3F-BFD3-7AE0-23F1-19AAB42B50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FF82030-E5A2-4E33-A63E-F4F0D96FA7B9}" type="slidenum">
              <a:rPr lang="en-US" altLang="en-US" smtClean="0"/>
              <a:pPr/>
              <a:t>218</a:t>
            </a:fld>
            <a:endParaRPr lang="en-US" altLang="en-US"/>
          </a:p>
        </p:txBody>
      </p:sp>
      <p:sp>
        <p:nvSpPr>
          <p:cNvPr id="457731" name="Rectangle 2">
            <a:extLst>
              <a:ext uri="{FF2B5EF4-FFF2-40B4-BE49-F238E27FC236}">
                <a16:creationId xmlns:a16="http://schemas.microsoft.com/office/drawing/2014/main" id="{DEA15C74-02F0-97A6-4B2F-8AB525227BE0}"/>
              </a:ext>
            </a:extLst>
          </p:cNvPr>
          <p:cNvSpPr>
            <a:spLocks noGrp="1" noRot="1" noChangeAspect="1" noChangeArrowheads="1" noTextEdit="1"/>
          </p:cNvSpPr>
          <p:nvPr>
            <p:ph type="sldImg"/>
          </p:nvPr>
        </p:nvSpPr>
        <p:spPr>
          <a:ln/>
        </p:spPr>
      </p:sp>
      <p:sp>
        <p:nvSpPr>
          <p:cNvPr id="457732" name="Rectangle 3">
            <a:extLst>
              <a:ext uri="{FF2B5EF4-FFF2-40B4-BE49-F238E27FC236}">
                <a16:creationId xmlns:a16="http://schemas.microsoft.com/office/drawing/2014/main" id="{1C326677-BC3D-9B4F-C381-D1DA5FD185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discussion of the battery and its performance, see O’Brien, </a:t>
            </a:r>
            <a:r>
              <a:rPr lang="en-US" altLang="en-US" i="1">
                <a:latin typeface="Arial" panose="020B0604020202020204" pitchFamily="34" charset="0"/>
              </a:rPr>
              <a:t>Bitterness and Tears</a:t>
            </a:r>
            <a:r>
              <a:rPr lang="en-US" altLang="en-US">
                <a:latin typeface="Arial" panose="020B0604020202020204" pitchFamily="34" charset="0"/>
              </a:rPr>
              <a:t>, pp. 68, 86-87, 90, 117, 121-123, 134, 143, 148, 150; and Weir, </a:t>
            </a:r>
            <a:r>
              <a:rPr lang="en-US" altLang="en-US" i="1">
                <a:latin typeface="Arial" panose="020B0604020202020204" pitchFamily="34" charset="0"/>
              </a:rPr>
              <a:t>Paradise of Blood</a:t>
            </a:r>
            <a:r>
              <a:rPr lang="en-US" altLang="en-US">
                <a:latin typeface="Arial" panose="020B0604020202020204" pitchFamily="34" charset="0"/>
              </a:rPr>
              <a:t>, pp. 373-374</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a:extLst>
              <a:ext uri="{FF2B5EF4-FFF2-40B4-BE49-F238E27FC236}">
                <a16:creationId xmlns:a16="http://schemas.microsoft.com/office/drawing/2014/main" id="{EF5C2D16-30C2-31EC-6D5B-BB0A740CD1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5CD75B0-9179-4B4E-8474-0C66B95D22B7}" type="slidenum">
              <a:rPr lang="en-US" altLang="en-US" smtClean="0"/>
              <a:pPr/>
              <a:t>219</a:t>
            </a:fld>
            <a:endParaRPr lang="en-US" altLang="en-US"/>
          </a:p>
        </p:txBody>
      </p:sp>
      <p:sp>
        <p:nvSpPr>
          <p:cNvPr id="459779" name="Rectangle 2">
            <a:extLst>
              <a:ext uri="{FF2B5EF4-FFF2-40B4-BE49-F238E27FC236}">
                <a16:creationId xmlns:a16="http://schemas.microsoft.com/office/drawing/2014/main" id="{7B971337-BF90-DA38-BFC0-0B47769E04FE}"/>
              </a:ext>
            </a:extLst>
          </p:cNvPr>
          <p:cNvSpPr>
            <a:spLocks noGrp="1" noRot="1" noChangeAspect="1" noChangeArrowheads="1" noTextEdit="1"/>
          </p:cNvSpPr>
          <p:nvPr>
            <p:ph type="sldImg"/>
          </p:nvPr>
        </p:nvSpPr>
        <p:spPr>
          <a:ln/>
        </p:spPr>
      </p:sp>
      <p:sp>
        <p:nvSpPr>
          <p:cNvPr id="459780" name="Rectangle 3">
            <a:extLst>
              <a:ext uri="{FF2B5EF4-FFF2-40B4-BE49-F238E27FC236}">
                <a16:creationId xmlns:a16="http://schemas.microsoft.com/office/drawing/2014/main" id="{29882503-635E-B902-5D5E-AA03BC430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discussion of the battery and its performance, see O’Brien, </a:t>
            </a:r>
            <a:r>
              <a:rPr lang="en-US" altLang="en-US" i="1">
                <a:latin typeface="Arial" panose="020B0604020202020204" pitchFamily="34" charset="0"/>
              </a:rPr>
              <a:t>Bitterness and Tears</a:t>
            </a:r>
            <a:r>
              <a:rPr lang="en-US" altLang="en-US">
                <a:latin typeface="Arial" panose="020B0604020202020204" pitchFamily="34" charset="0"/>
              </a:rPr>
              <a:t>, pp. 68, 86-87, 90, 117, 121-123, 134, 143, 148, 150.</a:t>
            </a: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a:extLst>
              <a:ext uri="{FF2B5EF4-FFF2-40B4-BE49-F238E27FC236}">
                <a16:creationId xmlns:a16="http://schemas.microsoft.com/office/drawing/2014/main" id="{5E936B89-575C-91F4-FACC-976881E15D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4BDA78C-24B3-460C-AAF5-47674147E162}" type="slidenum">
              <a:rPr lang="en-US" altLang="en-US" smtClean="0"/>
              <a:pPr/>
              <a:t>220</a:t>
            </a:fld>
            <a:endParaRPr lang="en-US" altLang="en-US"/>
          </a:p>
        </p:txBody>
      </p:sp>
      <p:sp>
        <p:nvSpPr>
          <p:cNvPr id="461827" name="Rectangle 2">
            <a:extLst>
              <a:ext uri="{FF2B5EF4-FFF2-40B4-BE49-F238E27FC236}">
                <a16:creationId xmlns:a16="http://schemas.microsoft.com/office/drawing/2014/main" id="{72B69ADB-DEDD-D252-AF58-572C6FA870B5}"/>
              </a:ext>
            </a:extLst>
          </p:cNvPr>
          <p:cNvSpPr>
            <a:spLocks noGrp="1" noRot="1" noChangeAspect="1" noChangeArrowheads="1" noTextEdit="1"/>
          </p:cNvSpPr>
          <p:nvPr>
            <p:ph type="sldImg"/>
          </p:nvPr>
        </p:nvSpPr>
        <p:spPr>
          <a:ln/>
        </p:spPr>
      </p:sp>
      <p:sp>
        <p:nvSpPr>
          <p:cNvPr id="461828" name="Rectangle 3">
            <a:extLst>
              <a:ext uri="{FF2B5EF4-FFF2-40B4-BE49-F238E27FC236}">
                <a16:creationId xmlns:a16="http://schemas.microsoft.com/office/drawing/2014/main" id="{43606873-10D8-864A-DDDF-98A9297C4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grapeshot issue, see Craig Sheldon, “Archaeology, Geography, and the Creek War in Alabama,” in Braund, ed., </a:t>
            </a:r>
            <a:r>
              <a:rPr lang="en-US" altLang="en-US" i="1">
                <a:latin typeface="Arial" panose="020B0604020202020204" pitchFamily="34" charset="0"/>
              </a:rPr>
              <a:t>Tohopeka</a:t>
            </a:r>
            <a:r>
              <a:rPr lang="en-US" altLang="en-US">
                <a:latin typeface="Arial" panose="020B0604020202020204" pitchFamily="34" charset="0"/>
              </a:rPr>
              <a:t>, pp. 216-217.  </a:t>
            </a: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a:extLst>
              <a:ext uri="{FF2B5EF4-FFF2-40B4-BE49-F238E27FC236}">
                <a16:creationId xmlns:a16="http://schemas.microsoft.com/office/drawing/2014/main" id="{391D4274-9963-47D3-4BAD-99E89A75D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5B0A58C-F275-4F50-B503-4AE432BE3968}" type="slidenum">
              <a:rPr lang="en-US" altLang="en-US" smtClean="0"/>
              <a:pPr/>
              <a:t>221</a:t>
            </a:fld>
            <a:endParaRPr lang="en-US" altLang="en-US"/>
          </a:p>
        </p:txBody>
      </p:sp>
      <p:sp>
        <p:nvSpPr>
          <p:cNvPr id="463875" name="Rectangle 2">
            <a:extLst>
              <a:ext uri="{FF2B5EF4-FFF2-40B4-BE49-F238E27FC236}">
                <a16:creationId xmlns:a16="http://schemas.microsoft.com/office/drawing/2014/main" id="{C405DFDB-0F05-7AD0-EC5C-6F0D219E4BE1}"/>
              </a:ext>
            </a:extLst>
          </p:cNvPr>
          <p:cNvSpPr>
            <a:spLocks noGrp="1" noRot="1" noChangeAspect="1" noChangeArrowheads="1" noTextEdit="1"/>
          </p:cNvSpPr>
          <p:nvPr>
            <p:ph type="sldImg"/>
          </p:nvPr>
        </p:nvSpPr>
        <p:spPr>
          <a:ln/>
        </p:spPr>
      </p:sp>
      <p:sp>
        <p:nvSpPr>
          <p:cNvPr id="463876" name="Rectangle 3">
            <a:extLst>
              <a:ext uri="{FF2B5EF4-FFF2-40B4-BE49-F238E27FC236}">
                <a16:creationId xmlns:a16="http://schemas.microsoft.com/office/drawing/2014/main" id="{7E6C6ABF-C689-16F8-D1EB-7755B8B84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a:extLst>
              <a:ext uri="{FF2B5EF4-FFF2-40B4-BE49-F238E27FC236}">
                <a16:creationId xmlns:a16="http://schemas.microsoft.com/office/drawing/2014/main" id="{98A67CB3-93B7-EC52-7FA9-DCDC112F6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13A6A58-8801-40B0-AD64-5D42197A6750}" type="slidenum">
              <a:rPr lang="en-US" altLang="en-US" smtClean="0"/>
              <a:pPr/>
              <a:t>222</a:t>
            </a:fld>
            <a:endParaRPr lang="en-US" altLang="en-US"/>
          </a:p>
        </p:txBody>
      </p:sp>
      <p:sp>
        <p:nvSpPr>
          <p:cNvPr id="465923" name="Rectangle 2">
            <a:extLst>
              <a:ext uri="{FF2B5EF4-FFF2-40B4-BE49-F238E27FC236}">
                <a16:creationId xmlns:a16="http://schemas.microsoft.com/office/drawing/2014/main" id="{88C70529-8130-10AC-A69A-7CE838CC4C18}"/>
              </a:ext>
            </a:extLst>
          </p:cNvPr>
          <p:cNvSpPr>
            <a:spLocks noGrp="1" noRot="1" noChangeAspect="1" noChangeArrowheads="1" noTextEdit="1"/>
          </p:cNvSpPr>
          <p:nvPr>
            <p:ph type="sldImg"/>
          </p:nvPr>
        </p:nvSpPr>
        <p:spPr>
          <a:ln/>
        </p:spPr>
      </p:sp>
      <p:sp>
        <p:nvSpPr>
          <p:cNvPr id="465924" name="Rectangle 3">
            <a:extLst>
              <a:ext uri="{FF2B5EF4-FFF2-40B4-BE49-F238E27FC236}">
                <a16:creationId xmlns:a16="http://schemas.microsoft.com/office/drawing/2014/main" id="{2CB8D31B-EE92-6C98-FAEA-81336BF41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a:extLst>
              <a:ext uri="{FF2B5EF4-FFF2-40B4-BE49-F238E27FC236}">
                <a16:creationId xmlns:a16="http://schemas.microsoft.com/office/drawing/2014/main" id="{A26ADB50-4632-45F3-9AB5-6749050A7D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1E6227D-BBEE-4BA0-87E8-56585A47E8CA}" type="slidenum">
              <a:rPr lang="en-US" altLang="en-US" smtClean="0"/>
              <a:pPr/>
              <a:t>223</a:t>
            </a:fld>
            <a:endParaRPr lang="en-US" altLang="en-US"/>
          </a:p>
        </p:txBody>
      </p:sp>
      <p:sp>
        <p:nvSpPr>
          <p:cNvPr id="467971" name="Rectangle 2">
            <a:extLst>
              <a:ext uri="{FF2B5EF4-FFF2-40B4-BE49-F238E27FC236}">
                <a16:creationId xmlns:a16="http://schemas.microsoft.com/office/drawing/2014/main" id="{2319AC8D-FCA2-F631-9E80-C6633107CA1B}"/>
              </a:ext>
            </a:extLst>
          </p:cNvPr>
          <p:cNvSpPr>
            <a:spLocks noGrp="1" noRot="1" noChangeAspect="1" noChangeArrowheads="1" noTextEdit="1"/>
          </p:cNvSpPr>
          <p:nvPr>
            <p:ph type="sldImg"/>
          </p:nvPr>
        </p:nvSpPr>
        <p:spPr>
          <a:ln/>
        </p:spPr>
      </p:sp>
      <p:sp>
        <p:nvSpPr>
          <p:cNvPr id="467972" name="Rectangle 3">
            <a:extLst>
              <a:ext uri="{FF2B5EF4-FFF2-40B4-BE49-F238E27FC236}">
                <a16:creationId xmlns:a16="http://schemas.microsoft.com/office/drawing/2014/main" id="{25BF096C-2290-5D5D-4042-0D94B135C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a:extLst>
              <a:ext uri="{FF2B5EF4-FFF2-40B4-BE49-F238E27FC236}">
                <a16:creationId xmlns:a16="http://schemas.microsoft.com/office/drawing/2014/main" id="{F89400FE-8BCB-B067-197D-14F5FE695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EB9A4FE-3944-4B5C-9E10-DC25FB9A7950}" type="slidenum">
              <a:rPr lang="en-US" altLang="en-US" smtClean="0"/>
              <a:pPr/>
              <a:t>224</a:t>
            </a:fld>
            <a:endParaRPr lang="en-US" altLang="en-US"/>
          </a:p>
        </p:txBody>
      </p:sp>
      <p:sp>
        <p:nvSpPr>
          <p:cNvPr id="470019" name="Rectangle 2">
            <a:extLst>
              <a:ext uri="{FF2B5EF4-FFF2-40B4-BE49-F238E27FC236}">
                <a16:creationId xmlns:a16="http://schemas.microsoft.com/office/drawing/2014/main" id="{09C5DF17-3FA9-00DC-5BA9-F2064710A06E}"/>
              </a:ext>
            </a:extLst>
          </p:cNvPr>
          <p:cNvSpPr>
            <a:spLocks noGrp="1" noRot="1" noChangeAspect="1" noChangeArrowheads="1" noTextEdit="1"/>
          </p:cNvSpPr>
          <p:nvPr>
            <p:ph type="sldImg"/>
          </p:nvPr>
        </p:nvSpPr>
        <p:spPr>
          <a:ln/>
        </p:spPr>
      </p:sp>
      <p:sp>
        <p:nvSpPr>
          <p:cNvPr id="470020" name="Rectangle 3">
            <a:extLst>
              <a:ext uri="{FF2B5EF4-FFF2-40B4-BE49-F238E27FC236}">
                <a16:creationId xmlns:a16="http://schemas.microsoft.com/office/drawing/2014/main" id="{5AB30874-D2C7-4012-051F-8C36E56DB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maps and diagram are from Horseshoe Bend National Military Park online curriculum materials, “The Battle of Horseshoe Bend:  Collision of Cultures,”   https://www.nps.gov/hobe/learn/education/curriculummaterials.htm    Accessed October 2021  Specifically:</a:t>
            </a:r>
          </a:p>
          <a:p>
            <a:endParaRPr lang="en-US" altLang="en-US">
              <a:latin typeface="Arial" panose="020B0604020202020204" pitchFamily="34" charset="0"/>
            </a:endParaRPr>
          </a:p>
          <a:p>
            <a:r>
              <a:rPr lang="en-US" altLang="en-US">
                <a:latin typeface="Arial" panose="020B0604020202020204" pitchFamily="34" charset="0"/>
              </a:rPr>
              <a:t>	---The left-hand map is Colonel Cheatham’s post-battle sketch map, from the National Archives</a:t>
            </a:r>
          </a:p>
          <a:p>
            <a:r>
              <a:rPr lang="en-US" altLang="en-US">
                <a:latin typeface="Arial" panose="020B0604020202020204" pitchFamily="34" charset="0"/>
              </a:rPr>
              <a:t>	---The center diagram is from Horseshoe Bend National Military Park</a:t>
            </a:r>
          </a:p>
          <a:p>
            <a:r>
              <a:rPr lang="en-US" altLang="en-US">
                <a:latin typeface="Arial" panose="020B0604020202020204" pitchFamily="34" charset="0"/>
              </a:rPr>
              <a:t>	---The right hand map is an excerpt from ”Major General Andrew Jackson's official report (with map) to Tennessee Governor Willie Blount following the 1814 Battle of Horseshoe Bend,” courtesy Tennessee State Library and Archives, Tennessee Virtual Archive, https://teva.contentdm.oclc.org/digital/collection/p15138coll33/id/248, , "Page 5" </a:t>
            </a:r>
          </a:p>
          <a:p>
            <a:endParaRPr lang="en-US" altLang="en-US">
              <a:latin typeface="Arial" panose="020B0604020202020204" pitchFamily="34" charset="0"/>
            </a:endParaRPr>
          </a:p>
          <a:p>
            <a:r>
              <a:rPr lang="en-US" altLang="en-US">
                <a:latin typeface="Arial" panose="020B0604020202020204" pitchFamily="34" charset="0"/>
              </a:rPr>
              <a:t>--The Red Sticks’ defensive  wall was distinctly concave and perhaps also ‘zig-zag’ in its positioning, which made any attack vulnerable to shots from the side. </a:t>
            </a:r>
          </a:p>
          <a:p>
            <a:r>
              <a:rPr lang="en-US" altLang="en-US">
                <a:latin typeface="Arial" panose="020B0604020202020204" pitchFamily="34" charset="0"/>
              </a:rPr>
              <a:t> </a:t>
            </a:r>
          </a:p>
          <a:p>
            <a:r>
              <a:rPr lang="en-US" altLang="en-US">
                <a:latin typeface="Arial" panose="020B0604020202020204" pitchFamily="34" charset="0"/>
              </a:rPr>
              <a:t>--Only a part of the wall’s foundation has actually been surveyed—but results indicate that historians’ estimates are accurate.  The western part sloping down to the culvert is a ‘guesstimate.’  The drop might not have been so dramatic.  </a:t>
            </a:r>
          </a:p>
          <a:p>
            <a:endParaRPr lang="en-US" altLang="en-US">
              <a:latin typeface="Arial" panose="020B0604020202020204" pitchFamily="34" charset="0"/>
            </a:endParaRPr>
          </a:p>
          <a:p>
            <a:r>
              <a:rPr lang="en-US" altLang="en-US">
                <a:latin typeface="Arial" panose="020B0604020202020204" pitchFamily="34" charset="0"/>
              </a:rPr>
              <a:t>--Recent research using American veterans’ pension applications reveals that Jackson’s troops encountered some kind of improvised redoubt system behind the wall after they breached it.  No one is sure about the exact location and nature of these redoubts.</a:t>
            </a:r>
          </a:p>
          <a:p>
            <a:endParaRPr lang="en-US" altLang="en-US">
              <a:latin typeface="Arial" panose="020B0604020202020204"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a:extLst>
              <a:ext uri="{FF2B5EF4-FFF2-40B4-BE49-F238E27FC236}">
                <a16:creationId xmlns:a16="http://schemas.microsoft.com/office/drawing/2014/main" id="{2E15E1E8-F20F-AB82-5610-EEDAA2D33486}"/>
              </a:ext>
            </a:extLst>
          </p:cNvPr>
          <p:cNvSpPr>
            <a:spLocks noGrp="1" noRot="1" noChangeAspect="1" noChangeArrowheads="1" noTextEdit="1"/>
          </p:cNvSpPr>
          <p:nvPr>
            <p:ph type="sldImg"/>
          </p:nvPr>
        </p:nvSpPr>
        <p:spPr>
          <a:ln/>
        </p:spPr>
      </p:sp>
      <p:sp>
        <p:nvSpPr>
          <p:cNvPr id="472067" name="Notes Placeholder 2">
            <a:extLst>
              <a:ext uri="{FF2B5EF4-FFF2-40B4-BE49-F238E27FC236}">
                <a16:creationId xmlns:a16="http://schemas.microsoft.com/office/drawing/2014/main" id="{FCA3A55B-42A5-15F3-505F-C503773374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sym typeface="Wingdings" panose="05000000000000000000" pitchFamily="2" charset="2"/>
              </a:rPr>
              <a:t>--Waselkov, “A Reinterpretation of the Creek Indian Barricade at Horseshoe Bend” in </a:t>
            </a:r>
            <a:r>
              <a:rPr lang="en-US" altLang="en-US" i="1">
                <a:latin typeface="Arial" panose="020B0604020202020204" pitchFamily="34" charset="0"/>
                <a:sym typeface="Wingdings" panose="05000000000000000000" pitchFamily="2" charset="2"/>
              </a:rPr>
              <a:t>Journal of Alabama Archeology</a:t>
            </a:r>
            <a:r>
              <a:rPr lang="en-US" altLang="en-US">
                <a:latin typeface="Arial" panose="020B0604020202020204" pitchFamily="34" charset="0"/>
                <a:sym typeface="Wingdings" panose="05000000000000000000" pitchFamily="2" charset="2"/>
              </a:rPr>
              <a:t>, 32, #1, December 1986</a:t>
            </a:r>
          </a:p>
          <a:p>
            <a:r>
              <a:rPr lang="en-US" altLang="en-US" u="sng">
                <a:latin typeface="Arial" panose="020B0604020202020204" pitchFamily="34" charset="0"/>
                <a:sym typeface="Wingdings" panose="05000000000000000000" pitchFamily="2" charset="2"/>
                <a:hlinkClick r:id="rId3"/>
              </a:rPr>
              <a:t>http://www.usouthal.edu/archaeology/writings/pdfs/a-reinterpretation-of-the-</a:t>
            </a:r>
            <a:r>
              <a:rPr lang="en-US" altLang="en-US" u="sng">
                <a:latin typeface="Arial" panose="020B0604020202020204" pitchFamily="34" charset="0"/>
                <a:sym typeface="Wingdings" panose="05000000000000000000" pitchFamily="2" charset="2"/>
              </a:rPr>
              <a:t>creek-indian-barricade</a:t>
            </a:r>
            <a:r>
              <a:rPr lang="en-US" altLang="en-US" u="sng">
                <a:solidFill>
                  <a:srgbClr val="008080"/>
                </a:solidFill>
                <a:latin typeface="Arial" panose="020B0604020202020204" pitchFamily="34" charset="0"/>
                <a:sym typeface="Wingdings" panose="05000000000000000000" pitchFamily="2" charset="2"/>
              </a:rPr>
              <a:t>.pdf</a:t>
            </a:r>
            <a:endParaRPr lang="en-US" altLang="en-US" u="sng">
              <a:solidFill>
                <a:srgbClr val="008080"/>
              </a:solidFill>
              <a:latin typeface="Arial" panose="020B0604020202020204" pitchFamily="34" charset="0"/>
            </a:endParaRPr>
          </a:p>
          <a:p>
            <a:endParaRPr lang="en-US" altLang="en-US">
              <a:latin typeface="Arial" panose="020B0604020202020204" pitchFamily="34" charset="0"/>
            </a:endParaRPr>
          </a:p>
        </p:txBody>
      </p:sp>
      <p:sp>
        <p:nvSpPr>
          <p:cNvPr id="472068" name="Slide Number Placeholder 3">
            <a:extLst>
              <a:ext uri="{FF2B5EF4-FFF2-40B4-BE49-F238E27FC236}">
                <a16:creationId xmlns:a16="http://schemas.microsoft.com/office/drawing/2014/main" id="{98F79BE3-7D72-F5EE-603A-A545D55405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62DF638-822C-4ADB-B83C-8D32D881C267}" type="slidenum">
              <a:rPr lang="en-US" altLang="en-US" smtClean="0"/>
              <a:pPr/>
              <a:t>225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529A80C-5C2F-06FB-FA8F-A236ECFF3275}"/>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8D7B9F2F-1295-D7E3-67A3-73BF27E3FE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556C77E0-5C25-325E-9465-BEA2F3548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79AB605-DD7B-4423-AD57-B4BD6F724D62}" type="slidenum">
              <a:rPr lang="en-US" altLang="en-US" smtClean="0"/>
              <a:pPr/>
              <a:t>23</a:t>
            </a:fld>
            <a:endParaRPr lang="en-US" alt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a:extLst>
              <a:ext uri="{FF2B5EF4-FFF2-40B4-BE49-F238E27FC236}">
                <a16:creationId xmlns:a16="http://schemas.microsoft.com/office/drawing/2014/main" id="{94F27254-2E35-613F-1DFA-074726FE8431}"/>
              </a:ext>
            </a:extLst>
          </p:cNvPr>
          <p:cNvSpPr>
            <a:spLocks noGrp="1" noRot="1" noChangeAspect="1" noChangeArrowheads="1" noTextEdit="1"/>
          </p:cNvSpPr>
          <p:nvPr>
            <p:ph type="sldImg"/>
          </p:nvPr>
        </p:nvSpPr>
        <p:spPr>
          <a:ln/>
        </p:spPr>
      </p:sp>
      <p:sp>
        <p:nvSpPr>
          <p:cNvPr id="474115" name="Notes Placeholder 2">
            <a:extLst>
              <a:ext uri="{FF2B5EF4-FFF2-40B4-BE49-F238E27FC236}">
                <a16:creationId xmlns:a16="http://schemas.microsoft.com/office/drawing/2014/main" id="{8F2F8456-2CE1-C774-B898-304805473D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4116" name="Slide Number Placeholder 3">
            <a:extLst>
              <a:ext uri="{FF2B5EF4-FFF2-40B4-BE49-F238E27FC236}">
                <a16:creationId xmlns:a16="http://schemas.microsoft.com/office/drawing/2014/main" id="{63DDE0E4-F402-4DE2-3507-AB365A408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71F5850-3059-4098-B864-6DFA56EF4EF5}" type="slidenum">
              <a:rPr lang="en-US" altLang="en-US" smtClean="0"/>
              <a:pPr/>
              <a:t>226</a:t>
            </a:fld>
            <a:endParaRPr lang="en-US" alt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a:extLst>
              <a:ext uri="{FF2B5EF4-FFF2-40B4-BE49-F238E27FC236}">
                <a16:creationId xmlns:a16="http://schemas.microsoft.com/office/drawing/2014/main" id="{9852715F-D94B-173C-3591-906A30AE7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0987609-D7CE-4BFC-91E0-17EF0177D2BA}" type="slidenum">
              <a:rPr lang="en-US" altLang="en-US" smtClean="0"/>
              <a:pPr/>
              <a:t>227</a:t>
            </a:fld>
            <a:endParaRPr lang="en-US" altLang="en-US"/>
          </a:p>
        </p:txBody>
      </p:sp>
      <p:sp>
        <p:nvSpPr>
          <p:cNvPr id="476163" name="Rectangle 2">
            <a:extLst>
              <a:ext uri="{FF2B5EF4-FFF2-40B4-BE49-F238E27FC236}">
                <a16:creationId xmlns:a16="http://schemas.microsoft.com/office/drawing/2014/main" id="{4A8B5AE6-F93B-906A-0BEE-9A3978A0096C}"/>
              </a:ext>
            </a:extLst>
          </p:cNvPr>
          <p:cNvSpPr>
            <a:spLocks noGrp="1" noRot="1" noChangeAspect="1" noChangeArrowheads="1" noTextEdit="1"/>
          </p:cNvSpPr>
          <p:nvPr>
            <p:ph type="sldImg"/>
          </p:nvPr>
        </p:nvSpPr>
        <p:spPr>
          <a:ln/>
        </p:spPr>
      </p:sp>
      <p:sp>
        <p:nvSpPr>
          <p:cNvPr id="476164" name="Rectangle 3">
            <a:extLst>
              <a:ext uri="{FF2B5EF4-FFF2-40B4-BE49-F238E27FC236}">
                <a16:creationId xmlns:a16="http://schemas.microsoft.com/office/drawing/2014/main" id="{DBEA2AFE-F5CD-E10E-D8BE-6C68F5FE10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a:extLst>
              <a:ext uri="{FF2B5EF4-FFF2-40B4-BE49-F238E27FC236}">
                <a16:creationId xmlns:a16="http://schemas.microsoft.com/office/drawing/2014/main" id="{745AE3B7-DDD5-6E18-7114-53DD4D6B5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4749560-F770-459E-914F-7726389B2C8C}" type="slidenum">
              <a:rPr lang="en-US" altLang="en-US" smtClean="0"/>
              <a:pPr/>
              <a:t>228</a:t>
            </a:fld>
            <a:endParaRPr lang="en-US" altLang="en-US"/>
          </a:p>
        </p:txBody>
      </p:sp>
      <p:sp>
        <p:nvSpPr>
          <p:cNvPr id="478211" name="Rectangle 2">
            <a:extLst>
              <a:ext uri="{FF2B5EF4-FFF2-40B4-BE49-F238E27FC236}">
                <a16:creationId xmlns:a16="http://schemas.microsoft.com/office/drawing/2014/main" id="{1EE79DBE-1720-9C44-32EF-17FB7CD4662E}"/>
              </a:ext>
            </a:extLst>
          </p:cNvPr>
          <p:cNvSpPr>
            <a:spLocks noGrp="1" noRot="1" noChangeAspect="1" noChangeArrowheads="1" noTextEdit="1"/>
          </p:cNvSpPr>
          <p:nvPr>
            <p:ph type="sldImg"/>
          </p:nvPr>
        </p:nvSpPr>
        <p:spPr>
          <a:ln/>
        </p:spPr>
      </p:sp>
      <p:sp>
        <p:nvSpPr>
          <p:cNvPr id="478212" name="Rectangle 3">
            <a:extLst>
              <a:ext uri="{FF2B5EF4-FFF2-40B4-BE49-F238E27FC236}">
                <a16:creationId xmlns:a16="http://schemas.microsoft.com/office/drawing/2014/main" id="{9E22ED73-83DA-D7AA-6A38-D664F21FCD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a:extLst>
              <a:ext uri="{FF2B5EF4-FFF2-40B4-BE49-F238E27FC236}">
                <a16:creationId xmlns:a16="http://schemas.microsoft.com/office/drawing/2014/main" id="{549C767F-B3A3-42D2-0F82-A9F6DFCC2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2120B69-5D84-4BFA-B656-66FE066CC7BC}" type="slidenum">
              <a:rPr lang="en-US" altLang="en-US" smtClean="0"/>
              <a:pPr/>
              <a:t>229</a:t>
            </a:fld>
            <a:endParaRPr lang="en-US" altLang="en-US"/>
          </a:p>
        </p:txBody>
      </p:sp>
      <p:sp>
        <p:nvSpPr>
          <p:cNvPr id="480259" name="Rectangle 2">
            <a:extLst>
              <a:ext uri="{FF2B5EF4-FFF2-40B4-BE49-F238E27FC236}">
                <a16:creationId xmlns:a16="http://schemas.microsoft.com/office/drawing/2014/main" id="{0C5B057F-F298-ED5E-CC26-34944040E828}"/>
              </a:ext>
            </a:extLst>
          </p:cNvPr>
          <p:cNvSpPr>
            <a:spLocks noGrp="1" noRot="1" noChangeAspect="1" noChangeArrowheads="1" noTextEdit="1"/>
          </p:cNvSpPr>
          <p:nvPr>
            <p:ph type="sldImg"/>
          </p:nvPr>
        </p:nvSpPr>
        <p:spPr>
          <a:ln/>
        </p:spPr>
      </p:sp>
      <p:sp>
        <p:nvSpPr>
          <p:cNvPr id="480260" name="Rectangle 3">
            <a:extLst>
              <a:ext uri="{FF2B5EF4-FFF2-40B4-BE49-F238E27FC236}">
                <a16:creationId xmlns:a16="http://schemas.microsoft.com/office/drawing/2014/main" id="{330AECB9-E4A8-7A06-D48E-0CC16BAA5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a:extLst>
              <a:ext uri="{FF2B5EF4-FFF2-40B4-BE49-F238E27FC236}">
                <a16:creationId xmlns:a16="http://schemas.microsoft.com/office/drawing/2014/main" id="{48BFE00B-D925-4A71-9289-5540A555B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790301A-C7CA-496F-8C31-63D8BF6E3957}" type="slidenum">
              <a:rPr lang="en-US" altLang="en-US" smtClean="0"/>
              <a:pPr/>
              <a:t>230</a:t>
            </a:fld>
            <a:endParaRPr lang="en-US" altLang="en-US"/>
          </a:p>
        </p:txBody>
      </p:sp>
      <p:sp>
        <p:nvSpPr>
          <p:cNvPr id="482307" name="Rectangle 2">
            <a:extLst>
              <a:ext uri="{FF2B5EF4-FFF2-40B4-BE49-F238E27FC236}">
                <a16:creationId xmlns:a16="http://schemas.microsoft.com/office/drawing/2014/main" id="{61B565BC-B0F0-831C-7039-2EB594AFEAA4}"/>
              </a:ext>
            </a:extLst>
          </p:cNvPr>
          <p:cNvSpPr>
            <a:spLocks noGrp="1" noRot="1" noChangeAspect="1" noChangeArrowheads="1" noTextEdit="1"/>
          </p:cNvSpPr>
          <p:nvPr>
            <p:ph type="sldImg"/>
          </p:nvPr>
        </p:nvSpPr>
        <p:spPr>
          <a:ln/>
        </p:spPr>
      </p:sp>
      <p:sp>
        <p:nvSpPr>
          <p:cNvPr id="482308" name="Rectangle 3">
            <a:extLst>
              <a:ext uri="{FF2B5EF4-FFF2-40B4-BE49-F238E27FC236}">
                <a16:creationId xmlns:a16="http://schemas.microsoft.com/office/drawing/2014/main" id="{97A403B5-9B9F-D479-8B70-B610965958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a:extLst>
              <a:ext uri="{FF2B5EF4-FFF2-40B4-BE49-F238E27FC236}">
                <a16:creationId xmlns:a16="http://schemas.microsoft.com/office/drawing/2014/main" id="{BB71A54A-4EBD-149C-C4A7-9AC540116D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D7E9754-4BDE-457F-8866-96E7EF9A7231}" type="slidenum">
              <a:rPr lang="en-US" altLang="en-US" smtClean="0"/>
              <a:pPr/>
              <a:t>231</a:t>
            </a:fld>
            <a:endParaRPr lang="en-US" altLang="en-US"/>
          </a:p>
        </p:txBody>
      </p:sp>
      <p:sp>
        <p:nvSpPr>
          <p:cNvPr id="484355" name="Rectangle 2">
            <a:extLst>
              <a:ext uri="{FF2B5EF4-FFF2-40B4-BE49-F238E27FC236}">
                <a16:creationId xmlns:a16="http://schemas.microsoft.com/office/drawing/2014/main" id="{5E600AE7-02E8-79DE-46C5-F1AC03E43768}"/>
              </a:ext>
            </a:extLst>
          </p:cNvPr>
          <p:cNvSpPr>
            <a:spLocks noGrp="1" noRot="1" noChangeAspect="1" noChangeArrowheads="1" noTextEdit="1"/>
          </p:cNvSpPr>
          <p:nvPr>
            <p:ph type="sldImg"/>
          </p:nvPr>
        </p:nvSpPr>
        <p:spPr>
          <a:ln/>
        </p:spPr>
      </p:sp>
      <p:sp>
        <p:nvSpPr>
          <p:cNvPr id="484356" name="Rectangle 3">
            <a:extLst>
              <a:ext uri="{FF2B5EF4-FFF2-40B4-BE49-F238E27FC236}">
                <a16:creationId xmlns:a16="http://schemas.microsoft.com/office/drawing/2014/main" id="{D575B720-CF3C-A7A6-B41F-69E0BF30F4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excerpts are from William Carroll’s post-battle sketch map, courtesy North Carolina Division of Archives and History, </a:t>
            </a:r>
          </a:p>
          <a:p>
            <a:r>
              <a:rPr lang="en-US" altLang="en-US">
                <a:latin typeface="Arial" panose="020B0604020202020204" pitchFamily="34" charset="0"/>
              </a:rPr>
              <a:t>https://archives.ncdcr.gov/contact/staff-list#specialcollections</a:t>
            </a:r>
          </a:p>
          <a:p>
            <a:endParaRPr lang="en-US" altLang="en-US">
              <a:latin typeface="Arial" panose="020B0604020202020204"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a:extLst>
              <a:ext uri="{FF2B5EF4-FFF2-40B4-BE49-F238E27FC236}">
                <a16:creationId xmlns:a16="http://schemas.microsoft.com/office/drawing/2014/main" id="{5C5E21DA-D90D-911E-6439-A9E7DF78CB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6394352-FF5E-4BD3-9836-DF320A152278}" type="slidenum">
              <a:rPr lang="en-US" altLang="en-US" smtClean="0"/>
              <a:pPr/>
              <a:t>232</a:t>
            </a:fld>
            <a:endParaRPr lang="en-US" altLang="en-US"/>
          </a:p>
        </p:txBody>
      </p:sp>
      <p:sp>
        <p:nvSpPr>
          <p:cNvPr id="486403" name="Rectangle 2">
            <a:extLst>
              <a:ext uri="{FF2B5EF4-FFF2-40B4-BE49-F238E27FC236}">
                <a16:creationId xmlns:a16="http://schemas.microsoft.com/office/drawing/2014/main" id="{F4ECA197-5354-4CE7-20CF-48C4A35DEC6A}"/>
              </a:ext>
            </a:extLst>
          </p:cNvPr>
          <p:cNvSpPr>
            <a:spLocks noGrp="1" noRot="1" noChangeAspect="1" noChangeArrowheads="1" noTextEdit="1"/>
          </p:cNvSpPr>
          <p:nvPr>
            <p:ph type="sldImg"/>
          </p:nvPr>
        </p:nvSpPr>
        <p:spPr>
          <a:ln/>
        </p:spPr>
      </p:sp>
      <p:sp>
        <p:nvSpPr>
          <p:cNvPr id="486404" name="Rectangle 3">
            <a:extLst>
              <a:ext uri="{FF2B5EF4-FFF2-40B4-BE49-F238E27FC236}">
                <a16:creationId xmlns:a16="http://schemas.microsoft.com/office/drawing/2014/main" id="{4C00D349-32B3-B6C1-4E6D-F5EC9F6E9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a:extLst>
              <a:ext uri="{FF2B5EF4-FFF2-40B4-BE49-F238E27FC236}">
                <a16:creationId xmlns:a16="http://schemas.microsoft.com/office/drawing/2014/main" id="{55562DF6-42E5-FEC7-EBC8-E7FA637F2E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18F2D2D-9C99-41AE-B908-156C253A5766}" type="slidenum">
              <a:rPr lang="en-US" altLang="en-US" smtClean="0"/>
              <a:pPr/>
              <a:t>233</a:t>
            </a:fld>
            <a:endParaRPr lang="en-US" altLang="en-US"/>
          </a:p>
        </p:txBody>
      </p:sp>
      <p:sp>
        <p:nvSpPr>
          <p:cNvPr id="488451" name="Rectangle 2">
            <a:extLst>
              <a:ext uri="{FF2B5EF4-FFF2-40B4-BE49-F238E27FC236}">
                <a16:creationId xmlns:a16="http://schemas.microsoft.com/office/drawing/2014/main" id="{C2B80C9A-17A4-02AF-57A1-395C9EC2210B}"/>
              </a:ext>
            </a:extLst>
          </p:cNvPr>
          <p:cNvSpPr>
            <a:spLocks noGrp="1" noRot="1" noChangeAspect="1" noChangeArrowheads="1" noTextEdit="1"/>
          </p:cNvSpPr>
          <p:nvPr>
            <p:ph type="sldImg"/>
          </p:nvPr>
        </p:nvSpPr>
        <p:spPr>
          <a:ln/>
        </p:spPr>
      </p:sp>
      <p:sp>
        <p:nvSpPr>
          <p:cNvPr id="488452" name="Rectangle 3">
            <a:extLst>
              <a:ext uri="{FF2B5EF4-FFF2-40B4-BE49-F238E27FC236}">
                <a16:creationId xmlns:a16="http://schemas.microsoft.com/office/drawing/2014/main" id="{69D4FE1D-DD32-5322-6564-CFCF0163C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a:extLst>
              <a:ext uri="{FF2B5EF4-FFF2-40B4-BE49-F238E27FC236}">
                <a16:creationId xmlns:a16="http://schemas.microsoft.com/office/drawing/2014/main" id="{5730C0E6-3AAD-4CAD-45BF-272AB03DD0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8308729-010D-4F06-B0F2-F0D6D2EE8069}" type="slidenum">
              <a:rPr lang="en-US" altLang="en-US" smtClean="0"/>
              <a:pPr/>
              <a:t>234</a:t>
            </a:fld>
            <a:endParaRPr lang="en-US" altLang="en-US"/>
          </a:p>
        </p:txBody>
      </p:sp>
      <p:sp>
        <p:nvSpPr>
          <p:cNvPr id="490499" name="Rectangle 2">
            <a:extLst>
              <a:ext uri="{FF2B5EF4-FFF2-40B4-BE49-F238E27FC236}">
                <a16:creationId xmlns:a16="http://schemas.microsoft.com/office/drawing/2014/main" id="{7BE3414F-8AED-6F1E-1349-5E0A5EFF2A88}"/>
              </a:ext>
            </a:extLst>
          </p:cNvPr>
          <p:cNvSpPr>
            <a:spLocks noGrp="1" noRot="1" noChangeAspect="1" noChangeArrowheads="1" noTextEdit="1"/>
          </p:cNvSpPr>
          <p:nvPr>
            <p:ph type="sldImg"/>
          </p:nvPr>
        </p:nvSpPr>
        <p:spPr>
          <a:ln/>
        </p:spPr>
      </p:sp>
      <p:sp>
        <p:nvSpPr>
          <p:cNvPr id="490500" name="Rectangle 3">
            <a:extLst>
              <a:ext uri="{FF2B5EF4-FFF2-40B4-BE49-F238E27FC236}">
                <a16:creationId xmlns:a16="http://schemas.microsoft.com/office/drawing/2014/main" id="{F57D86BA-7F6D-8B80-C3B2-91F8DEBDB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a:extLst>
              <a:ext uri="{FF2B5EF4-FFF2-40B4-BE49-F238E27FC236}">
                <a16:creationId xmlns:a16="http://schemas.microsoft.com/office/drawing/2014/main" id="{4D1B042D-8681-DA35-00FE-F29133C2F4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F3AAC03-18F0-423B-AD76-EE3073E3EFA6}" type="slidenum">
              <a:rPr lang="en-US" altLang="en-US" smtClean="0"/>
              <a:pPr/>
              <a:t>235</a:t>
            </a:fld>
            <a:endParaRPr lang="en-US" altLang="en-US"/>
          </a:p>
        </p:txBody>
      </p:sp>
      <p:sp>
        <p:nvSpPr>
          <p:cNvPr id="492547" name="Rectangle 2">
            <a:extLst>
              <a:ext uri="{FF2B5EF4-FFF2-40B4-BE49-F238E27FC236}">
                <a16:creationId xmlns:a16="http://schemas.microsoft.com/office/drawing/2014/main" id="{91683103-FFCA-639E-215F-4D7090AC521D}"/>
              </a:ext>
            </a:extLst>
          </p:cNvPr>
          <p:cNvSpPr>
            <a:spLocks noGrp="1" noRot="1" noChangeAspect="1" noChangeArrowheads="1" noTextEdit="1"/>
          </p:cNvSpPr>
          <p:nvPr>
            <p:ph type="sldImg"/>
          </p:nvPr>
        </p:nvSpPr>
        <p:spPr>
          <a:ln/>
        </p:spPr>
      </p:sp>
      <p:sp>
        <p:nvSpPr>
          <p:cNvPr id="492548" name="Rectangle 3">
            <a:extLst>
              <a:ext uri="{FF2B5EF4-FFF2-40B4-BE49-F238E27FC236}">
                <a16:creationId xmlns:a16="http://schemas.microsoft.com/office/drawing/2014/main" id="{E8EAE2CC-52C4-9354-C751-BA461A1B8D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3219471-D634-AD11-27B5-F0CD2080A084}"/>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45FBE35C-7C07-03B7-5A0B-9E11D0EAA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Horseshoe Bend Park brochure</a:t>
            </a:r>
          </a:p>
        </p:txBody>
      </p:sp>
      <p:sp>
        <p:nvSpPr>
          <p:cNvPr id="65540" name="Slide Number Placeholder 3">
            <a:extLst>
              <a:ext uri="{FF2B5EF4-FFF2-40B4-BE49-F238E27FC236}">
                <a16:creationId xmlns:a16="http://schemas.microsoft.com/office/drawing/2014/main" id="{EDA8439B-770D-ECE7-2878-0AAFECEE3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52AF6FF-750E-48C5-969E-C7BF9E5CFA0E}" type="slidenum">
              <a:rPr lang="en-US" altLang="en-US" smtClean="0"/>
              <a:pPr/>
              <a:t>24</a:t>
            </a:fld>
            <a:endParaRPr lang="en-US" alt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a:extLst>
              <a:ext uri="{FF2B5EF4-FFF2-40B4-BE49-F238E27FC236}">
                <a16:creationId xmlns:a16="http://schemas.microsoft.com/office/drawing/2014/main" id="{30B678BB-3F48-976E-6E9D-10DDD4E90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7EB9822-E388-4630-B533-FE3D436D21D4}" type="slidenum">
              <a:rPr lang="en-US" altLang="en-US" smtClean="0"/>
              <a:pPr/>
              <a:t>236</a:t>
            </a:fld>
            <a:endParaRPr lang="en-US" altLang="en-US"/>
          </a:p>
        </p:txBody>
      </p:sp>
      <p:sp>
        <p:nvSpPr>
          <p:cNvPr id="494595" name="Rectangle 2">
            <a:extLst>
              <a:ext uri="{FF2B5EF4-FFF2-40B4-BE49-F238E27FC236}">
                <a16:creationId xmlns:a16="http://schemas.microsoft.com/office/drawing/2014/main" id="{BFCCD72F-0B8E-55AC-3220-8BB34C54D336}"/>
              </a:ext>
            </a:extLst>
          </p:cNvPr>
          <p:cNvSpPr>
            <a:spLocks noGrp="1" noRot="1" noChangeAspect="1" noChangeArrowheads="1" noTextEdit="1"/>
          </p:cNvSpPr>
          <p:nvPr>
            <p:ph type="sldImg"/>
          </p:nvPr>
        </p:nvSpPr>
        <p:spPr>
          <a:ln/>
        </p:spPr>
      </p:sp>
      <p:sp>
        <p:nvSpPr>
          <p:cNvPr id="494596" name="Rectangle 3">
            <a:extLst>
              <a:ext uri="{FF2B5EF4-FFF2-40B4-BE49-F238E27FC236}">
                <a16:creationId xmlns:a16="http://schemas.microsoft.com/office/drawing/2014/main" id="{19A32DCF-E00F-E971-F567-AE99EB42F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Weatherford, see Griffith, </a:t>
            </a:r>
            <a:r>
              <a:rPr lang="en-US" altLang="en-US" i="1">
                <a:latin typeface="Arial" panose="020B0604020202020204" pitchFamily="34" charset="0"/>
              </a:rPr>
              <a:t>McIntosh and Weatherford</a:t>
            </a:r>
            <a:r>
              <a:rPr lang="en-US" altLang="en-US">
                <a:latin typeface="Arial" panose="020B0604020202020204" pitchFamily="34" charset="0"/>
              </a:rPr>
              <a:t>, 138, 150.  Griffith doubts accounts that say Weatherford was at the Emuckfau and Enitachopco battles, but does believe that he was at Tohopeka through much of early 1814.  </a:t>
            </a: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a:extLst>
              <a:ext uri="{FF2B5EF4-FFF2-40B4-BE49-F238E27FC236}">
                <a16:creationId xmlns:a16="http://schemas.microsoft.com/office/drawing/2014/main" id="{302D3BB9-79F9-8021-C69C-915EE1C31B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321F6A3-8AAB-46A9-A4A0-A534A095B073}" type="slidenum">
              <a:rPr lang="en-US" altLang="en-US" smtClean="0"/>
              <a:pPr/>
              <a:t>237</a:t>
            </a:fld>
            <a:endParaRPr lang="en-US" altLang="en-US"/>
          </a:p>
        </p:txBody>
      </p:sp>
      <p:sp>
        <p:nvSpPr>
          <p:cNvPr id="496643" name="Rectangle 2">
            <a:extLst>
              <a:ext uri="{FF2B5EF4-FFF2-40B4-BE49-F238E27FC236}">
                <a16:creationId xmlns:a16="http://schemas.microsoft.com/office/drawing/2014/main" id="{478639D1-E341-2652-281B-433B1C6BA3FC}"/>
              </a:ext>
            </a:extLst>
          </p:cNvPr>
          <p:cNvSpPr>
            <a:spLocks noGrp="1" noRot="1" noChangeAspect="1" noChangeArrowheads="1" noTextEdit="1"/>
          </p:cNvSpPr>
          <p:nvPr>
            <p:ph type="sldImg"/>
          </p:nvPr>
        </p:nvSpPr>
        <p:spPr>
          <a:ln/>
        </p:spPr>
      </p:sp>
      <p:sp>
        <p:nvSpPr>
          <p:cNvPr id="496644" name="Rectangle 3">
            <a:extLst>
              <a:ext uri="{FF2B5EF4-FFF2-40B4-BE49-F238E27FC236}">
                <a16:creationId xmlns:a16="http://schemas.microsoft.com/office/drawing/2014/main" id="{16F56A23-D781-46D0-44F3-D199AEBCE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a:extLst>
              <a:ext uri="{FF2B5EF4-FFF2-40B4-BE49-F238E27FC236}">
                <a16:creationId xmlns:a16="http://schemas.microsoft.com/office/drawing/2014/main" id="{6386801C-C2C5-0434-F567-48DA47C55F56}"/>
              </a:ext>
            </a:extLst>
          </p:cNvPr>
          <p:cNvSpPr>
            <a:spLocks noGrp="1" noRot="1" noChangeAspect="1" noChangeArrowheads="1" noTextEdit="1"/>
          </p:cNvSpPr>
          <p:nvPr>
            <p:ph type="sldImg"/>
          </p:nvPr>
        </p:nvSpPr>
        <p:spPr>
          <a:ln/>
        </p:spPr>
      </p:sp>
      <p:sp>
        <p:nvSpPr>
          <p:cNvPr id="498691" name="Notes Placeholder 2">
            <a:extLst>
              <a:ext uri="{FF2B5EF4-FFF2-40B4-BE49-F238E27FC236}">
                <a16:creationId xmlns:a16="http://schemas.microsoft.com/office/drawing/2014/main" id="{1D165299-FADC-907C-948B-B72CE4CAA5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8692" name="Slide Number Placeholder 3">
            <a:extLst>
              <a:ext uri="{FF2B5EF4-FFF2-40B4-BE49-F238E27FC236}">
                <a16:creationId xmlns:a16="http://schemas.microsoft.com/office/drawing/2014/main" id="{21ADE1F8-2AB6-930E-ED22-0345251291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F0E64E7-40D9-4778-B897-D9A45A02DE58}" type="slidenum">
              <a:rPr lang="en-US" altLang="en-US" smtClean="0"/>
              <a:pPr/>
              <a:t>238</a:t>
            </a:fld>
            <a:endParaRPr lang="en-US" alt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a:extLst>
              <a:ext uri="{FF2B5EF4-FFF2-40B4-BE49-F238E27FC236}">
                <a16:creationId xmlns:a16="http://schemas.microsoft.com/office/drawing/2014/main" id="{C647674F-8937-29E4-66DC-B2EB371976E1}"/>
              </a:ext>
            </a:extLst>
          </p:cNvPr>
          <p:cNvSpPr>
            <a:spLocks noGrp="1" noRot="1" noChangeAspect="1" noChangeArrowheads="1" noTextEdit="1"/>
          </p:cNvSpPr>
          <p:nvPr>
            <p:ph type="sldImg"/>
          </p:nvPr>
        </p:nvSpPr>
        <p:spPr>
          <a:ln/>
        </p:spPr>
      </p:sp>
      <p:sp>
        <p:nvSpPr>
          <p:cNvPr id="500739" name="Notes Placeholder 2">
            <a:extLst>
              <a:ext uri="{FF2B5EF4-FFF2-40B4-BE49-F238E27FC236}">
                <a16:creationId xmlns:a16="http://schemas.microsoft.com/office/drawing/2014/main" id="{CC84ED4F-53EB-93EA-7727-007C6B12F5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Horseshoe Bend National Military Park brochure cover</a:t>
            </a:r>
          </a:p>
          <a:p>
            <a:endParaRPr lang="en-US" altLang="en-US">
              <a:latin typeface="Arial" panose="020B0604020202020204" pitchFamily="34" charset="0"/>
            </a:endParaRPr>
          </a:p>
        </p:txBody>
      </p:sp>
      <p:sp>
        <p:nvSpPr>
          <p:cNvPr id="500740" name="Slide Number Placeholder 3">
            <a:extLst>
              <a:ext uri="{FF2B5EF4-FFF2-40B4-BE49-F238E27FC236}">
                <a16:creationId xmlns:a16="http://schemas.microsoft.com/office/drawing/2014/main" id="{F8A9D99D-A4CF-3544-D550-E71C22D14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D5083CB-C06A-4CD1-A13D-4FB89F8D7601}" type="slidenum">
              <a:rPr lang="en-US" altLang="en-US" smtClean="0"/>
              <a:pPr/>
              <a:t>239</a:t>
            </a:fld>
            <a:endParaRPr lang="en-US" alt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a:extLst>
              <a:ext uri="{FF2B5EF4-FFF2-40B4-BE49-F238E27FC236}">
                <a16:creationId xmlns:a16="http://schemas.microsoft.com/office/drawing/2014/main" id="{79498986-ECD7-6500-05DD-FCC27D8C420A}"/>
              </a:ext>
            </a:extLst>
          </p:cNvPr>
          <p:cNvSpPr>
            <a:spLocks noGrp="1" noRot="1" noChangeAspect="1" noChangeArrowheads="1" noTextEdit="1"/>
          </p:cNvSpPr>
          <p:nvPr>
            <p:ph type="sldImg"/>
          </p:nvPr>
        </p:nvSpPr>
        <p:spPr>
          <a:ln/>
        </p:spPr>
      </p:sp>
      <p:sp>
        <p:nvSpPr>
          <p:cNvPr id="502787" name="Notes Placeholder 2">
            <a:extLst>
              <a:ext uri="{FF2B5EF4-FFF2-40B4-BE49-F238E27FC236}">
                <a16:creationId xmlns:a16="http://schemas.microsoft.com/office/drawing/2014/main" id="{52788A0D-FC64-2D47-E962-40136582C8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Horseshoe Bend National Military Park brochure map</a:t>
            </a:r>
          </a:p>
        </p:txBody>
      </p:sp>
      <p:sp>
        <p:nvSpPr>
          <p:cNvPr id="502788" name="Slide Number Placeholder 3">
            <a:extLst>
              <a:ext uri="{FF2B5EF4-FFF2-40B4-BE49-F238E27FC236}">
                <a16:creationId xmlns:a16="http://schemas.microsoft.com/office/drawing/2014/main" id="{7252E3EB-ABB7-D6BE-A830-D652618AA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A7CB2B4-1491-4A5B-9466-4DDE9857DCB1}" type="slidenum">
              <a:rPr lang="en-US" altLang="en-US" smtClean="0"/>
              <a:pPr/>
              <a:t>240</a:t>
            </a:fld>
            <a:endParaRPr lang="en-US" alt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a:extLst>
              <a:ext uri="{FF2B5EF4-FFF2-40B4-BE49-F238E27FC236}">
                <a16:creationId xmlns:a16="http://schemas.microsoft.com/office/drawing/2014/main" id="{9F4CBD16-9641-61A0-7F51-1E05B15B2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0D9CFF6-CCE9-4468-BA70-EC2CD1065484}" type="slidenum">
              <a:rPr lang="en-US" altLang="en-US" smtClean="0"/>
              <a:pPr/>
              <a:t>241</a:t>
            </a:fld>
            <a:endParaRPr lang="en-US" altLang="en-US"/>
          </a:p>
        </p:txBody>
      </p:sp>
      <p:sp>
        <p:nvSpPr>
          <p:cNvPr id="504835" name="Rectangle 2">
            <a:extLst>
              <a:ext uri="{FF2B5EF4-FFF2-40B4-BE49-F238E27FC236}">
                <a16:creationId xmlns:a16="http://schemas.microsoft.com/office/drawing/2014/main" id="{CF8CAA69-0E52-2283-F20B-AB64D3F59C1D}"/>
              </a:ext>
            </a:extLst>
          </p:cNvPr>
          <p:cNvSpPr>
            <a:spLocks noGrp="1" noRot="1" noChangeAspect="1" noChangeArrowheads="1" noTextEdit="1"/>
          </p:cNvSpPr>
          <p:nvPr>
            <p:ph type="sldImg"/>
          </p:nvPr>
        </p:nvSpPr>
        <p:spPr>
          <a:ln/>
        </p:spPr>
      </p:sp>
      <p:sp>
        <p:nvSpPr>
          <p:cNvPr id="504836" name="Rectangle 3">
            <a:extLst>
              <a:ext uri="{FF2B5EF4-FFF2-40B4-BE49-F238E27FC236}">
                <a16:creationId xmlns:a16="http://schemas.microsoft.com/office/drawing/2014/main" id="{12FEB063-21CC-AAC3-6C11-FA99FD532E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a:extLst>
              <a:ext uri="{FF2B5EF4-FFF2-40B4-BE49-F238E27FC236}">
                <a16:creationId xmlns:a16="http://schemas.microsoft.com/office/drawing/2014/main" id="{43592265-B4E1-7FF4-7CF0-06681CFBF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04B7CF6-F510-4109-A69F-B93267FA78A0}" type="slidenum">
              <a:rPr lang="en-US" altLang="en-US" smtClean="0"/>
              <a:pPr/>
              <a:t>242</a:t>
            </a:fld>
            <a:endParaRPr lang="en-US" altLang="en-US"/>
          </a:p>
        </p:txBody>
      </p:sp>
      <p:sp>
        <p:nvSpPr>
          <p:cNvPr id="506883" name="Rectangle 2">
            <a:extLst>
              <a:ext uri="{FF2B5EF4-FFF2-40B4-BE49-F238E27FC236}">
                <a16:creationId xmlns:a16="http://schemas.microsoft.com/office/drawing/2014/main" id="{21DCCE6E-9FF8-5F42-C9E8-93EEC01D0665}"/>
              </a:ext>
            </a:extLst>
          </p:cNvPr>
          <p:cNvSpPr>
            <a:spLocks noGrp="1" noRot="1" noChangeAspect="1" noChangeArrowheads="1" noTextEdit="1"/>
          </p:cNvSpPr>
          <p:nvPr>
            <p:ph type="sldImg"/>
          </p:nvPr>
        </p:nvSpPr>
        <p:spPr>
          <a:ln/>
        </p:spPr>
      </p:sp>
      <p:sp>
        <p:nvSpPr>
          <p:cNvPr id="506884" name="Rectangle 3">
            <a:extLst>
              <a:ext uri="{FF2B5EF4-FFF2-40B4-BE49-F238E27FC236}">
                <a16:creationId xmlns:a16="http://schemas.microsoft.com/office/drawing/2014/main" id="{71000C8A-B4A1-DBFD-5EAF-1A08D31748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a:extLst>
              <a:ext uri="{FF2B5EF4-FFF2-40B4-BE49-F238E27FC236}">
                <a16:creationId xmlns:a16="http://schemas.microsoft.com/office/drawing/2014/main" id="{B9B6238B-66AD-7236-3455-ACDDAABE5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E1D716A-3354-4082-9ED7-D0FBD6B0E983}" type="slidenum">
              <a:rPr lang="en-US" altLang="en-US" smtClean="0"/>
              <a:pPr/>
              <a:t>243</a:t>
            </a:fld>
            <a:endParaRPr lang="en-US" altLang="en-US"/>
          </a:p>
        </p:txBody>
      </p:sp>
      <p:sp>
        <p:nvSpPr>
          <p:cNvPr id="508931" name="Rectangle 2">
            <a:extLst>
              <a:ext uri="{FF2B5EF4-FFF2-40B4-BE49-F238E27FC236}">
                <a16:creationId xmlns:a16="http://schemas.microsoft.com/office/drawing/2014/main" id="{F8BE5A84-9B8D-4A33-09B2-A3E74A17F778}"/>
              </a:ext>
            </a:extLst>
          </p:cNvPr>
          <p:cNvSpPr>
            <a:spLocks noGrp="1" noRot="1" noChangeAspect="1" noChangeArrowheads="1" noTextEdit="1"/>
          </p:cNvSpPr>
          <p:nvPr>
            <p:ph type="sldImg"/>
          </p:nvPr>
        </p:nvSpPr>
        <p:spPr>
          <a:ln/>
        </p:spPr>
      </p:sp>
      <p:sp>
        <p:nvSpPr>
          <p:cNvPr id="508932" name="Rectangle 3">
            <a:extLst>
              <a:ext uri="{FF2B5EF4-FFF2-40B4-BE49-F238E27FC236}">
                <a16:creationId xmlns:a16="http://schemas.microsoft.com/office/drawing/2014/main" id="{161275B6-E1D2-0CE6-648E-AE25642730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a:extLst>
              <a:ext uri="{FF2B5EF4-FFF2-40B4-BE49-F238E27FC236}">
                <a16:creationId xmlns:a16="http://schemas.microsoft.com/office/drawing/2014/main" id="{00C3D5FF-FF4C-4918-0CFC-587B0FB0E883}"/>
              </a:ext>
            </a:extLst>
          </p:cNvPr>
          <p:cNvSpPr>
            <a:spLocks noGrp="1" noRot="1" noChangeAspect="1" noChangeArrowheads="1" noTextEdit="1"/>
          </p:cNvSpPr>
          <p:nvPr>
            <p:ph type="sldImg"/>
          </p:nvPr>
        </p:nvSpPr>
        <p:spPr>
          <a:ln/>
        </p:spPr>
      </p:sp>
      <p:sp>
        <p:nvSpPr>
          <p:cNvPr id="510979" name="Notes Placeholder 2">
            <a:extLst>
              <a:ext uri="{FF2B5EF4-FFF2-40B4-BE49-F238E27FC236}">
                <a16:creationId xmlns:a16="http://schemas.microsoft.com/office/drawing/2014/main" id="{EFDA3EB2-9391-502D-BA42-3FB5321E26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0980" name="Slide Number Placeholder 3">
            <a:extLst>
              <a:ext uri="{FF2B5EF4-FFF2-40B4-BE49-F238E27FC236}">
                <a16:creationId xmlns:a16="http://schemas.microsoft.com/office/drawing/2014/main" id="{055F4569-513A-D203-0A87-3ECB589992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53F5411-F4C0-4548-8846-2E5E36FA554C}" type="slidenum">
              <a:rPr lang="en-US" altLang="en-US" smtClean="0"/>
              <a:pPr/>
              <a:t>244</a:t>
            </a:fld>
            <a:endParaRPr lang="en-US" alt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a:extLst>
              <a:ext uri="{FF2B5EF4-FFF2-40B4-BE49-F238E27FC236}">
                <a16:creationId xmlns:a16="http://schemas.microsoft.com/office/drawing/2014/main" id="{BC7108E6-D399-5B1C-FADC-36381EE0FD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B6F0646-8661-4BAA-90C9-0A2C6FE9DAB9}" type="slidenum">
              <a:rPr lang="en-US" altLang="en-US" smtClean="0"/>
              <a:pPr/>
              <a:t>245</a:t>
            </a:fld>
            <a:endParaRPr lang="en-US" altLang="en-US"/>
          </a:p>
        </p:txBody>
      </p:sp>
      <p:sp>
        <p:nvSpPr>
          <p:cNvPr id="513027" name="Rectangle 2">
            <a:extLst>
              <a:ext uri="{FF2B5EF4-FFF2-40B4-BE49-F238E27FC236}">
                <a16:creationId xmlns:a16="http://schemas.microsoft.com/office/drawing/2014/main" id="{803FB35A-BBBD-B49B-FA2C-BECF2C342AEB}"/>
              </a:ext>
            </a:extLst>
          </p:cNvPr>
          <p:cNvSpPr>
            <a:spLocks noGrp="1" noRot="1" noChangeAspect="1" noChangeArrowheads="1" noTextEdit="1"/>
          </p:cNvSpPr>
          <p:nvPr>
            <p:ph type="sldImg"/>
          </p:nvPr>
        </p:nvSpPr>
        <p:spPr>
          <a:ln/>
        </p:spPr>
      </p:sp>
      <p:sp>
        <p:nvSpPr>
          <p:cNvPr id="513028" name="Rectangle 3">
            <a:extLst>
              <a:ext uri="{FF2B5EF4-FFF2-40B4-BE49-F238E27FC236}">
                <a16:creationId xmlns:a16="http://schemas.microsoft.com/office/drawing/2014/main" id="{8A0A015D-2114-5490-448D-90F22F5FF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FDEDA9C-6B68-116A-6FBB-CBCCEB4E6CF1}"/>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69CB1DB8-7A19-312D-2A8A-945999EA3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52209C2F-8C4C-81FE-0C1C-E12BA5F9E0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D219E5E-3B07-4EF0-9539-C017809801B2}" type="slidenum">
              <a:rPr lang="en-US" altLang="en-US" smtClean="0"/>
              <a:pPr/>
              <a:t>26</a:t>
            </a:fld>
            <a:endParaRPr lang="en-US" alt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a:extLst>
              <a:ext uri="{FF2B5EF4-FFF2-40B4-BE49-F238E27FC236}">
                <a16:creationId xmlns:a16="http://schemas.microsoft.com/office/drawing/2014/main" id="{67DC69E7-E7DB-99B3-08B3-AC03C61DF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E3A2E17-A5E4-4328-8B9B-4F646DC02FF5}" type="slidenum">
              <a:rPr lang="en-US" altLang="en-US" smtClean="0"/>
              <a:pPr/>
              <a:t>246</a:t>
            </a:fld>
            <a:endParaRPr lang="en-US" altLang="en-US"/>
          </a:p>
        </p:txBody>
      </p:sp>
      <p:sp>
        <p:nvSpPr>
          <p:cNvPr id="515075" name="Rectangle 2">
            <a:extLst>
              <a:ext uri="{FF2B5EF4-FFF2-40B4-BE49-F238E27FC236}">
                <a16:creationId xmlns:a16="http://schemas.microsoft.com/office/drawing/2014/main" id="{A7A6BF9A-D921-B67F-6F37-0800823DA8FE}"/>
              </a:ext>
            </a:extLst>
          </p:cNvPr>
          <p:cNvSpPr>
            <a:spLocks noGrp="1" noRot="1" noChangeAspect="1" noChangeArrowheads="1" noTextEdit="1"/>
          </p:cNvSpPr>
          <p:nvPr>
            <p:ph type="sldImg"/>
          </p:nvPr>
        </p:nvSpPr>
        <p:spPr>
          <a:ln/>
        </p:spPr>
      </p:sp>
      <p:sp>
        <p:nvSpPr>
          <p:cNvPr id="515076" name="Rectangle 3">
            <a:extLst>
              <a:ext uri="{FF2B5EF4-FFF2-40B4-BE49-F238E27FC236}">
                <a16:creationId xmlns:a16="http://schemas.microsoft.com/office/drawing/2014/main" id="{E54CF37C-8D3C-6FAB-1053-5D22CC1AC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a:extLst>
              <a:ext uri="{FF2B5EF4-FFF2-40B4-BE49-F238E27FC236}">
                <a16:creationId xmlns:a16="http://schemas.microsoft.com/office/drawing/2014/main" id="{BF93E23C-CB4F-15B8-6DCA-FEB81E996E40}"/>
              </a:ext>
            </a:extLst>
          </p:cNvPr>
          <p:cNvSpPr>
            <a:spLocks noGrp="1" noRot="1" noChangeAspect="1" noChangeArrowheads="1" noTextEdit="1"/>
          </p:cNvSpPr>
          <p:nvPr>
            <p:ph type="sldImg"/>
          </p:nvPr>
        </p:nvSpPr>
        <p:spPr>
          <a:ln/>
        </p:spPr>
      </p:sp>
      <p:sp>
        <p:nvSpPr>
          <p:cNvPr id="517123" name="Notes Placeholder 2">
            <a:extLst>
              <a:ext uri="{FF2B5EF4-FFF2-40B4-BE49-F238E27FC236}">
                <a16:creationId xmlns:a16="http://schemas.microsoft.com/office/drawing/2014/main" id="{3F7F0868-2768-1C93-3FCC-D66A571FA4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7124" name="Slide Number Placeholder 3">
            <a:extLst>
              <a:ext uri="{FF2B5EF4-FFF2-40B4-BE49-F238E27FC236}">
                <a16:creationId xmlns:a16="http://schemas.microsoft.com/office/drawing/2014/main" id="{BE08E3D9-A7AE-4C65-76DD-A63F935CA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0A851D3-5648-4E66-B2BF-687B7A67AF1C}" type="slidenum">
              <a:rPr lang="en-US" altLang="en-US" smtClean="0"/>
              <a:pPr/>
              <a:t>247</a:t>
            </a:fld>
            <a:endParaRPr lang="en-US" alt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a:extLst>
              <a:ext uri="{FF2B5EF4-FFF2-40B4-BE49-F238E27FC236}">
                <a16:creationId xmlns:a16="http://schemas.microsoft.com/office/drawing/2014/main" id="{F7962EAF-9267-768A-FFCA-64C4489A7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CB1BA8B-3B54-4DAC-99D0-EBBD046CB966}" type="slidenum">
              <a:rPr lang="en-US" altLang="en-US" smtClean="0"/>
              <a:pPr/>
              <a:t>248</a:t>
            </a:fld>
            <a:endParaRPr lang="en-US" altLang="en-US"/>
          </a:p>
        </p:txBody>
      </p:sp>
      <p:sp>
        <p:nvSpPr>
          <p:cNvPr id="519171" name="Rectangle 2">
            <a:extLst>
              <a:ext uri="{FF2B5EF4-FFF2-40B4-BE49-F238E27FC236}">
                <a16:creationId xmlns:a16="http://schemas.microsoft.com/office/drawing/2014/main" id="{3DBFC13F-7B1A-6BFA-F61E-5FFBE49A7DD6}"/>
              </a:ext>
            </a:extLst>
          </p:cNvPr>
          <p:cNvSpPr>
            <a:spLocks noGrp="1" noRot="1" noChangeAspect="1" noChangeArrowheads="1" noTextEdit="1"/>
          </p:cNvSpPr>
          <p:nvPr>
            <p:ph type="sldImg"/>
          </p:nvPr>
        </p:nvSpPr>
        <p:spPr>
          <a:ln/>
        </p:spPr>
      </p:sp>
      <p:sp>
        <p:nvSpPr>
          <p:cNvPr id="519172" name="Rectangle 3">
            <a:extLst>
              <a:ext uri="{FF2B5EF4-FFF2-40B4-BE49-F238E27FC236}">
                <a16:creationId xmlns:a16="http://schemas.microsoft.com/office/drawing/2014/main" id="{D8DE1878-7AEF-124C-583F-A9A45E1F1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ferocity aspect in Indian wars, see John Grenier, </a:t>
            </a:r>
            <a:r>
              <a:rPr lang="en-US" altLang="en-US" i="1">
                <a:latin typeface="Arial" panose="020B0604020202020204" pitchFamily="34" charset="0"/>
              </a:rPr>
              <a:t>The First Way of War.</a:t>
            </a: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a:extLst>
              <a:ext uri="{FF2B5EF4-FFF2-40B4-BE49-F238E27FC236}">
                <a16:creationId xmlns:a16="http://schemas.microsoft.com/office/drawing/2014/main" id="{362FCE14-137D-E336-5696-335CD53120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7079F11-E236-4537-9DAA-30B045CA41BC}" type="slidenum">
              <a:rPr lang="en-US" altLang="en-US" smtClean="0"/>
              <a:pPr/>
              <a:t>249</a:t>
            </a:fld>
            <a:endParaRPr lang="en-US" altLang="en-US"/>
          </a:p>
        </p:txBody>
      </p:sp>
      <p:sp>
        <p:nvSpPr>
          <p:cNvPr id="521219" name="Rectangle 2">
            <a:extLst>
              <a:ext uri="{FF2B5EF4-FFF2-40B4-BE49-F238E27FC236}">
                <a16:creationId xmlns:a16="http://schemas.microsoft.com/office/drawing/2014/main" id="{57455BA6-A166-BBE0-2614-2E828F1BBB97}"/>
              </a:ext>
            </a:extLst>
          </p:cNvPr>
          <p:cNvSpPr>
            <a:spLocks noGrp="1" noRot="1" noChangeAspect="1" noChangeArrowheads="1" noTextEdit="1"/>
          </p:cNvSpPr>
          <p:nvPr>
            <p:ph type="sldImg"/>
          </p:nvPr>
        </p:nvSpPr>
        <p:spPr>
          <a:ln/>
        </p:spPr>
      </p:sp>
      <p:sp>
        <p:nvSpPr>
          <p:cNvPr id="521220" name="Rectangle 3">
            <a:extLst>
              <a:ext uri="{FF2B5EF4-FFF2-40B4-BE49-F238E27FC236}">
                <a16:creationId xmlns:a16="http://schemas.microsoft.com/office/drawing/2014/main" id="{418E9579-6235-D94B-1E10-CC98E4B199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ferocity aspect in Indian wars, see John Grenier, </a:t>
            </a:r>
            <a:r>
              <a:rPr lang="en-US" altLang="en-US" i="1">
                <a:latin typeface="Arial" panose="020B0604020202020204" pitchFamily="34" charset="0"/>
              </a:rPr>
              <a:t>The First Way of War.</a:t>
            </a: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a:extLst>
              <a:ext uri="{FF2B5EF4-FFF2-40B4-BE49-F238E27FC236}">
                <a16:creationId xmlns:a16="http://schemas.microsoft.com/office/drawing/2014/main" id="{95E7B417-0F00-E2C5-9333-99174C54D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4396AA1-B960-4E42-95BF-EF292CA9209C}" type="slidenum">
              <a:rPr lang="en-US" altLang="en-US" smtClean="0"/>
              <a:pPr/>
              <a:t>250</a:t>
            </a:fld>
            <a:endParaRPr lang="en-US" altLang="en-US"/>
          </a:p>
        </p:txBody>
      </p:sp>
      <p:sp>
        <p:nvSpPr>
          <p:cNvPr id="523267" name="Rectangle 2">
            <a:extLst>
              <a:ext uri="{FF2B5EF4-FFF2-40B4-BE49-F238E27FC236}">
                <a16:creationId xmlns:a16="http://schemas.microsoft.com/office/drawing/2014/main" id="{A742C721-3CB7-A961-B793-1AA82BF3AB49}"/>
              </a:ext>
            </a:extLst>
          </p:cNvPr>
          <p:cNvSpPr>
            <a:spLocks noGrp="1" noRot="1" noChangeAspect="1" noChangeArrowheads="1" noTextEdit="1"/>
          </p:cNvSpPr>
          <p:nvPr>
            <p:ph type="sldImg"/>
          </p:nvPr>
        </p:nvSpPr>
        <p:spPr>
          <a:ln/>
        </p:spPr>
      </p:sp>
      <p:sp>
        <p:nvSpPr>
          <p:cNvPr id="523268" name="Rectangle 3">
            <a:extLst>
              <a:ext uri="{FF2B5EF4-FFF2-40B4-BE49-F238E27FC236}">
                <a16:creationId xmlns:a16="http://schemas.microsoft.com/office/drawing/2014/main" id="{625E8A79-BE7E-8408-A0A4-A18D2B3F8F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a:extLst>
              <a:ext uri="{FF2B5EF4-FFF2-40B4-BE49-F238E27FC236}">
                <a16:creationId xmlns:a16="http://schemas.microsoft.com/office/drawing/2014/main" id="{5B3C2DA0-2424-3ABC-9C62-6063BAA81B54}"/>
              </a:ext>
            </a:extLst>
          </p:cNvPr>
          <p:cNvSpPr>
            <a:spLocks noGrp="1" noRot="1" noChangeAspect="1" noChangeArrowheads="1" noTextEdit="1"/>
          </p:cNvSpPr>
          <p:nvPr>
            <p:ph type="sldImg"/>
          </p:nvPr>
        </p:nvSpPr>
        <p:spPr>
          <a:ln/>
        </p:spPr>
      </p:sp>
      <p:sp>
        <p:nvSpPr>
          <p:cNvPr id="525315" name="Notes Placeholder 2">
            <a:extLst>
              <a:ext uri="{FF2B5EF4-FFF2-40B4-BE49-F238E27FC236}">
                <a16:creationId xmlns:a16="http://schemas.microsoft.com/office/drawing/2014/main" id="{7887F495-CD3B-CE52-1462-F2A5A255DF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5316" name="Slide Number Placeholder 3">
            <a:extLst>
              <a:ext uri="{FF2B5EF4-FFF2-40B4-BE49-F238E27FC236}">
                <a16:creationId xmlns:a16="http://schemas.microsoft.com/office/drawing/2014/main" id="{A0C74E2C-D967-EB3D-05F9-F278622838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89E0541-64E9-46CD-A8F5-7432251F11E5}" type="slidenum">
              <a:rPr lang="en-US" altLang="en-US" smtClean="0"/>
              <a:pPr/>
              <a:t>251</a:t>
            </a:fld>
            <a:endParaRPr lang="en-US" alt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a:extLst>
              <a:ext uri="{FF2B5EF4-FFF2-40B4-BE49-F238E27FC236}">
                <a16:creationId xmlns:a16="http://schemas.microsoft.com/office/drawing/2014/main" id="{D6276653-4F6C-E057-B7CB-B8BD818FA914}"/>
              </a:ext>
            </a:extLst>
          </p:cNvPr>
          <p:cNvSpPr>
            <a:spLocks noGrp="1" noRot="1" noChangeAspect="1" noChangeArrowheads="1" noTextEdit="1"/>
          </p:cNvSpPr>
          <p:nvPr>
            <p:ph type="sldImg"/>
          </p:nvPr>
        </p:nvSpPr>
        <p:spPr>
          <a:ln/>
        </p:spPr>
      </p:sp>
      <p:sp>
        <p:nvSpPr>
          <p:cNvPr id="527363" name="Notes Placeholder 2">
            <a:extLst>
              <a:ext uri="{FF2B5EF4-FFF2-40B4-BE49-F238E27FC236}">
                <a16:creationId xmlns:a16="http://schemas.microsoft.com/office/drawing/2014/main" id="{384A74DB-F26C-9A74-3829-0224D4B1DB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Horseshoe Bend National Military Park brochure.</a:t>
            </a:r>
          </a:p>
        </p:txBody>
      </p:sp>
      <p:sp>
        <p:nvSpPr>
          <p:cNvPr id="527364" name="Slide Number Placeholder 3">
            <a:extLst>
              <a:ext uri="{FF2B5EF4-FFF2-40B4-BE49-F238E27FC236}">
                <a16:creationId xmlns:a16="http://schemas.microsoft.com/office/drawing/2014/main" id="{1102F0DB-802D-5550-ECA4-F966F46D3A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E0E0F6B-E6D7-4769-8E9A-F496FB7422CB}" type="slidenum">
              <a:rPr lang="en-US" altLang="en-US" smtClean="0"/>
              <a:pPr/>
              <a:t>252</a:t>
            </a:fld>
            <a:endParaRPr lang="en-US" alt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a:extLst>
              <a:ext uri="{FF2B5EF4-FFF2-40B4-BE49-F238E27FC236}">
                <a16:creationId xmlns:a16="http://schemas.microsoft.com/office/drawing/2014/main" id="{96E18F08-E4B9-1986-B922-EB906CF24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7FABF0F-9875-4715-BB4D-8828F1F9F97F}" type="slidenum">
              <a:rPr lang="en-US" altLang="en-US" smtClean="0"/>
              <a:pPr/>
              <a:t>253</a:t>
            </a:fld>
            <a:endParaRPr lang="en-US" altLang="en-US"/>
          </a:p>
        </p:txBody>
      </p:sp>
      <p:sp>
        <p:nvSpPr>
          <p:cNvPr id="529411" name="Rectangle 2">
            <a:extLst>
              <a:ext uri="{FF2B5EF4-FFF2-40B4-BE49-F238E27FC236}">
                <a16:creationId xmlns:a16="http://schemas.microsoft.com/office/drawing/2014/main" id="{7530CD10-9261-4E39-62CB-D103EFD5A465}"/>
              </a:ext>
            </a:extLst>
          </p:cNvPr>
          <p:cNvSpPr>
            <a:spLocks noGrp="1" noRot="1" noChangeAspect="1" noChangeArrowheads="1" noTextEdit="1"/>
          </p:cNvSpPr>
          <p:nvPr>
            <p:ph type="sldImg"/>
          </p:nvPr>
        </p:nvSpPr>
        <p:spPr>
          <a:ln/>
        </p:spPr>
      </p:sp>
      <p:sp>
        <p:nvSpPr>
          <p:cNvPr id="529412" name="Rectangle 3">
            <a:extLst>
              <a:ext uri="{FF2B5EF4-FFF2-40B4-BE49-F238E27FC236}">
                <a16:creationId xmlns:a16="http://schemas.microsoft.com/office/drawing/2014/main" id="{BF8B9988-7B24-85DB-1997-5FBFE9F44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a:extLst>
              <a:ext uri="{FF2B5EF4-FFF2-40B4-BE49-F238E27FC236}">
                <a16:creationId xmlns:a16="http://schemas.microsoft.com/office/drawing/2014/main" id="{5894F929-E850-02EC-F495-784401F034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8B9EABA-1C2B-4CBB-AD66-6F5C3E400929}" type="slidenum">
              <a:rPr lang="en-US" altLang="en-US" smtClean="0"/>
              <a:pPr/>
              <a:t>254</a:t>
            </a:fld>
            <a:endParaRPr lang="en-US" altLang="en-US"/>
          </a:p>
        </p:txBody>
      </p:sp>
      <p:sp>
        <p:nvSpPr>
          <p:cNvPr id="531459" name="Rectangle 2">
            <a:extLst>
              <a:ext uri="{FF2B5EF4-FFF2-40B4-BE49-F238E27FC236}">
                <a16:creationId xmlns:a16="http://schemas.microsoft.com/office/drawing/2014/main" id="{B23AC0D8-65DE-43E3-6198-7F6C500E0937}"/>
              </a:ext>
            </a:extLst>
          </p:cNvPr>
          <p:cNvSpPr>
            <a:spLocks noGrp="1" noRot="1" noChangeAspect="1" noChangeArrowheads="1" noTextEdit="1"/>
          </p:cNvSpPr>
          <p:nvPr>
            <p:ph type="sldImg"/>
          </p:nvPr>
        </p:nvSpPr>
        <p:spPr>
          <a:ln/>
        </p:spPr>
      </p:sp>
      <p:sp>
        <p:nvSpPr>
          <p:cNvPr id="531460" name="Rectangle 3">
            <a:extLst>
              <a:ext uri="{FF2B5EF4-FFF2-40B4-BE49-F238E27FC236}">
                <a16:creationId xmlns:a16="http://schemas.microsoft.com/office/drawing/2014/main" id="{4221B192-4C75-75D0-C73D-C32CE68AD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Sources differ slightly on the exact formation arrangement.  For example, see Jensen, “Horseshoe Bend,” in Braund, ed.  </a:t>
            </a:r>
            <a:r>
              <a:rPr lang="en-US" altLang="en-US" i="1">
                <a:latin typeface="Arial" panose="020B0604020202020204" pitchFamily="34" charset="0"/>
              </a:rPr>
              <a:t>Tohopeka</a:t>
            </a:r>
            <a:r>
              <a:rPr lang="en-US" altLang="en-US">
                <a:latin typeface="Arial" panose="020B0604020202020204" pitchFamily="34" charset="0"/>
              </a:rPr>
              <a:t>, pp. 148-149;  Kanon, </a:t>
            </a:r>
            <a:r>
              <a:rPr lang="en-US" altLang="en-US" i="1">
                <a:latin typeface="Arial" panose="020B0604020202020204" pitchFamily="34" charset="0"/>
              </a:rPr>
              <a:t>Tennesseans at War</a:t>
            </a:r>
            <a:r>
              <a:rPr lang="en-US" altLang="en-US">
                <a:latin typeface="Arial" panose="020B0604020202020204" pitchFamily="34" charset="0"/>
              </a:rPr>
              <a:t>, p. 100;  O’Brien, </a:t>
            </a:r>
            <a:r>
              <a:rPr lang="en-US" altLang="en-US" i="1">
                <a:latin typeface="Arial" panose="020B0604020202020204" pitchFamily="34" charset="0"/>
              </a:rPr>
              <a:t>In Bitterness and in Tears</a:t>
            </a:r>
            <a:r>
              <a:rPr lang="en-US" altLang="en-US">
                <a:latin typeface="Arial" panose="020B0604020202020204" pitchFamily="34" charset="0"/>
              </a:rPr>
              <a:t>, pp. 141-143;  and Weir, </a:t>
            </a:r>
            <a:r>
              <a:rPr lang="en-US" altLang="en-US" i="1">
                <a:latin typeface="Arial" panose="020B0604020202020204" pitchFamily="34" charset="0"/>
              </a:rPr>
              <a:t>Paradise of Blood</a:t>
            </a:r>
            <a:r>
              <a:rPr lang="en-US" altLang="en-US">
                <a:latin typeface="Arial" panose="020B0604020202020204" pitchFamily="34" charset="0"/>
              </a:rPr>
              <a:t>, p. 410.</a:t>
            </a: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a:extLst>
              <a:ext uri="{FF2B5EF4-FFF2-40B4-BE49-F238E27FC236}">
                <a16:creationId xmlns:a16="http://schemas.microsoft.com/office/drawing/2014/main" id="{67F8F7AD-6175-D847-7F6C-BA0CBC525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DC51895-C659-425D-B6C5-E9A34753EDD8}" type="slidenum">
              <a:rPr lang="en-US" altLang="en-US" smtClean="0"/>
              <a:pPr/>
              <a:t>255</a:t>
            </a:fld>
            <a:endParaRPr lang="en-US" altLang="en-US"/>
          </a:p>
        </p:txBody>
      </p:sp>
      <p:sp>
        <p:nvSpPr>
          <p:cNvPr id="533507" name="Rectangle 2">
            <a:extLst>
              <a:ext uri="{FF2B5EF4-FFF2-40B4-BE49-F238E27FC236}">
                <a16:creationId xmlns:a16="http://schemas.microsoft.com/office/drawing/2014/main" id="{7A618AFE-3D3C-51BF-5589-D7EC74382787}"/>
              </a:ext>
            </a:extLst>
          </p:cNvPr>
          <p:cNvSpPr>
            <a:spLocks noGrp="1" noRot="1" noChangeAspect="1" noChangeArrowheads="1" noTextEdit="1"/>
          </p:cNvSpPr>
          <p:nvPr>
            <p:ph type="sldImg"/>
          </p:nvPr>
        </p:nvSpPr>
        <p:spPr>
          <a:ln/>
        </p:spPr>
      </p:sp>
      <p:sp>
        <p:nvSpPr>
          <p:cNvPr id="533508" name="Rectangle 3">
            <a:extLst>
              <a:ext uri="{FF2B5EF4-FFF2-40B4-BE49-F238E27FC236}">
                <a16:creationId xmlns:a16="http://schemas.microsoft.com/office/drawing/2014/main" id="{8CE83CE4-2DD8-0514-205E-B2513DCDAE49}"/>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For gunner casualties, see </a:t>
            </a:r>
            <a:r>
              <a:rPr lang="en-US" altLang="en-US" dirty="0">
                <a:latin typeface="+mn-lt"/>
              </a:rPr>
              <a:t>Bassett, ed. </a:t>
            </a:r>
            <a:r>
              <a:rPr lang="en-US" altLang="en-US" i="1" dirty="0">
                <a:latin typeface="+mn-lt"/>
              </a:rPr>
              <a:t>Correspondence of Andrew Jackson, Volume I, </a:t>
            </a:r>
            <a:r>
              <a:rPr lang="en-US" altLang="en-US" dirty="0">
                <a:latin typeface="+mn-lt"/>
              </a:rPr>
              <a:t>page 492</a:t>
            </a: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a:t>
            </a:r>
            <a:r>
              <a:rPr lang="en-US" altLang="en-US" dirty="0">
                <a:solidFill>
                  <a:srgbClr val="0563C1"/>
                </a:solidFill>
                <a:latin typeface="+mn-lt"/>
                <a:ea typeface="Times New Roman" panose="02020603050405020304" pitchFamily="18" charset="0"/>
                <a:cs typeface="Calibri" panose="020F0502020204030204" pitchFamily="34" charset="0"/>
                <a:hlinkClick r:id="rId3"/>
              </a:rPr>
              <a:t>001639368</a:t>
            </a:r>
            <a:r>
              <a:rPr lang="en-US" altLang="en-US" dirty="0">
                <a:solidFill>
                  <a:srgbClr val="0563C1"/>
                </a:solidFill>
                <a:latin typeface="+mn-lt"/>
                <a:ea typeface="Times New Roman" panose="02020603050405020304" pitchFamily="18" charset="0"/>
                <a:cs typeface="Calibri" panose="020F0502020204030204" pitchFamily="34" charset="0"/>
              </a:rPr>
              <a:t>    and </a:t>
            </a:r>
            <a:r>
              <a:rPr lang="en-US" altLang="en-US" dirty="0">
                <a:latin typeface="Arial" panose="020B0604020202020204" pitchFamily="34" charset="0"/>
              </a:rPr>
              <a:t>Jensen, “Horseshoe Bend,” in </a:t>
            </a:r>
            <a:r>
              <a:rPr lang="en-US" altLang="en-US" dirty="0" err="1">
                <a:latin typeface="Arial" panose="020B0604020202020204" pitchFamily="34" charset="0"/>
              </a:rPr>
              <a:t>Braund</a:t>
            </a:r>
            <a:r>
              <a:rPr lang="en-US" altLang="en-US" dirty="0">
                <a:latin typeface="Arial" panose="020B0604020202020204" pitchFamily="34" charset="0"/>
              </a:rPr>
              <a:t>, ed., </a:t>
            </a:r>
            <a:r>
              <a:rPr lang="en-US" altLang="en-US" i="1" dirty="0">
                <a:latin typeface="Arial" panose="020B0604020202020204" pitchFamily="34" charset="0"/>
              </a:rPr>
              <a:t>Tohopeka</a:t>
            </a:r>
            <a:r>
              <a:rPr lang="en-US" altLang="en-US" dirty="0">
                <a:latin typeface="Arial" panose="020B0604020202020204" pitchFamily="34" charset="0"/>
              </a:rPr>
              <a:t>, p. 149</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B9A3CB4-90F4-FA47-CF04-56EF213B72F4}"/>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FBE6D167-1039-CBA2-3D97-302F2FE381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Photo by author</a:t>
            </a:r>
          </a:p>
        </p:txBody>
      </p:sp>
      <p:sp>
        <p:nvSpPr>
          <p:cNvPr id="70660" name="Slide Number Placeholder 3">
            <a:extLst>
              <a:ext uri="{FF2B5EF4-FFF2-40B4-BE49-F238E27FC236}">
                <a16:creationId xmlns:a16="http://schemas.microsoft.com/office/drawing/2014/main" id="{E4866980-095C-FE56-C53A-C2CC394FAB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1DF2F0D-EC3B-48FB-B830-7196E50E7D16}" type="slidenum">
              <a:rPr lang="en-US" altLang="en-US" smtClean="0"/>
              <a:pPr/>
              <a:t>27</a:t>
            </a:fld>
            <a:endParaRPr lang="en-US" alt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a:extLst>
              <a:ext uri="{FF2B5EF4-FFF2-40B4-BE49-F238E27FC236}">
                <a16:creationId xmlns:a16="http://schemas.microsoft.com/office/drawing/2014/main" id="{39CB0172-D329-143D-C6FA-5D0070F717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29BB9E9-0825-41B7-9D6F-F96ACF3A0CFF}" type="slidenum">
              <a:rPr lang="en-US" altLang="en-US" smtClean="0"/>
              <a:pPr/>
              <a:t>256</a:t>
            </a:fld>
            <a:endParaRPr lang="en-US" altLang="en-US"/>
          </a:p>
        </p:txBody>
      </p:sp>
      <p:sp>
        <p:nvSpPr>
          <p:cNvPr id="535555" name="Rectangle 2">
            <a:extLst>
              <a:ext uri="{FF2B5EF4-FFF2-40B4-BE49-F238E27FC236}">
                <a16:creationId xmlns:a16="http://schemas.microsoft.com/office/drawing/2014/main" id="{C459A048-2AA6-93C7-1F75-94F51D9D3227}"/>
              </a:ext>
            </a:extLst>
          </p:cNvPr>
          <p:cNvSpPr>
            <a:spLocks noGrp="1" noRot="1" noChangeAspect="1" noChangeArrowheads="1" noTextEdit="1"/>
          </p:cNvSpPr>
          <p:nvPr>
            <p:ph type="sldImg"/>
          </p:nvPr>
        </p:nvSpPr>
        <p:spPr>
          <a:ln/>
        </p:spPr>
      </p:sp>
      <p:sp>
        <p:nvSpPr>
          <p:cNvPr id="535556" name="Rectangle 3">
            <a:extLst>
              <a:ext uri="{FF2B5EF4-FFF2-40B4-BE49-F238E27FC236}">
                <a16:creationId xmlns:a16="http://schemas.microsoft.com/office/drawing/2014/main" id="{A8EE99B2-72C0-B6D3-9210-DC8A0C8FC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Coffee’s account in this guide.</a:t>
            </a: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a:extLst>
              <a:ext uri="{FF2B5EF4-FFF2-40B4-BE49-F238E27FC236}">
                <a16:creationId xmlns:a16="http://schemas.microsoft.com/office/drawing/2014/main" id="{2C1145FE-139B-35A2-1121-8B7E075C5A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2F26CF7-338C-4BE5-B88D-5CC91798D5CF}" type="slidenum">
              <a:rPr lang="en-US" altLang="en-US" smtClean="0"/>
              <a:pPr/>
              <a:t>257</a:t>
            </a:fld>
            <a:endParaRPr lang="en-US" altLang="en-US"/>
          </a:p>
        </p:txBody>
      </p:sp>
      <p:sp>
        <p:nvSpPr>
          <p:cNvPr id="537603" name="Rectangle 2">
            <a:extLst>
              <a:ext uri="{FF2B5EF4-FFF2-40B4-BE49-F238E27FC236}">
                <a16:creationId xmlns:a16="http://schemas.microsoft.com/office/drawing/2014/main" id="{05B2372B-0560-A268-35C7-E6A77ECD9308}"/>
              </a:ext>
            </a:extLst>
          </p:cNvPr>
          <p:cNvSpPr>
            <a:spLocks noGrp="1" noRot="1" noChangeAspect="1" noChangeArrowheads="1" noTextEdit="1"/>
          </p:cNvSpPr>
          <p:nvPr>
            <p:ph type="sldImg"/>
          </p:nvPr>
        </p:nvSpPr>
        <p:spPr>
          <a:ln/>
        </p:spPr>
      </p:sp>
      <p:sp>
        <p:nvSpPr>
          <p:cNvPr id="537604" name="Rectangle 3">
            <a:extLst>
              <a:ext uri="{FF2B5EF4-FFF2-40B4-BE49-F238E27FC236}">
                <a16:creationId xmlns:a16="http://schemas.microsoft.com/office/drawing/2014/main" id="{793EB48B-5B9F-9210-8040-776A96D9A4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Jackson, Morgan and Reid’s accounts in this guide.  </a:t>
            </a:r>
          </a:p>
          <a:p>
            <a:endParaRPr lang="en-US" altLang="en-US">
              <a:latin typeface="Arial" panose="020B0604020202020204" pitchFamily="34"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a:extLst>
              <a:ext uri="{FF2B5EF4-FFF2-40B4-BE49-F238E27FC236}">
                <a16:creationId xmlns:a16="http://schemas.microsoft.com/office/drawing/2014/main" id="{A6411E78-8748-82D0-AAF9-FFE38E383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DF4B717-AC7E-4505-AF91-B967F98A5BEC}" type="slidenum">
              <a:rPr lang="en-US" altLang="en-US" smtClean="0"/>
              <a:pPr/>
              <a:t>258</a:t>
            </a:fld>
            <a:endParaRPr lang="en-US" altLang="en-US"/>
          </a:p>
        </p:txBody>
      </p:sp>
      <p:sp>
        <p:nvSpPr>
          <p:cNvPr id="539651" name="Rectangle 2">
            <a:extLst>
              <a:ext uri="{FF2B5EF4-FFF2-40B4-BE49-F238E27FC236}">
                <a16:creationId xmlns:a16="http://schemas.microsoft.com/office/drawing/2014/main" id="{16DAEB5D-8510-404A-5CCB-58597526E4BF}"/>
              </a:ext>
            </a:extLst>
          </p:cNvPr>
          <p:cNvSpPr>
            <a:spLocks noGrp="1" noRot="1" noChangeAspect="1" noChangeArrowheads="1" noTextEdit="1"/>
          </p:cNvSpPr>
          <p:nvPr>
            <p:ph type="sldImg"/>
          </p:nvPr>
        </p:nvSpPr>
        <p:spPr>
          <a:ln/>
        </p:spPr>
      </p:sp>
      <p:sp>
        <p:nvSpPr>
          <p:cNvPr id="539652" name="Rectangle 3">
            <a:extLst>
              <a:ext uri="{FF2B5EF4-FFF2-40B4-BE49-F238E27FC236}">
                <a16:creationId xmlns:a16="http://schemas.microsoft.com/office/drawing/2014/main" id="{BC5A515A-3ADA-5741-A50B-227A49035B87}"/>
              </a:ext>
            </a:extLst>
          </p:cNvPr>
          <p:cNvSpPr>
            <a:spLocks noGrp="1" noChangeArrowheads="1"/>
          </p:cNvSpPr>
          <p:nvPr>
            <p:ph type="body" idx="1"/>
          </p:nvPr>
        </p:nvSpPr>
        <p:spPr>
          <a:ln/>
        </p:spPr>
        <p:txBody>
          <a:bodyPr/>
          <a:lstStyle/>
          <a:p>
            <a:pPr>
              <a:defRPr/>
            </a:pPr>
            <a:r>
              <a:rPr lang="en-US" altLang="en-US" dirty="0">
                <a:latin typeface="Arial" panose="020B0604020202020204" pitchFamily="34" charset="0"/>
              </a:rPr>
              <a:t>--Weir, in </a:t>
            </a:r>
            <a:r>
              <a:rPr lang="en-US" altLang="en-US" i="1" dirty="0">
                <a:latin typeface="Arial" panose="020B0604020202020204" pitchFamily="34" charset="0"/>
              </a:rPr>
              <a:t>Paradise of Blood</a:t>
            </a:r>
            <a:r>
              <a:rPr lang="en-US" altLang="en-US" dirty="0">
                <a:latin typeface="Arial" panose="020B0604020202020204" pitchFamily="34" charset="0"/>
              </a:rPr>
              <a:t>, 410-417, writes that with Jackson’s breakthrough, the Red Sticks at the wall then allegedly ran down the trench to the riverside.  However, Weir also says that there were other Red Stick positions.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--Quote is from Bassett, </a:t>
            </a:r>
            <a:r>
              <a:rPr lang="en-US" altLang="en-US" dirty="0">
                <a:latin typeface="+mn-lt"/>
              </a:rPr>
              <a:t>ed. </a:t>
            </a:r>
            <a:r>
              <a:rPr lang="en-US" altLang="en-US" i="1" dirty="0">
                <a:latin typeface="+mn-lt"/>
              </a:rPr>
              <a:t>Correspondence of Andrew Jackson, Volume I, </a:t>
            </a:r>
            <a:r>
              <a:rPr lang="en-US" altLang="en-US" dirty="0">
                <a:latin typeface="+mn-lt"/>
              </a:rPr>
              <a:t>page 493</a:t>
            </a:r>
          </a:p>
          <a:p>
            <a:pPr>
              <a:defRPr/>
            </a:pP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a:t>
            </a:r>
            <a:r>
              <a:rPr lang="en-US" altLang="en-US" dirty="0">
                <a:solidFill>
                  <a:srgbClr val="0563C1"/>
                </a:solidFill>
                <a:latin typeface="+mn-lt"/>
                <a:ea typeface="Times New Roman" panose="02020603050405020304" pitchFamily="18" charset="0"/>
                <a:cs typeface="Calibri" panose="020F0502020204030204" pitchFamily="34" charset="0"/>
                <a:hlinkClick r:id="rId3"/>
              </a:rPr>
              <a:t>001639368</a:t>
            </a:r>
            <a:r>
              <a:rPr lang="en-US" altLang="en-US" dirty="0">
                <a:solidFill>
                  <a:srgbClr val="0563C1"/>
                </a:solidFill>
                <a:latin typeface="+mn-lt"/>
                <a:ea typeface="Times New Roman" panose="02020603050405020304" pitchFamily="18" charset="0"/>
                <a:cs typeface="Calibri" panose="020F0502020204030204" pitchFamily="34" charset="0"/>
              </a:rPr>
              <a:t> </a:t>
            </a: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  </a:t>
            </a:r>
          </a:p>
          <a:p>
            <a:pPr>
              <a:defRPr/>
            </a:pPr>
            <a:endParaRPr lang="en-US" altLang="en-US" dirty="0">
              <a:latin typeface="Arial" panose="020B0604020202020204" pitchFamily="34"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a:extLst>
              <a:ext uri="{FF2B5EF4-FFF2-40B4-BE49-F238E27FC236}">
                <a16:creationId xmlns:a16="http://schemas.microsoft.com/office/drawing/2014/main" id="{2EBDC52B-D4D5-8AD7-6EB1-2554E5F96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7452555-C101-410D-921A-FFE5AD680E5A}" type="slidenum">
              <a:rPr lang="en-US" altLang="en-US" smtClean="0"/>
              <a:pPr/>
              <a:t>259</a:t>
            </a:fld>
            <a:endParaRPr lang="en-US" altLang="en-US"/>
          </a:p>
        </p:txBody>
      </p:sp>
      <p:sp>
        <p:nvSpPr>
          <p:cNvPr id="541699" name="Rectangle 2">
            <a:extLst>
              <a:ext uri="{FF2B5EF4-FFF2-40B4-BE49-F238E27FC236}">
                <a16:creationId xmlns:a16="http://schemas.microsoft.com/office/drawing/2014/main" id="{F0260675-79B3-2293-1CE8-7F40BCDB2A6C}"/>
              </a:ext>
            </a:extLst>
          </p:cNvPr>
          <p:cNvSpPr>
            <a:spLocks noGrp="1" noRot="1" noChangeAspect="1" noChangeArrowheads="1" noTextEdit="1"/>
          </p:cNvSpPr>
          <p:nvPr>
            <p:ph type="sldImg"/>
          </p:nvPr>
        </p:nvSpPr>
        <p:spPr>
          <a:ln/>
        </p:spPr>
      </p:sp>
      <p:sp>
        <p:nvSpPr>
          <p:cNvPr id="541700" name="Rectangle 3">
            <a:extLst>
              <a:ext uri="{FF2B5EF4-FFF2-40B4-BE49-F238E27FC236}">
                <a16:creationId xmlns:a16="http://schemas.microsoft.com/office/drawing/2014/main" id="{397B42C0-4EBA-E0E9-022B-3511A10DF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a:extLst>
              <a:ext uri="{FF2B5EF4-FFF2-40B4-BE49-F238E27FC236}">
                <a16:creationId xmlns:a16="http://schemas.microsoft.com/office/drawing/2014/main" id="{1FAA54AE-D632-B573-D054-915CD908B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714402D-8169-4FEA-B6D3-BAAE027A44C1}" type="slidenum">
              <a:rPr lang="en-US" altLang="en-US" smtClean="0"/>
              <a:pPr/>
              <a:t>260</a:t>
            </a:fld>
            <a:endParaRPr lang="en-US" altLang="en-US"/>
          </a:p>
        </p:txBody>
      </p:sp>
      <p:sp>
        <p:nvSpPr>
          <p:cNvPr id="543747" name="Rectangle 2">
            <a:extLst>
              <a:ext uri="{FF2B5EF4-FFF2-40B4-BE49-F238E27FC236}">
                <a16:creationId xmlns:a16="http://schemas.microsoft.com/office/drawing/2014/main" id="{46F9DE91-B0E7-6040-762C-1C50BC4B0A10}"/>
              </a:ext>
            </a:extLst>
          </p:cNvPr>
          <p:cNvSpPr>
            <a:spLocks noGrp="1" noRot="1" noChangeAspect="1" noChangeArrowheads="1" noTextEdit="1"/>
          </p:cNvSpPr>
          <p:nvPr>
            <p:ph type="sldImg"/>
          </p:nvPr>
        </p:nvSpPr>
        <p:spPr>
          <a:ln/>
        </p:spPr>
      </p:sp>
      <p:sp>
        <p:nvSpPr>
          <p:cNvPr id="543748" name="Rectangle 3">
            <a:extLst>
              <a:ext uri="{FF2B5EF4-FFF2-40B4-BE49-F238E27FC236}">
                <a16:creationId xmlns:a16="http://schemas.microsoft.com/office/drawing/2014/main" id="{6B4B5D44-2D08-4FC5-E86F-4913530B5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a:extLst>
              <a:ext uri="{FF2B5EF4-FFF2-40B4-BE49-F238E27FC236}">
                <a16:creationId xmlns:a16="http://schemas.microsoft.com/office/drawing/2014/main" id="{8CE7BFBC-BBF2-DE1F-C2AE-1C249EE0F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485D2B2-DCFA-44CD-BEB7-F48155F01378}" type="slidenum">
              <a:rPr lang="en-US" altLang="en-US" smtClean="0"/>
              <a:pPr/>
              <a:t>261</a:t>
            </a:fld>
            <a:endParaRPr lang="en-US" altLang="en-US"/>
          </a:p>
        </p:txBody>
      </p:sp>
      <p:sp>
        <p:nvSpPr>
          <p:cNvPr id="545795" name="Rectangle 2">
            <a:extLst>
              <a:ext uri="{FF2B5EF4-FFF2-40B4-BE49-F238E27FC236}">
                <a16:creationId xmlns:a16="http://schemas.microsoft.com/office/drawing/2014/main" id="{550831F9-6762-5159-9868-5E6CEF418315}"/>
              </a:ext>
            </a:extLst>
          </p:cNvPr>
          <p:cNvSpPr>
            <a:spLocks noGrp="1" noRot="1" noChangeAspect="1" noChangeArrowheads="1" noTextEdit="1"/>
          </p:cNvSpPr>
          <p:nvPr>
            <p:ph type="sldImg"/>
          </p:nvPr>
        </p:nvSpPr>
        <p:spPr>
          <a:ln/>
        </p:spPr>
      </p:sp>
      <p:sp>
        <p:nvSpPr>
          <p:cNvPr id="545796" name="Rectangle 3">
            <a:extLst>
              <a:ext uri="{FF2B5EF4-FFF2-40B4-BE49-F238E27FC236}">
                <a16:creationId xmlns:a16="http://schemas.microsoft.com/office/drawing/2014/main" id="{35E5D7A8-010D-11F0-34F6-438975D78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POWs, see Griffith, McIntosh and Weatherford, 148;  and Weir, </a:t>
            </a:r>
            <a:r>
              <a:rPr lang="en-US" altLang="en-US" i="1">
                <a:latin typeface="Arial" panose="020B0604020202020204" pitchFamily="34" charset="0"/>
              </a:rPr>
              <a:t>Paradise of Blood</a:t>
            </a:r>
            <a:r>
              <a:rPr lang="en-US" altLang="en-US">
                <a:latin typeface="Arial" panose="020B0604020202020204" pitchFamily="34" charset="0"/>
              </a:rPr>
              <a:t>, 421-422, 424.  For evidence of graves desecration, see p. 510. </a:t>
            </a:r>
          </a:p>
          <a:p>
            <a:endParaRPr lang="en-US" altLang="en-US">
              <a:latin typeface="Arial" panose="020B0604020202020204" pitchFamily="34" charset="0"/>
            </a:endParaRPr>
          </a:p>
          <a:p>
            <a:r>
              <a:rPr lang="en-US" altLang="en-US">
                <a:latin typeface="Arial" panose="020B0604020202020204" pitchFamily="34" charset="0"/>
              </a:rPr>
              <a:t>For Jackson’s casualty statistics, see Jackson’s post-battle report to Tennessee Governor Blount, slide 273-274; and O’Brien, </a:t>
            </a:r>
            <a:r>
              <a:rPr lang="en-US" altLang="en-US" i="1">
                <a:latin typeface="Arial" panose="020B0604020202020204" pitchFamily="34" charset="0"/>
              </a:rPr>
              <a:t>In Bitterness and in Tears</a:t>
            </a:r>
            <a:r>
              <a:rPr lang="en-US" altLang="en-US">
                <a:latin typeface="Arial" panose="020B0604020202020204" pitchFamily="34" charset="0"/>
              </a:rPr>
              <a:t>, 150-151.</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a:extLst>
              <a:ext uri="{FF2B5EF4-FFF2-40B4-BE49-F238E27FC236}">
                <a16:creationId xmlns:a16="http://schemas.microsoft.com/office/drawing/2014/main" id="{2B75BF3C-A5C7-795E-F123-49FC35D4A5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1ECA2D5-07E7-4B2F-AC94-B3953A3128CE}" type="slidenum">
              <a:rPr lang="en-US" altLang="en-US" smtClean="0"/>
              <a:pPr/>
              <a:t>262</a:t>
            </a:fld>
            <a:endParaRPr lang="en-US" altLang="en-US"/>
          </a:p>
        </p:txBody>
      </p:sp>
      <p:sp>
        <p:nvSpPr>
          <p:cNvPr id="547843" name="Rectangle 2">
            <a:extLst>
              <a:ext uri="{FF2B5EF4-FFF2-40B4-BE49-F238E27FC236}">
                <a16:creationId xmlns:a16="http://schemas.microsoft.com/office/drawing/2014/main" id="{02902504-C1CA-AEA3-FC08-0B3DDC394F6A}"/>
              </a:ext>
            </a:extLst>
          </p:cNvPr>
          <p:cNvSpPr>
            <a:spLocks noGrp="1" noRot="1" noChangeAspect="1" noChangeArrowheads="1" noTextEdit="1"/>
          </p:cNvSpPr>
          <p:nvPr>
            <p:ph type="sldImg"/>
          </p:nvPr>
        </p:nvSpPr>
        <p:spPr>
          <a:ln/>
        </p:spPr>
      </p:sp>
      <p:sp>
        <p:nvSpPr>
          <p:cNvPr id="547844" name="Rectangle 3">
            <a:extLst>
              <a:ext uri="{FF2B5EF4-FFF2-40B4-BE49-F238E27FC236}">
                <a16:creationId xmlns:a16="http://schemas.microsoft.com/office/drawing/2014/main" id="{2C5C5CD9-425B-40B8-B8C5-5D30073BA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NOTE:  The tale about Red Stick skin being cut for bridle strings comes from Halbert and Ball, who cite one source who got his info from veterans’ recollections.  Even so, other individual accounts describe some cold-blooded killing.  Two examples are the alleged murders of an old man and a child.  Only a few warriors were captured.  There were not many non-combatants at HSB—many had been sent downriver to a safe spot.  About 300-400 non-combatant women, children, and elderly were there.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a:extLst>
              <a:ext uri="{FF2B5EF4-FFF2-40B4-BE49-F238E27FC236}">
                <a16:creationId xmlns:a16="http://schemas.microsoft.com/office/drawing/2014/main" id="{CE3C4735-EA3A-ED23-6E17-6B030B5B7BC9}"/>
              </a:ext>
            </a:extLst>
          </p:cNvPr>
          <p:cNvSpPr>
            <a:spLocks noGrp="1" noRot="1" noChangeAspect="1" noChangeArrowheads="1" noTextEdit="1"/>
          </p:cNvSpPr>
          <p:nvPr>
            <p:ph type="sldImg"/>
          </p:nvPr>
        </p:nvSpPr>
        <p:spPr>
          <a:ln/>
        </p:spPr>
      </p:sp>
      <p:sp>
        <p:nvSpPr>
          <p:cNvPr id="549891" name="Notes Placeholder 2">
            <a:extLst>
              <a:ext uri="{FF2B5EF4-FFF2-40B4-BE49-F238E27FC236}">
                <a16:creationId xmlns:a16="http://schemas.microsoft.com/office/drawing/2014/main" id="{D21BDBFD-BC9B-A895-C327-0192B3B7E7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9892" name="Slide Number Placeholder 3">
            <a:extLst>
              <a:ext uri="{FF2B5EF4-FFF2-40B4-BE49-F238E27FC236}">
                <a16:creationId xmlns:a16="http://schemas.microsoft.com/office/drawing/2014/main" id="{2137AA8B-B72F-A07C-3608-2D0B50CD6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7A7B755-7D57-4D7D-BB23-71208E0CFFDD}" type="slidenum">
              <a:rPr lang="en-US" altLang="en-US" smtClean="0"/>
              <a:pPr/>
              <a:t>263</a:t>
            </a:fld>
            <a:endParaRPr lang="en-US" alt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a:extLst>
              <a:ext uri="{FF2B5EF4-FFF2-40B4-BE49-F238E27FC236}">
                <a16:creationId xmlns:a16="http://schemas.microsoft.com/office/drawing/2014/main" id="{1CADE4F9-225E-4825-29F4-F519775DC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6EBB45A-E8B9-4F1A-8FD4-B909A3417014}" type="slidenum">
              <a:rPr lang="en-US" altLang="en-US" smtClean="0"/>
              <a:pPr/>
              <a:t>264</a:t>
            </a:fld>
            <a:endParaRPr lang="en-US" altLang="en-US"/>
          </a:p>
        </p:txBody>
      </p:sp>
      <p:sp>
        <p:nvSpPr>
          <p:cNvPr id="551939" name="Rectangle 2">
            <a:extLst>
              <a:ext uri="{FF2B5EF4-FFF2-40B4-BE49-F238E27FC236}">
                <a16:creationId xmlns:a16="http://schemas.microsoft.com/office/drawing/2014/main" id="{DC0A67BA-A665-C84B-6520-929B75608FC4}"/>
              </a:ext>
            </a:extLst>
          </p:cNvPr>
          <p:cNvSpPr>
            <a:spLocks noGrp="1" noRot="1" noChangeAspect="1" noChangeArrowheads="1" noTextEdit="1"/>
          </p:cNvSpPr>
          <p:nvPr>
            <p:ph type="sldImg"/>
          </p:nvPr>
        </p:nvSpPr>
        <p:spPr>
          <a:ln/>
        </p:spPr>
      </p:sp>
      <p:sp>
        <p:nvSpPr>
          <p:cNvPr id="551940" name="Rectangle 3">
            <a:extLst>
              <a:ext uri="{FF2B5EF4-FFF2-40B4-BE49-F238E27FC236}">
                <a16:creationId xmlns:a16="http://schemas.microsoft.com/office/drawing/2014/main" id="{219A2726-C15F-38F8-3CAC-2AEDEF2AA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a:extLst>
              <a:ext uri="{FF2B5EF4-FFF2-40B4-BE49-F238E27FC236}">
                <a16:creationId xmlns:a16="http://schemas.microsoft.com/office/drawing/2014/main" id="{BD006D43-5EBA-11A9-B9FF-55C5195451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17158C1-90FC-4C4B-8DA9-213218A7FA85}" type="slidenum">
              <a:rPr lang="en-US" altLang="en-US" smtClean="0"/>
              <a:pPr/>
              <a:t>265</a:t>
            </a:fld>
            <a:endParaRPr lang="en-US" altLang="en-US"/>
          </a:p>
        </p:txBody>
      </p:sp>
      <p:sp>
        <p:nvSpPr>
          <p:cNvPr id="553987" name="Rectangle 2">
            <a:extLst>
              <a:ext uri="{FF2B5EF4-FFF2-40B4-BE49-F238E27FC236}">
                <a16:creationId xmlns:a16="http://schemas.microsoft.com/office/drawing/2014/main" id="{6A5BD6F6-65BB-82CE-8317-92D454B36B3C}"/>
              </a:ext>
            </a:extLst>
          </p:cNvPr>
          <p:cNvSpPr>
            <a:spLocks noGrp="1" noRot="1" noChangeAspect="1" noChangeArrowheads="1" noTextEdit="1"/>
          </p:cNvSpPr>
          <p:nvPr>
            <p:ph type="sldImg"/>
          </p:nvPr>
        </p:nvSpPr>
        <p:spPr>
          <a:ln/>
        </p:spPr>
      </p:sp>
      <p:sp>
        <p:nvSpPr>
          <p:cNvPr id="553988" name="Rectangle 3">
            <a:extLst>
              <a:ext uri="{FF2B5EF4-FFF2-40B4-BE49-F238E27FC236}">
                <a16:creationId xmlns:a16="http://schemas.microsoft.com/office/drawing/2014/main" id="{3BFFB6D3-B59C-2205-C5FA-BE3A6184DC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5FCB904-907D-48A7-2C88-83C6398ED3CC}"/>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41ED9740-2AFE-4BD3-32E8-EAA23C74BF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911DFF98-39E2-9BFD-F273-7F6695EAD5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72BFD09-ED47-4CCD-9E77-B61DDAA5A586}" type="slidenum">
              <a:rPr lang="en-US" altLang="en-US" smtClean="0"/>
              <a:pPr/>
              <a:t>28</a:t>
            </a:fld>
            <a:endParaRPr lang="en-US" alt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a:extLst>
              <a:ext uri="{FF2B5EF4-FFF2-40B4-BE49-F238E27FC236}">
                <a16:creationId xmlns:a16="http://schemas.microsoft.com/office/drawing/2014/main" id="{70EC0673-DC3A-BB0D-24CB-F455C58E80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114CA8C-A243-4F79-A987-73D65773DBE2}" type="slidenum">
              <a:rPr lang="en-US" altLang="en-US" smtClean="0"/>
              <a:pPr/>
              <a:t>266</a:t>
            </a:fld>
            <a:endParaRPr lang="en-US" altLang="en-US"/>
          </a:p>
        </p:txBody>
      </p:sp>
      <p:sp>
        <p:nvSpPr>
          <p:cNvPr id="556035" name="Rectangle 2">
            <a:extLst>
              <a:ext uri="{FF2B5EF4-FFF2-40B4-BE49-F238E27FC236}">
                <a16:creationId xmlns:a16="http://schemas.microsoft.com/office/drawing/2014/main" id="{AA455FCA-7447-A668-60B3-2B93F518F85F}"/>
              </a:ext>
            </a:extLst>
          </p:cNvPr>
          <p:cNvSpPr>
            <a:spLocks noGrp="1" noRot="1" noChangeAspect="1" noChangeArrowheads="1" noTextEdit="1"/>
          </p:cNvSpPr>
          <p:nvPr>
            <p:ph type="sldImg"/>
          </p:nvPr>
        </p:nvSpPr>
        <p:spPr>
          <a:ln/>
        </p:spPr>
      </p:sp>
      <p:sp>
        <p:nvSpPr>
          <p:cNvPr id="556036" name="Rectangle 3">
            <a:extLst>
              <a:ext uri="{FF2B5EF4-FFF2-40B4-BE49-F238E27FC236}">
                <a16:creationId xmlns:a16="http://schemas.microsoft.com/office/drawing/2014/main" id="{1750BBA4-5D06-10B6-27A5-9E9FE0DD55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a:extLst>
              <a:ext uri="{FF2B5EF4-FFF2-40B4-BE49-F238E27FC236}">
                <a16:creationId xmlns:a16="http://schemas.microsoft.com/office/drawing/2014/main" id="{833C4D64-604E-5442-66D3-E8C3B80EC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18FD69B-9922-46C7-A573-8D4F895A5B8D}" type="slidenum">
              <a:rPr lang="en-US" altLang="en-US" smtClean="0"/>
              <a:pPr/>
              <a:t>267</a:t>
            </a:fld>
            <a:endParaRPr lang="en-US" altLang="en-US"/>
          </a:p>
        </p:txBody>
      </p:sp>
      <p:sp>
        <p:nvSpPr>
          <p:cNvPr id="558083" name="Rectangle 2">
            <a:extLst>
              <a:ext uri="{FF2B5EF4-FFF2-40B4-BE49-F238E27FC236}">
                <a16:creationId xmlns:a16="http://schemas.microsoft.com/office/drawing/2014/main" id="{2A568517-D2A2-63E2-00EF-A34B775C8F4A}"/>
              </a:ext>
            </a:extLst>
          </p:cNvPr>
          <p:cNvSpPr>
            <a:spLocks noGrp="1" noRot="1" noChangeAspect="1" noChangeArrowheads="1" noTextEdit="1"/>
          </p:cNvSpPr>
          <p:nvPr>
            <p:ph type="sldImg"/>
          </p:nvPr>
        </p:nvSpPr>
        <p:spPr>
          <a:ln/>
        </p:spPr>
      </p:sp>
      <p:sp>
        <p:nvSpPr>
          <p:cNvPr id="558084" name="Rectangle 3">
            <a:extLst>
              <a:ext uri="{FF2B5EF4-FFF2-40B4-BE49-F238E27FC236}">
                <a16:creationId xmlns:a16="http://schemas.microsoft.com/office/drawing/2014/main" id="{B92FC16F-F064-4F8E-1B6E-34531A339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a:extLst>
              <a:ext uri="{FF2B5EF4-FFF2-40B4-BE49-F238E27FC236}">
                <a16:creationId xmlns:a16="http://schemas.microsoft.com/office/drawing/2014/main" id="{9DFDFE16-15D3-0E7E-7736-F4045841A6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0435454-023C-4714-AFBB-C024B79A65E3}" type="slidenum">
              <a:rPr lang="en-US" altLang="en-US" smtClean="0"/>
              <a:pPr/>
              <a:t>268</a:t>
            </a:fld>
            <a:endParaRPr lang="en-US" altLang="en-US"/>
          </a:p>
        </p:txBody>
      </p:sp>
      <p:sp>
        <p:nvSpPr>
          <p:cNvPr id="560131" name="Rectangle 2">
            <a:extLst>
              <a:ext uri="{FF2B5EF4-FFF2-40B4-BE49-F238E27FC236}">
                <a16:creationId xmlns:a16="http://schemas.microsoft.com/office/drawing/2014/main" id="{CF05E813-CF97-4527-3613-8F8FB619A47A}"/>
              </a:ext>
            </a:extLst>
          </p:cNvPr>
          <p:cNvSpPr>
            <a:spLocks noGrp="1" noRot="1" noChangeAspect="1" noChangeArrowheads="1" noTextEdit="1"/>
          </p:cNvSpPr>
          <p:nvPr>
            <p:ph type="sldImg"/>
          </p:nvPr>
        </p:nvSpPr>
        <p:spPr>
          <a:ln/>
        </p:spPr>
      </p:sp>
      <p:sp>
        <p:nvSpPr>
          <p:cNvPr id="560132" name="Rectangle 3">
            <a:extLst>
              <a:ext uri="{FF2B5EF4-FFF2-40B4-BE49-F238E27FC236}">
                <a16:creationId xmlns:a16="http://schemas.microsoft.com/office/drawing/2014/main" id="{C051A5C4-E11A-11F9-7302-C047602D6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a:extLst>
              <a:ext uri="{FF2B5EF4-FFF2-40B4-BE49-F238E27FC236}">
                <a16:creationId xmlns:a16="http://schemas.microsoft.com/office/drawing/2014/main" id="{4D69AAF7-FD84-1183-8771-CC587CB6C9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1DC49D8-CECE-478E-AF92-57A6925E4078}" type="slidenum">
              <a:rPr lang="en-US" altLang="en-US" smtClean="0"/>
              <a:pPr/>
              <a:t>269</a:t>
            </a:fld>
            <a:endParaRPr lang="en-US" altLang="en-US"/>
          </a:p>
        </p:txBody>
      </p:sp>
      <p:sp>
        <p:nvSpPr>
          <p:cNvPr id="562179" name="Rectangle 2">
            <a:extLst>
              <a:ext uri="{FF2B5EF4-FFF2-40B4-BE49-F238E27FC236}">
                <a16:creationId xmlns:a16="http://schemas.microsoft.com/office/drawing/2014/main" id="{F4EB8CB5-C8FD-D609-45DE-768C7A365027}"/>
              </a:ext>
            </a:extLst>
          </p:cNvPr>
          <p:cNvSpPr>
            <a:spLocks noGrp="1" noRot="1" noChangeAspect="1" noChangeArrowheads="1" noTextEdit="1"/>
          </p:cNvSpPr>
          <p:nvPr>
            <p:ph type="sldImg"/>
          </p:nvPr>
        </p:nvSpPr>
        <p:spPr>
          <a:ln/>
        </p:spPr>
      </p:sp>
      <p:sp>
        <p:nvSpPr>
          <p:cNvPr id="562180" name="Rectangle 3">
            <a:extLst>
              <a:ext uri="{FF2B5EF4-FFF2-40B4-BE49-F238E27FC236}">
                <a16:creationId xmlns:a16="http://schemas.microsoft.com/office/drawing/2014/main" id="{E409396C-C48E-75AE-3B80-19735DD01D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Image Placeholder 1">
            <a:extLst>
              <a:ext uri="{FF2B5EF4-FFF2-40B4-BE49-F238E27FC236}">
                <a16:creationId xmlns:a16="http://schemas.microsoft.com/office/drawing/2014/main" id="{C169FC87-0407-DF1F-BBFB-FF6A9C572C3B}"/>
              </a:ext>
            </a:extLst>
          </p:cNvPr>
          <p:cNvSpPr>
            <a:spLocks noGrp="1" noRot="1" noChangeAspect="1" noChangeArrowheads="1" noTextEdit="1"/>
          </p:cNvSpPr>
          <p:nvPr>
            <p:ph type="sldImg"/>
          </p:nvPr>
        </p:nvSpPr>
        <p:spPr>
          <a:ln/>
        </p:spPr>
      </p:sp>
      <p:sp>
        <p:nvSpPr>
          <p:cNvPr id="565251" name="Notes Placeholder 2">
            <a:extLst>
              <a:ext uri="{FF2B5EF4-FFF2-40B4-BE49-F238E27FC236}">
                <a16:creationId xmlns:a16="http://schemas.microsoft.com/office/drawing/2014/main" id="{5D21111D-BAB4-3E51-7827-FFEF41F0CE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 https://www.nps.gov/hobe/learn/historyculture/jackson_jackson.htm    Accessed 10/1/2021</a:t>
            </a:r>
          </a:p>
        </p:txBody>
      </p:sp>
      <p:sp>
        <p:nvSpPr>
          <p:cNvPr id="565252" name="Slide Number Placeholder 3">
            <a:extLst>
              <a:ext uri="{FF2B5EF4-FFF2-40B4-BE49-F238E27FC236}">
                <a16:creationId xmlns:a16="http://schemas.microsoft.com/office/drawing/2014/main" id="{066D0732-40DE-AE5F-EDBD-5187F1AA21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F61F79B-A643-4924-B6E0-1A552397C311}" type="slidenum">
              <a:rPr lang="en-US" altLang="en-US" smtClean="0"/>
              <a:pPr/>
              <a:t>271</a:t>
            </a:fld>
            <a:endParaRPr lang="en-US" altLang="en-US"/>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Slide Image Placeholder 1">
            <a:extLst>
              <a:ext uri="{FF2B5EF4-FFF2-40B4-BE49-F238E27FC236}">
                <a16:creationId xmlns:a16="http://schemas.microsoft.com/office/drawing/2014/main" id="{5FA97FB9-D65E-CF28-615D-D6D8B10EC830}"/>
              </a:ext>
            </a:extLst>
          </p:cNvPr>
          <p:cNvSpPr>
            <a:spLocks noGrp="1" noRot="1" noChangeAspect="1" noChangeArrowheads="1" noTextEdit="1"/>
          </p:cNvSpPr>
          <p:nvPr>
            <p:ph type="sldImg"/>
          </p:nvPr>
        </p:nvSpPr>
        <p:spPr>
          <a:ln/>
        </p:spPr>
      </p:sp>
      <p:sp>
        <p:nvSpPr>
          <p:cNvPr id="567299" name="Notes Placeholder 2">
            <a:extLst>
              <a:ext uri="{FF2B5EF4-FFF2-40B4-BE49-F238E27FC236}">
                <a16:creationId xmlns:a16="http://schemas.microsoft.com/office/drawing/2014/main" id="{086DC651-4C90-04DD-967D-E68408AB8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67300" name="Slide Number Placeholder 3">
            <a:extLst>
              <a:ext uri="{FF2B5EF4-FFF2-40B4-BE49-F238E27FC236}">
                <a16:creationId xmlns:a16="http://schemas.microsoft.com/office/drawing/2014/main" id="{9995E489-E0E0-B35C-B275-A283B4AC7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D620457-5128-47B5-804C-CD8577389924}" type="slidenum">
              <a:rPr lang="en-US" altLang="en-US" smtClean="0"/>
              <a:pPr/>
              <a:t>272</a:t>
            </a:fld>
            <a:endParaRPr lang="en-US" altLang="en-US"/>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a:extLst>
              <a:ext uri="{FF2B5EF4-FFF2-40B4-BE49-F238E27FC236}">
                <a16:creationId xmlns:a16="http://schemas.microsoft.com/office/drawing/2014/main" id="{1D68F5E0-88B3-CDA4-9D60-6DD8641C38B6}"/>
              </a:ext>
            </a:extLst>
          </p:cNvPr>
          <p:cNvSpPr>
            <a:spLocks noGrp="1" noRot="1" noChangeAspect="1" noChangeArrowheads="1" noTextEdit="1"/>
          </p:cNvSpPr>
          <p:nvPr>
            <p:ph type="sldImg"/>
          </p:nvPr>
        </p:nvSpPr>
        <p:spPr>
          <a:ln/>
        </p:spPr>
      </p:sp>
      <p:sp>
        <p:nvSpPr>
          <p:cNvPr id="569347" name="Notes Placeholder 2">
            <a:extLst>
              <a:ext uri="{FF2B5EF4-FFF2-40B4-BE49-F238E27FC236}">
                <a16:creationId xmlns:a16="http://schemas.microsoft.com/office/drawing/2014/main" id="{4F30BC8B-071E-ABAB-7991-0C9B0A29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a:p>
            <a:endParaRPr lang="en-US" altLang="en-US">
              <a:latin typeface="Arial" panose="020B0604020202020204" pitchFamily="34" charset="0"/>
            </a:endParaRPr>
          </a:p>
        </p:txBody>
      </p:sp>
      <p:sp>
        <p:nvSpPr>
          <p:cNvPr id="569348" name="Slide Number Placeholder 3">
            <a:extLst>
              <a:ext uri="{FF2B5EF4-FFF2-40B4-BE49-F238E27FC236}">
                <a16:creationId xmlns:a16="http://schemas.microsoft.com/office/drawing/2014/main" id="{A7A86A04-E5D0-2543-808C-6050FB176A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83B3871-D85D-49AA-8F8F-48025E085C40}" type="slidenum">
              <a:rPr lang="en-US" altLang="en-US" smtClean="0"/>
              <a:pPr/>
              <a:t>273</a:t>
            </a:fld>
            <a:endParaRPr lang="en-US" alt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a:extLst>
              <a:ext uri="{FF2B5EF4-FFF2-40B4-BE49-F238E27FC236}">
                <a16:creationId xmlns:a16="http://schemas.microsoft.com/office/drawing/2014/main" id="{E63EADCA-105F-3F88-A84C-3550DC49C723}"/>
              </a:ext>
            </a:extLst>
          </p:cNvPr>
          <p:cNvSpPr>
            <a:spLocks noGrp="1" noRot="1" noChangeAspect="1" noChangeArrowheads="1" noTextEdit="1"/>
          </p:cNvSpPr>
          <p:nvPr>
            <p:ph type="sldImg"/>
          </p:nvPr>
        </p:nvSpPr>
        <p:spPr>
          <a:ln/>
        </p:spPr>
      </p:sp>
      <p:sp>
        <p:nvSpPr>
          <p:cNvPr id="571395" name="Notes Placeholder 2">
            <a:extLst>
              <a:ext uri="{FF2B5EF4-FFF2-40B4-BE49-F238E27FC236}">
                <a16:creationId xmlns:a16="http://schemas.microsoft.com/office/drawing/2014/main" id="{BE549FA3-A06B-44FF-664C-E8C8D60E8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71396" name="Slide Number Placeholder 3">
            <a:extLst>
              <a:ext uri="{FF2B5EF4-FFF2-40B4-BE49-F238E27FC236}">
                <a16:creationId xmlns:a16="http://schemas.microsoft.com/office/drawing/2014/main" id="{04B4A5AA-64F2-5AC0-4230-40B3C87E50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3E9AA43-4BDF-4A05-B6B8-B18F4129D0B4}" type="slidenum">
              <a:rPr lang="en-US" altLang="en-US" smtClean="0"/>
              <a:pPr/>
              <a:t>274</a:t>
            </a:fld>
            <a:endParaRPr lang="en-US" alt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a:extLst>
              <a:ext uri="{FF2B5EF4-FFF2-40B4-BE49-F238E27FC236}">
                <a16:creationId xmlns:a16="http://schemas.microsoft.com/office/drawing/2014/main" id="{464D6425-F078-EFF8-46A6-3C371BAF4A56}"/>
              </a:ext>
            </a:extLst>
          </p:cNvPr>
          <p:cNvSpPr>
            <a:spLocks noGrp="1" noRot="1" noChangeAspect="1" noChangeArrowheads="1" noTextEdit="1"/>
          </p:cNvSpPr>
          <p:nvPr>
            <p:ph type="sldImg"/>
          </p:nvPr>
        </p:nvSpPr>
        <p:spPr>
          <a:ln/>
        </p:spPr>
      </p:sp>
      <p:sp>
        <p:nvSpPr>
          <p:cNvPr id="573443" name="Notes Placeholder 2">
            <a:extLst>
              <a:ext uri="{FF2B5EF4-FFF2-40B4-BE49-F238E27FC236}">
                <a16:creationId xmlns:a16="http://schemas.microsoft.com/office/drawing/2014/main" id="{05F4C6A0-1435-FD5B-3379-B8D2EA02B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73444" name="Slide Number Placeholder 3">
            <a:extLst>
              <a:ext uri="{FF2B5EF4-FFF2-40B4-BE49-F238E27FC236}">
                <a16:creationId xmlns:a16="http://schemas.microsoft.com/office/drawing/2014/main" id="{9155598E-1726-5E0D-352C-E4D188FFEC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1C11289-DD0B-4FAB-BB00-64BF21663314}" type="slidenum">
              <a:rPr lang="en-US" altLang="en-US" smtClean="0"/>
              <a:pPr/>
              <a:t>275</a:t>
            </a:fld>
            <a:endParaRPr lang="en-US" altLang="en-US"/>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Image Placeholder 1">
            <a:extLst>
              <a:ext uri="{FF2B5EF4-FFF2-40B4-BE49-F238E27FC236}">
                <a16:creationId xmlns:a16="http://schemas.microsoft.com/office/drawing/2014/main" id="{3EF33D62-68B2-CB0C-6130-145F47E867A4}"/>
              </a:ext>
            </a:extLst>
          </p:cNvPr>
          <p:cNvSpPr>
            <a:spLocks noGrp="1" noRot="1" noChangeAspect="1" noChangeArrowheads="1" noTextEdit="1"/>
          </p:cNvSpPr>
          <p:nvPr>
            <p:ph type="sldImg"/>
          </p:nvPr>
        </p:nvSpPr>
        <p:spPr>
          <a:ln/>
        </p:spPr>
      </p:sp>
      <p:sp>
        <p:nvSpPr>
          <p:cNvPr id="575491" name="Notes Placeholder 2">
            <a:extLst>
              <a:ext uri="{FF2B5EF4-FFF2-40B4-BE49-F238E27FC236}">
                <a16:creationId xmlns:a16="http://schemas.microsoft.com/office/drawing/2014/main" id="{8B0A4E36-C065-1817-17A2-C9F694AC6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75492" name="Slide Number Placeholder 3">
            <a:extLst>
              <a:ext uri="{FF2B5EF4-FFF2-40B4-BE49-F238E27FC236}">
                <a16:creationId xmlns:a16="http://schemas.microsoft.com/office/drawing/2014/main" id="{297D9D52-8D10-961F-49B9-8DE68ABFF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8FB734D-C580-47A6-8974-3901317ED329}" type="slidenum">
              <a:rPr lang="en-US" altLang="en-US" smtClean="0"/>
              <a:pPr/>
              <a:t>276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BDB58A0-0EAD-A206-CDD0-24041501BDA7}"/>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66D51F69-2040-25B8-5519-875ED2AF07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6D67E97E-6AD1-301C-CEA8-2040CEFDAA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DDBD2B2-2AF7-4089-9A0F-FA47BF0F4DBC}" type="slidenum">
              <a:rPr lang="en-US" altLang="en-US" smtClean="0"/>
              <a:pPr/>
              <a:t>29</a:t>
            </a:fld>
            <a:endParaRPr lang="en-US" alt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a:extLst>
              <a:ext uri="{FF2B5EF4-FFF2-40B4-BE49-F238E27FC236}">
                <a16:creationId xmlns:a16="http://schemas.microsoft.com/office/drawing/2014/main" id="{B395F03E-40A8-0347-5A87-3CBEA262B3BF}"/>
              </a:ext>
            </a:extLst>
          </p:cNvPr>
          <p:cNvSpPr>
            <a:spLocks noGrp="1" noRot="1" noChangeAspect="1" noChangeArrowheads="1" noTextEdit="1"/>
          </p:cNvSpPr>
          <p:nvPr>
            <p:ph type="sldImg"/>
          </p:nvPr>
        </p:nvSpPr>
        <p:spPr>
          <a:ln/>
        </p:spPr>
      </p:sp>
      <p:sp>
        <p:nvSpPr>
          <p:cNvPr id="577539" name="Notes Placeholder 2">
            <a:extLst>
              <a:ext uri="{FF2B5EF4-FFF2-40B4-BE49-F238E27FC236}">
                <a16:creationId xmlns:a16="http://schemas.microsoft.com/office/drawing/2014/main" id="{6046C8D5-D948-8B0E-272A-DEE6174D0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77540" name="Slide Number Placeholder 3">
            <a:extLst>
              <a:ext uri="{FF2B5EF4-FFF2-40B4-BE49-F238E27FC236}">
                <a16:creationId xmlns:a16="http://schemas.microsoft.com/office/drawing/2014/main" id="{B2598BAD-104A-9FC9-E8A9-AADA14616F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A068D92-71AC-431C-8647-F6230E84F1E4}" type="slidenum">
              <a:rPr lang="en-US" altLang="en-US" smtClean="0"/>
              <a:pPr/>
              <a:t>277</a:t>
            </a:fld>
            <a:endParaRPr lang="en-US" altLang="en-US"/>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a:extLst>
              <a:ext uri="{FF2B5EF4-FFF2-40B4-BE49-F238E27FC236}">
                <a16:creationId xmlns:a16="http://schemas.microsoft.com/office/drawing/2014/main" id="{63BC9AEF-B567-E3DC-B9E7-A9BCCB85ACDB}"/>
              </a:ext>
            </a:extLst>
          </p:cNvPr>
          <p:cNvSpPr>
            <a:spLocks noGrp="1" noRot="1" noChangeAspect="1" noChangeArrowheads="1" noTextEdit="1"/>
          </p:cNvSpPr>
          <p:nvPr>
            <p:ph type="sldImg"/>
          </p:nvPr>
        </p:nvSpPr>
        <p:spPr>
          <a:ln/>
        </p:spPr>
      </p:sp>
      <p:sp>
        <p:nvSpPr>
          <p:cNvPr id="579587" name="Notes Placeholder 2">
            <a:extLst>
              <a:ext uri="{FF2B5EF4-FFF2-40B4-BE49-F238E27FC236}">
                <a16:creationId xmlns:a16="http://schemas.microsoft.com/office/drawing/2014/main" id="{91A7E7F7-A131-79F8-F39D-EBD9C25E6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79588" name="Slide Number Placeholder 3">
            <a:extLst>
              <a:ext uri="{FF2B5EF4-FFF2-40B4-BE49-F238E27FC236}">
                <a16:creationId xmlns:a16="http://schemas.microsoft.com/office/drawing/2014/main" id="{D7E3082D-B74F-6D9C-EC1F-342557D588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56F500A-7FDD-42D1-A313-93446CE5C56E}" type="slidenum">
              <a:rPr lang="en-US" altLang="en-US" smtClean="0"/>
              <a:pPr/>
              <a:t>278</a:t>
            </a:fld>
            <a:endParaRPr lang="en-US" altLang="en-US"/>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a:extLst>
              <a:ext uri="{FF2B5EF4-FFF2-40B4-BE49-F238E27FC236}">
                <a16:creationId xmlns:a16="http://schemas.microsoft.com/office/drawing/2014/main" id="{07FC3135-1613-712D-E41F-038D65E0CF71}"/>
              </a:ext>
            </a:extLst>
          </p:cNvPr>
          <p:cNvSpPr>
            <a:spLocks noGrp="1" noRot="1" noChangeAspect="1" noChangeArrowheads="1" noTextEdit="1"/>
          </p:cNvSpPr>
          <p:nvPr>
            <p:ph type="sldImg"/>
          </p:nvPr>
        </p:nvSpPr>
        <p:spPr>
          <a:ln/>
        </p:spPr>
      </p:sp>
      <p:sp>
        <p:nvSpPr>
          <p:cNvPr id="581635" name="Notes Placeholder 2">
            <a:extLst>
              <a:ext uri="{FF2B5EF4-FFF2-40B4-BE49-F238E27FC236}">
                <a16:creationId xmlns:a16="http://schemas.microsoft.com/office/drawing/2014/main" id="{420DBD90-AA98-AE3C-0705-DE4401430C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Letter is courtesy of Horseshoe Bend National Park</a:t>
            </a:r>
          </a:p>
          <a:p>
            <a:endParaRPr lang="en-US" altLang="en-US">
              <a:latin typeface="Arial" panose="020B0604020202020204" pitchFamily="34" charset="0"/>
            </a:endParaRPr>
          </a:p>
          <a:p>
            <a:r>
              <a:rPr lang="en-US" altLang="en-US">
                <a:latin typeface="Arial" panose="020B0604020202020204" pitchFamily="34" charset="0"/>
              </a:rPr>
              <a:t>Map is courtesy North Carolina Division of Archives and History, </a:t>
            </a:r>
          </a:p>
          <a:p>
            <a:r>
              <a:rPr lang="en-US" altLang="en-US">
                <a:latin typeface="Arial" panose="020B0604020202020204" pitchFamily="34" charset="0"/>
              </a:rPr>
              <a:t>https://archives.ncdcr.gov/contact/staff-list#specialcollections</a:t>
            </a:r>
          </a:p>
          <a:p>
            <a:endParaRPr lang="en-US" altLang="en-US">
              <a:latin typeface="Arial" panose="020B0604020202020204" pitchFamily="34" charset="0"/>
            </a:endParaRPr>
          </a:p>
        </p:txBody>
      </p:sp>
      <p:sp>
        <p:nvSpPr>
          <p:cNvPr id="581636" name="Slide Number Placeholder 3">
            <a:extLst>
              <a:ext uri="{FF2B5EF4-FFF2-40B4-BE49-F238E27FC236}">
                <a16:creationId xmlns:a16="http://schemas.microsoft.com/office/drawing/2014/main" id="{93D9887C-129E-1492-9598-83C5939ED7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93DEDAC-0833-4AEE-902D-811A0E41DCDB}" type="slidenum">
              <a:rPr lang="en-US" altLang="en-US" smtClean="0"/>
              <a:pPr/>
              <a:t>279</a:t>
            </a:fld>
            <a:endParaRPr lang="en-US" altLang="en-US"/>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a:extLst>
              <a:ext uri="{FF2B5EF4-FFF2-40B4-BE49-F238E27FC236}">
                <a16:creationId xmlns:a16="http://schemas.microsoft.com/office/drawing/2014/main" id="{E95B8EDF-9B14-2692-AEEE-E8E6636BDAC7}"/>
              </a:ext>
            </a:extLst>
          </p:cNvPr>
          <p:cNvSpPr>
            <a:spLocks noGrp="1" noRot="1" noChangeAspect="1" noChangeArrowheads="1" noTextEdit="1"/>
          </p:cNvSpPr>
          <p:nvPr>
            <p:ph type="sldImg"/>
          </p:nvPr>
        </p:nvSpPr>
        <p:spPr>
          <a:ln/>
        </p:spPr>
      </p:sp>
      <p:sp>
        <p:nvSpPr>
          <p:cNvPr id="583683" name="Notes Placeholder 2">
            <a:extLst>
              <a:ext uri="{FF2B5EF4-FFF2-40B4-BE49-F238E27FC236}">
                <a16:creationId xmlns:a16="http://schemas.microsoft.com/office/drawing/2014/main" id="{3E357018-3785-DF48-44A3-BE2FCF0613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83684" name="Slide Number Placeholder 3">
            <a:extLst>
              <a:ext uri="{FF2B5EF4-FFF2-40B4-BE49-F238E27FC236}">
                <a16:creationId xmlns:a16="http://schemas.microsoft.com/office/drawing/2014/main" id="{233849FF-534A-57E6-B02E-6A53D1750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3DFFD53-00C1-4CAB-A71B-CF3B88AD8EFD}" type="slidenum">
              <a:rPr lang="en-US" altLang="en-US" smtClean="0"/>
              <a:pPr/>
              <a:t>280</a:t>
            </a:fld>
            <a:endParaRPr lang="en-US" altLang="en-US"/>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a:extLst>
              <a:ext uri="{FF2B5EF4-FFF2-40B4-BE49-F238E27FC236}">
                <a16:creationId xmlns:a16="http://schemas.microsoft.com/office/drawing/2014/main" id="{7F7BD45C-0E3B-01D5-858B-703D036F3DBB}"/>
              </a:ext>
            </a:extLst>
          </p:cNvPr>
          <p:cNvSpPr>
            <a:spLocks noGrp="1" noRot="1" noChangeAspect="1" noChangeArrowheads="1" noTextEdit="1"/>
          </p:cNvSpPr>
          <p:nvPr>
            <p:ph type="sldImg"/>
          </p:nvPr>
        </p:nvSpPr>
        <p:spPr>
          <a:ln/>
        </p:spPr>
      </p:sp>
      <p:sp>
        <p:nvSpPr>
          <p:cNvPr id="585731" name="Notes Placeholder 2">
            <a:extLst>
              <a:ext uri="{FF2B5EF4-FFF2-40B4-BE49-F238E27FC236}">
                <a16:creationId xmlns:a16="http://schemas.microsoft.com/office/drawing/2014/main" id="{AD436563-88CA-6755-F196-D2D891091D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a:p>
            <a:endParaRPr lang="en-US" altLang="en-US">
              <a:latin typeface="Arial" panose="020B0604020202020204" pitchFamily="34" charset="0"/>
            </a:endParaRPr>
          </a:p>
        </p:txBody>
      </p:sp>
      <p:sp>
        <p:nvSpPr>
          <p:cNvPr id="585732" name="Slide Number Placeholder 3">
            <a:extLst>
              <a:ext uri="{FF2B5EF4-FFF2-40B4-BE49-F238E27FC236}">
                <a16:creationId xmlns:a16="http://schemas.microsoft.com/office/drawing/2014/main" id="{76BCE5EF-A73B-6B71-5ECB-AC8414948D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1C0AF74-5B1B-45DC-BFBC-4FB191141D31}" type="slidenum">
              <a:rPr lang="en-US" altLang="en-US" smtClean="0"/>
              <a:pPr/>
              <a:t>281</a:t>
            </a:fld>
            <a:endParaRPr lang="en-US" altLang="en-US"/>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Image Placeholder 1">
            <a:extLst>
              <a:ext uri="{FF2B5EF4-FFF2-40B4-BE49-F238E27FC236}">
                <a16:creationId xmlns:a16="http://schemas.microsoft.com/office/drawing/2014/main" id="{427462D9-36C2-A8A1-BC13-C25F04B7E23A}"/>
              </a:ext>
            </a:extLst>
          </p:cNvPr>
          <p:cNvSpPr>
            <a:spLocks noGrp="1" noRot="1" noChangeAspect="1" noChangeArrowheads="1" noTextEdit="1"/>
          </p:cNvSpPr>
          <p:nvPr>
            <p:ph type="sldImg"/>
          </p:nvPr>
        </p:nvSpPr>
        <p:spPr>
          <a:ln/>
        </p:spPr>
      </p:sp>
      <p:sp>
        <p:nvSpPr>
          <p:cNvPr id="587779" name="Notes Placeholder 2">
            <a:extLst>
              <a:ext uri="{FF2B5EF4-FFF2-40B4-BE49-F238E27FC236}">
                <a16:creationId xmlns:a16="http://schemas.microsoft.com/office/drawing/2014/main" id="{D144AE41-D553-7A52-2FB2-7883283C7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a:p>
            <a:endParaRPr lang="en-US" altLang="en-US">
              <a:latin typeface="Arial" panose="020B0604020202020204" pitchFamily="34" charset="0"/>
            </a:endParaRPr>
          </a:p>
        </p:txBody>
      </p:sp>
      <p:sp>
        <p:nvSpPr>
          <p:cNvPr id="587780" name="Slide Number Placeholder 3">
            <a:extLst>
              <a:ext uri="{FF2B5EF4-FFF2-40B4-BE49-F238E27FC236}">
                <a16:creationId xmlns:a16="http://schemas.microsoft.com/office/drawing/2014/main" id="{DD76EC8A-E236-DDE0-7D3C-0451B96EB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47E8ED5-C966-4A97-8BE0-D2D6B2A52425}" type="slidenum">
              <a:rPr lang="en-US" altLang="en-US" smtClean="0"/>
              <a:pPr/>
              <a:t>282</a:t>
            </a:fld>
            <a:endParaRPr lang="en-US" altLang="en-US"/>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Slide Image Placeholder 1">
            <a:extLst>
              <a:ext uri="{FF2B5EF4-FFF2-40B4-BE49-F238E27FC236}">
                <a16:creationId xmlns:a16="http://schemas.microsoft.com/office/drawing/2014/main" id="{538A08A5-22B2-E478-A351-327D57A80F0C}"/>
              </a:ext>
            </a:extLst>
          </p:cNvPr>
          <p:cNvSpPr>
            <a:spLocks noGrp="1" noRot="1" noChangeAspect="1" noChangeArrowheads="1" noTextEdit="1"/>
          </p:cNvSpPr>
          <p:nvPr>
            <p:ph type="sldImg"/>
          </p:nvPr>
        </p:nvSpPr>
        <p:spPr>
          <a:ln/>
        </p:spPr>
      </p:sp>
      <p:sp>
        <p:nvSpPr>
          <p:cNvPr id="589827" name="Notes Placeholder 2">
            <a:extLst>
              <a:ext uri="{FF2B5EF4-FFF2-40B4-BE49-F238E27FC236}">
                <a16:creationId xmlns:a16="http://schemas.microsoft.com/office/drawing/2014/main" id="{41F5D617-1C42-BFAB-90A2-057CEC5C2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Courtesy, Horseshoe Bend National Park</a:t>
            </a:r>
          </a:p>
        </p:txBody>
      </p:sp>
      <p:sp>
        <p:nvSpPr>
          <p:cNvPr id="589828" name="Slide Number Placeholder 3">
            <a:extLst>
              <a:ext uri="{FF2B5EF4-FFF2-40B4-BE49-F238E27FC236}">
                <a16:creationId xmlns:a16="http://schemas.microsoft.com/office/drawing/2014/main" id="{B538F8DA-B71E-648B-C646-E5EEB2D82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E32B045-ED25-44E2-BE35-0480EC319C18}" type="slidenum">
              <a:rPr lang="en-US" altLang="en-US" smtClean="0"/>
              <a:pPr/>
              <a:t>283</a:t>
            </a:fld>
            <a:endParaRPr lang="en-US" altLang="en-US"/>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Slide Image Placeholder 1">
            <a:extLst>
              <a:ext uri="{FF2B5EF4-FFF2-40B4-BE49-F238E27FC236}">
                <a16:creationId xmlns:a16="http://schemas.microsoft.com/office/drawing/2014/main" id="{C84858FD-08B1-3EFA-40C1-FBB5809F6E07}"/>
              </a:ext>
            </a:extLst>
          </p:cNvPr>
          <p:cNvSpPr>
            <a:spLocks noGrp="1" noRot="1" noChangeAspect="1" noChangeArrowheads="1" noTextEdit="1"/>
          </p:cNvSpPr>
          <p:nvPr>
            <p:ph type="sldImg"/>
          </p:nvPr>
        </p:nvSpPr>
        <p:spPr>
          <a:ln/>
        </p:spPr>
      </p:sp>
      <p:sp>
        <p:nvSpPr>
          <p:cNvPr id="591875" name="Notes Placeholder 2">
            <a:extLst>
              <a:ext uri="{FF2B5EF4-FFF2-40B4-BE49-F238E27FC236}">
                <a16:creationId xmlns:a16="http://schemas.microsoft.com/office/drawing/2014/main" id="{9509641D-70B9-4A89-84CB-E3C59D5304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1876" name="Slide Number Placeholder 3">
            <a:extLst>
              <a:ext uri="{FF2B5EF4-FFF2-40B4-BE49-F238E27FC236}">
                <a16:creationId xmlns:a16="http://schemas.microsoft.com/office/drawing/2014/main" id="{C9BD7555-D2FA-FC23-F1EF-DF55E0A28C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F252074-DA67-4A88-B04F-5B795A7ED64D}" type="slidenum">
              <a:rPr lang="en-US" altLang="en-US" smtClean="0"/>
              <a:pPr/>
              <a:t>284</a:t>
            </a:fld>
            <a:endParaRPr lang="en-US" altLang="en-US"/>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Image Placeholder 1">
            <a:extLst>
              <a:ext uri="{FF2B5EF4-FFF2-40B4-BE49-F238E27FC236}">
                <a16:creationId xmlns:a16="http://schemas.microsoft.com/office/drawing/2014/main" id="{06497DF8-502B-CE0B-FFFA-A0447E38F3E4}"/>
              </a:ext>
            </a:extLst>
          </p:cNvPr>
          <p:cNvSpPr>
            <a:spLocks noGrp="1" noRot="1" noChangeAspect="1" noChangeArrowheads="1" noTextEdit="1"/>
          </p:cNvSpPr>
          <p:nvPr>
            <p:ph type="sldImg"/>
          </p:nvPr>
        </p:nvSpPr>
        <p:spPr>
          <a:ln/>
        </p:spPr>
      </p:sp>
      <p:sp>
        <p:nvSpPr>
          <p:cNvPr id="593923" name="Notes Placeholder 2">
            <a:extLst>
              <a:ext uri="{FF2B5EF4-FFF2-40B4-BE49-F238E27FC236}">
                <a16:creationId xmlns:a16="http://schemas.microsoft.com/office/drawing/2014/main" id="{E29CE157-5205-E0B4-2DD8-D97BD6396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24" name="Slide Number Placeholder 3">
            <a:extLst>
              <a:ext uri="{FF2B5EF4-FFF2-40B4-BE49-F238E27FC236}">
                <a16:creationId xmlns:a16="http://schemas.microsoft.com/office/drawing/2014/main" id="{103E6EBC-CE35-EF89-C66F-4D05E5A776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B754D3D-2ABA-473A-AE2C-6C7E80ED5FAC}" type="slidenum">
              <a:rPr lang="en-US" altLang="en-US" smtClean="0"/>
              <a:pPr/>
              <a:t>285</a:t>
            </a:fld>
            <a:endParaRPr lang="en-US" altLang="en-US"/>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Image Placeholder 1">
            <a:extLst>
              <a:ext uri="{FF2B5EF4-FFF2-40B4-BE49-F238E27FC236}">
                <a16:creationId xmlns:a16="http://schemas.microsoft.com/office/drawing/2014/main" id="{162D3701-85FA-0FDD-7401-41E3FEC850A2}"/>
              </a:ext>
            </a:extLst>
          </p:cNvPr>
          <p:cNvSpPr>
            <a:spLocks noGrp="1" noRot="1" noChangeAspect="1" noChangeArrowheads="1" noTextEdit="1"/>
          </p:cNvSpPr>
          <p:nvPr>
            <p:ph type="sldImg"/>
          </p:nvPr>
        </p:nvSpPr>
        <p:spPr>
          <a:ln/>
        </p:spPr>
      </p:sp>
      <p:sp>
        <p:nvSpPr>
          <p:cNvPr id="595971" name="Notes Placeholder 2">
            <a:extLst>
              <a:ext uri="{FF2B5EF4-FFF2-40B4-BE49-F238E27FC236}">
                <a16:creationId xmlns:a16="http://schemas.microsoft.com/office/drawing/2014/main" id="{17643A67-A9FB-FC89-1EEC-4C6E26458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5972" name="Slide Number Placeholder 3">
            <a:extLst>
              <a:ext uri="{FF2B5EF4-FFF2-40B4-BE49-F238E27FC236}">
                <a16:creationId xmlns:a16="http://schemas.microsoft.com/office/drawing/2014/main" id="{2DCEA77F-F948-2D09-8C52-F32010DC7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F0DD61C-9F36-4DC3-8763-9C0DC06F4355}" type="slidenum">
              <a:rPr lang="en-US" altLang="en-US" smtClean="0"/>
              <a:pPr/>
              <a:t>286</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04F4500-1AEF-4FA5-3D57-1555119D7B94}"/>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5DA27E2F-6256-75B8-92AE-1D63A1E14D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AC4482FA-70BA-C2CC-76E3-D396558C4C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0B933D5-993E-4314-AF83-47B526D14197}" type="slidenum">
              <a:rPr lang="en-US" altLang="en-US" smtClean="0"/>
              <a:pPr/>
              <a:t>30</a:t>
            </a:fld>
            <a:endParaRPr lang="en-US" alt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Slide Image Placeholder 1">
            <a:extLst>
              <a:ext uri="{FF2B5EF4-FFF2-40B4-BE49-F238E27FC236}">
                <a16:creationId xmlns:a16="http://schemas.microsoft.com/office/drawing/2014/main" id="{BCCA3D68-A477-9304-5626-1737E6379863}"/>
              </a:ext>
            </a:extLst>
          </p:cNvPr>
          <p:cNvSpPr>
            <a:spLocks noGrp="1" noRot="1" noChangeAspect="1" noChangeArrowheads="1" noTextEdit="1"/>
          </p:cNvSpPr>
          <p:nvPr>
            <p:ph type="sldImg"/>
          </p:nvPr>
        </p:nvSpPr>
        <p:spPr>
          <a:ln/>
        </p:spPr>
      </p:sp>
      <p:sp>
        <p:nvSpPr>
          <p:cNvPr id="598019" name="Notes Placeholder 2">
            <a:extLst>
              <a:ext uri="{FF2B5EF4-FFF2-40B4-BE49-F238E27FC236}">
                <a16:creationId xmlns:a16="http://schemas.microsoft.com/office/drawing/2014/main" id="{71F46FE6-29E7-FFF3-44B6-BDD014DD1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8020" name="Slide Number Placeholder 3">
            <a:extLst>
              <a:ext uri="{FF2B5EF4-FFF2-40B4-BE49-F238E27FC236}">
                <a16:creationId xmlns:a16="http://schemas.microsoft.com/office/drawing/2014/main" id="{56485AE9-1C25-6613-E177-61345C0E3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D9514CF-D74E-4A59-8A06-DA890FF7D303}" type="slidenum">
              <a:rPr lang="en-US" altLang="en-US" smtClean="0"/>
              <a:pPr/>
              <a:t>287</a:t>
            </a:fld>
            <a:endParaRPr lang="en-US" altLang="en-US"/>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a:extLst>
              <a:ext uri="{FF2B5EF4-FFF2-40B4-BE49-F238E27FC236}">
                <a16:creationId xmlns:a16="http://schemas.microsoft.com/office/drawing/2014/main" id="{4AEDF4DE-DAFD-2295-1E35-9977EB2C460D}"/>
              </a:ext>
            </a:extLst>
          </p:cNvPr>
          <p:cNvSpPr>
            <a:spLocks noGrp="1" noRot="1" noChangeAspect="1" noChangeArrowheads="1" noTextEdit="1"/>
          </p:cNvSpPr>
          <p:nvPr>
            <p:ph type="sldImg"/>
          </p:nvPr>
        </p:nvSpPr>
        <p:spPr>
          <a:ln/>
        </p:spPr>
      </p:sp>
      <p:sp>
        <p:nvSpPr>
          <p:cNvPr id="600067" name="Notes Placeholder 2">
            <a:extLst>
              <a:ext uri="{FF2B5EF4-FFF2-40B4-BE49-F238E27FC236}">
                <a16:creationId xmlns:a16="http://schemas.microsoft.com/office/drawing/2014/main" id="{ACAC6B52-0B4D-78CA-67B3-B2DFF54457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0068" name="Slide Number Placeholder 3">
            <a:extLst>
              <a:ext uri="{FF2B5EF4-FFF2-40B4-BE49-F238E27FC236}">
                <a16:creationId xmlns:a16="http://schemas.microsoft.com/office/drawing/2014/main" id="{9E10923A-9452-74B5-EBE2-0CD4FA9E85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E93EF2F-64E3-4480-BEBC-5B13A18B2331}" type="slidenum">
              <a:rPr lang="en-US" altLang="en-US" smtClean="0"/>
              <a:pPr/>
              <a:t>288</a:t>
            </a:fld>
            <a:endParaRPr lang="en-US" altLang="en-US"/>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Slide Image Placeholder 1">
            <a:extLst>
              <a:ext uri="{FF2B5EF4-FFF2-40B4-BE49-F238E27FC236}">
                <a16:creationId xmlns:a16="http://schemas.microsoft.com/office/drawing/2014/main" id="{B6F7CB7F-B10E-B80C-A238-660CE3057418}"/>
              </a:ext>
            </a:extLst>
          </p:cNvPr>
          <p:cNvSpPr>
            <a:spLocks noGrp="1" noRot="1" noChangeAspect="1" noChangeArrowheads="1" noTextEdit="1"/>
          </p:cNvSpPr>
          <p:nvPr>
            <p:ph type="sldImg"/>
          </p:nvPr>
        </p:nvSpPr>
        <p:spPr>
          <a:ln/>
        </p:spPr>
      </p:sp>
      <p:sp>
        <p:nvSpPr>
          <p:cNvPr id="602115" name="Notes Placeholder 2">
            <a:extLst>
              <a:ext uri="{FF2B5EF4-FFF2-40B4-BE49-F238E27FC236}">
                <a16:creationId xmlns:a16="http://schemas.microsoft.com/office/drawing/2014/main" id="{A00E713B-FED8-442C-733B-BA24DB7FE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2116" name="Slide Number Placeholder 3">
            <a:extLst>
              <a:ext uri="{FF2B5EF4-FFF2-40B4-BE49-F238E27FC236}">
                <a16:creationId xmlns:a16="http://schemas.microsoft.com/office/drawing/2014/main" id="{1103C196-815C-2F86-2879-47556ED661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5144FE5-F7F6-40F1-84A7-E8057C2DFA96}" type="slidenum">
              <a:rPr lang="en-US" altLang="en-US" smtClean="0"/>
              <a:pPr/>
              <a:t>289</a:t>
            </a:fld>
            <a:endParaRPr lang="en-US" altLang="en-US"/>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Slide Image Placeholder 1">
            <a:extLst>
              <a:ext uri="{FF2B5EF4-FFF2-40B4-BE49-F238E27FC236}">
                <a16:creationId xmlns:a16="http://schemas.microsoft.com/office/drawing/2014/main" id="{BBB4DF93-2C6A-B302-A7B4-9530282ECC9A}"/>
              </a:ext>
            </a:extLst>
          </p:cNvPr>
          <p:cNvSpPr>
            <a:spLocks noGrp="1" noRot="1" noChangeAspect="1" noChangeArrowheads="1" noTextEdit="1"/>
          </p:cNvSpPr>
          <p:nvPr>
            <p:ph type="sldImg"/>
          </p:nvPr>
        </p:nvSpPr>
        <p:spPr>
          <a:ln/>
        </p:spPr>
      </p:sp>
      <p:sp>
        <p:nvSpPr>
          <p:cNvPr id="604163" name="Notes Placeholder 2">
            <a:extLst>
              <a:ext uri="{FF2B5EF4-FFF2-40B4-BE49-F238E27FC236}">
                <a16:creationId xmlns:a16="http://schemas.microsoft.com/office/drawing/2014/main" id="{7F64FFC6-8529-7AA2-6883-FDF914BD4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164" name="Slide Number Placeholder 3">
            <a:extLst>
              <a:ext uri="{FF2B5EF4-FFF2-40B4-BE49-F238E27FC236}">
                <a16:creationId xmlns:a16="http://schemas.microsoft.com/office/drawing/2014/main" id="{47973FA6-63F9-1274-87E7-62631FD36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35FECB0-E302-4D17-B056-16EBD205B9CE}" type="slidenum">
              <a:rPr lang="en-US" altLang="en-US" smtClean="0"/>
              <a:pPr/>
              <a:t>290</a:t>
            </a:fld>
            <a:endParaRPr lang="en-US" altLang="en-US"/>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Slide Image Placeholder 1">
            <a:extLst>
              <a:ext uri="{FF2B5EF4-FFF2-40B4-BE49-F238E27FC236}">
                <a16:creationId xmlns:a16="http://schemas.microsoft.com/office/drawing/2014/main" id="{02BDC87F-586F-FB52-C8BA-90B5859ECF1B}"/>
              </a:ext>
            </a:extLst>
          </p:cNvPr>
          <p:cNvSpPr>
            <a:spLocks noGrp="1" noRot="1" noChangeAspect="1" noChangeArrowheads="1" noTextEdit="1"/>
          </p:cNvSpPr>
          <p:nvPr>
            <p:ph type="sldImg"/>
          </p:nvPr>
        </p:nvSpPr>
        <p:spPr>
          <a:ln/>
        </p:spPr>
      </p:sp>
      <p:sp>
        <p:nvSpPr>
          <p:cNvPr id="606211" name="Notes Placeholder 2">
            <a:extLst>
              <a:ext uri="{FF2B5EF4-FFF2-40B4-BE49-F238E27FC236}">
                <a16:creationId xmlns:a16="http://schemas.microsoft.com/office/drawing/2014/main" id="{F8B2AAB0-88A3-438D-3C90-7EB2BABA1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6212" name="Slide Number Placeholder 3">
            <a:extLst>
              <a:ext uri="{FF2B5EF4-FFF2-40B4-BE49-F238E27FC236}">
                <a16:creationId xmlns:a16="http://schemas.microsoft.com/office/drawing/2014/main" id="{64ACFFAD-80C9-DA6F-CFF3-6BB76C507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16608F5-405E-4E53-A55A-0E6619AB4748}" type="slidenum">
              <a:rPr lang="en-US" altLang="en-US" smtClean="0"/>
              <a:pPr/>
              <a:t>291</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A0ED42C-7805-B634-C18B-4AC81C40AC04}"/>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CF69393C-0D92-1D86-5F80-CE780CD101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5F257D5F-356C-6C3A-36BD-7CD5147980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9E87EE9-36AC-4BBD-ABC0-049912A95040}" type="slidenum">
              <a:rPr lang="en-US" altLang="en-US" smtClean="0"/>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04B2416-02E5-21A4-7F94-F122B6A5C9C4}"/>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5DFC4B6-0B3C-F278-881D-DFEE2149D2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A5A5D7AA-0F1F-D9D1-4ACD-3BE5E049EA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57158D1-2DA0-4C00-900D-5A9332C05784}"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31D78B0-CA8D-9993-C608-FA2D54FC6C09}"/>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A6B67948-1D57-BF80-2354-42A54105BB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3DD6C124-3505-9DC8-1AF5-6C86C4EDBE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B3ADC6C-075F-44A2-8FDB-A7ECED62BD93}" type="slidenum">
              <a:rPr lang="en-US" altLang="en-US" smtClean="0"/>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B9DB10F-38F4-EE33-E680-70C530E17C58}"/>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3BF4505B-184A-D8FA-3F48-3EE4033201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Photos by author</a:t>
            </a:r>
          </a:p>
        </p:txBody>
      </p:sp>
      <p:sp>
        <p:nvSpPr>
          <p:cNvPr id="82948" name="Slide Number Placeholder 3">
            <a:extLst>
              <a:ext uri="{FF2B5EF4-FFF2-40B4-BE49-F238E27FC236}">
                <a16:creationId xmlns:a16="http://schemas.microsoft.com/office/drawing/2014/main" id="{31F9502F-7255-F36E-4FEB-2781929C1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85661EC-D6B3-4FE8-8698-587F3AB226A5}" type="slidenum">
              <a:rPr lang="en-US" altLang="en-US" smtClean="0"/>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42C456E-E104-A0EC-B11A-770EDE85EC8E}"/>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6BE5CAD3-34B8-4158-EB44-1C0A2A6E4D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F71A2E3C-C4E5-1824-C41D-A0227F0031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E069D49-1427-4589-8750-4E0EC27816CD}" type="slidenum">
              <a:rPr lang="en-US" altLang="en-US" smtClean="0"/>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662CF2C-6AEB-E36E-6AC3-7EA306E2DB44}"/>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67D5FC9D-6809-6506-9DC9-5941886C68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77CE8A89-2382-90A0-39B4-DF79E1C260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25C9403-23CA-4F80-9A80-85BC5E66CA2D}" type="slidenum">
              <a:rPr lang="en-US" altLang="en-US" smtClean="0"/>
              <a:pPr/>
              <a:t>35</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C274B00F-02CA-8593-426E-EFC74A23FAA7}"/>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374A46CE-8DDF-DDB4-3319-EA8F8B949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C895CA07-E32B-6ADC-8269-CF1A766385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5CBFF0F-4783-490D-A9F3-B4F664EDFEDE}" type="slidenum">
              <a:rPr lang="en-US" altLang="en-US" smtClean="0"/>
              <a:pPr/>
              <a:t>36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863BA89-EEA3-D9DB-CEAB-D1C0A5049E40}"/>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B1140C98-8945-3FDE-A17D-7FDFEE59C8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3908C2D6-CD38-312D-FE2C-3751525E8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86C9667-CD31-428D-8172-33021ACD9A90}" type="slidenum">
              <a:rPr lang="en-US" altLang="en-US" smtClean="0"/>
              <a:pPr/>
              <a:t>37</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6E3109B-7566-CB76-D3D2-01BBA3D7CB4D}"/>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FD9FAE53-AD3B-93FB-5231-0928FD17EF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8AF8E1C6-7748-505F-5125-AF7EC3F1C3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A03C43A-9E0E-4911-8846-A2890271B9D0}" type="slidenum">
              <a:rPr lang="en-US" altLang="en-US" smtClean="0"/>
              <a:pPr/>
              <a:t>38</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B7965FD7-1285-FFB3-CE86-51CDBD0C6C3D}"/>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9B6E3AD4-CCBB-81A5-1F7B-2782A4863B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Horseshoe Bend Park brochure</a:t>
            </a:r>
          </a:p>
        </p:txBody>
      </p:sp>
      <p:sp>
        <p:nvSpPr>
          <p:cNvPr id="95236" name="Slide Number Placeholder 3">
            <a:extLst>
              <a:ext uri="{FF2B5EF4-FFF2-40B4-BE49-F238E27FC236}">
                <a16:creationId xmlns:a16="http://schemas.microsoft.com/office/drawing/2014/main" id="{057D4E4F-72C9-27F9-BC18-63EE1A105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195AB34-7CD2-4E78-9D68-BEC668F33B9D}" type="slidenum">
              <a:rPr lang="en-US" altLang="en-US" smtClean="0"/>
              <a:pPr/>
              <a:t>39</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FEF33D0-56DB-1763-7611-78BBE2E70486}"/>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328870C2-A371-FD30-164D-FF3DEE92F7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26DCC885-698B-13BC-9353-3D5E8AC271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BBCCBF7-92A1-40FD-B89C-884E71E0E565}" type="slidenum">
              <a:rPr lang="en-US" altLang="en-US" smtClean="0"/>
              <a:pPr/>
              <a:t>40</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96ADAA6-11E9-E09E-E65F-FC6455DA0505}"/>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F24B5F94-07E6-3E5A-73ED-8A7D9F0419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9332" name="Slide Number Placeholder 3">
            <a:extLst>
              <a:ext uri="{FF2B5EF4-FFF2-40B4-BE49-F238E27FC236}">
                <a16:creationId xmlns:a16="http://schemas.microsoft.com/office/drawing/2014/main" id="{A3C9BF09-A161-0353-C32E-99E4B9664E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C585462-77F0-4DF6-A4DB-C9278205D645}" type="slidenum">
              <a:rPr lang="en-US" altLang="en-US" smtClean="0"/>
              <a:pPr/>
              <a:t>41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D45FB5F-F5FD-999A-5C4C-FD07521F763E}"/>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E55D363-22DC-9FD4-9CA7-11F3D7A2DB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58982D88-06F6-34BB-0E75-A49654B049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CA8E60F-C363-457A-A835-A1E296FF7981}"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6A8DED5-3571-A5B1-4F50-B798A86C4880}"/>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E22E51FA-FA34-53D1-E0DF-DCF940C532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1380" name="Slide Number Placeholder 3">
            <a:extLst>
              <a:ext uri="{FF2B5EF4-FFF2-40B4-BE49-F238E27FC236}">
                <a16:creationId xmlns:a16="http://schemas.microsoft.com/office/drawing/2014/main" id="{583C0BFF-8A9E-A431-AA72-FECC497B3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57CB985-CA8A-4A68-B8E4-C2BD85BF4B55}" type="slidenum">
              <a:rPr lang="en-US" altLang="en-US" smtClean="0"/>
              <a:pPr/>
              <a:t>42</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6BA8266-5795-5160-6D80-D029C9C72FEC}"/>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5B7D004F-5CA6-28EF-C8E0-A6AA7F304C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3428" name="Slide Number Placeholder 3">
            <a:extLst>
              <a:ext uri="{FF2B5EF4-FFF2-40B4-BE49-F238E27FC236}">
                <a16:creationId xmlns:a16="http://schemas.microsoft.com/office/drawing/2014/main" id="{BD789427-FFDC-46AE-759E-39DDA778EE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5026FDC-5F14-420B-8FFC-FE9C7C2AA42F}" type="slidenum">
              <a:rPr lang="en-US" altLang="en-US" smtClean="0"/>
              <a:pPr/>
              <a:t>43</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3B00BA6-5D1D-E9F0-FB86-A82C1735E580}"/>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0FA36063-2352-C8D4-0A37-C63867153E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5476" name="Slide Number Placeholder 3">
            <a:extLst>
              <a:ext uri="{FF2B5EF4-FFF2-40B4-BE49-F238E27FC236}">
                <a16:creationId xmlns:a16="http://schemas.microsoft.com/office/drawing/2014/main" id="{41B1D817-F072-FADC-F20F-C546835595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E7D92F0-8674-453A-AAB8-FF353FFE569E}" type="slidenum">
              <a:rPr lang="en-US" altLang="en-US" smtClean="0"/>
              <a:pPr/>
              <a:t>44</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FBA3F764-CC8E-FA87-783C-7D99D04B6948}"/>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74440A4E-9707-BBC9-588D-6D6205F619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CC726683-489D-28FC-CC9E-31192A3FE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515A88A-E251-40D8-97F6-4CE3E2E1D074}" type="slidenum">
              <a:rPr lang="en-US" altLang="en-US" smtClean="0"/>
              <a:pPr/>
              <a:t>45</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277FFDF-1CFD-EF6C-3732-5EAD5BAC4E2D}"/>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E7DAF9C0-B341-F966-7250-AFA3DDEEF2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Composite photo by author</a:t>
            </a:r>
          </a:p>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C6ACAA26-BB7B-D2FF-0C92-A25C2B6F3B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6190737-2705-4CA9-AD21-B7B1605ADB80}" type="slidenum">
              <a:rPr lang="en-US" altLang="en-US" smtClean="0"/>
              <a:pPr/>
              <a:t>46</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BF882C95-2CD7-B515-CD99-4770BCC7A110}"/>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CB68EC0C-2397-12FC-681F-4B1A4648A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9EB645D9-2235-820A-646B-13F2A289A6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9F913BC-6B42-4EE5-8A33-861F4C9016E7}" type="slidenum">
              <a:rPr lang="en-US" altLang="en-US" smtClean="0"/>
              <a:pPr/>
              <a:t>47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869F252-E9EB-45E7-D88B-2E42FD4AE223}"/>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4002A0F2-9217-E546-13F3-737EB63A9C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3B5206ED-AB77-68B2-6038-083A4B10EF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845A01F-73CD-4BA1-998A-8EB59D1B1966}" type="slidenum">
              <a:rPr lang="en-US" altLang="en-US" smtClean="0"/>
              <a:pPr/>
              <a:t>48</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AB60C60-4F25-470A-F0C2-262A7ECB1443}"/>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2CB894DB-97C8-B093-CA28-CC81CB9B2B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1F74B1C0-1FE9-E76E-0BD1-B8B680835D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D82B407-D822-4CBB-B4EE-226D40C50576}" type="slidenum">
              <a:rPr lang="en-US" altLang="en-US" smtClean="0"/>
              <a:pPr/>
              <a:t>49</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154904AC-458F-EC78-FC52-6F39DC3A0D72}"/>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E7BEF5FC-21DB-5C99-637A-CF6E9309F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7764" name="Slide Number Placeholder 3">
            <a:extLst>
              <a:ext uri="{FF2B5EF4-FFF2-40B4-BE49-F238E27FC236}">
                <a16:creationId xmlns:a16="http://schemas.microsoft.com/office/drawing/2014/main" id="{D249B551-647E-DA98-3B05-2F2B5759B4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751C9FD-E2E1-4F82-AFAA-FDC26C306D3E}" type="slidenum">
              <a:rPr lang="en-US" altLang="en-US" smtClean="0"/>
              <a:pPr/>
              <a:t>50</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EE11F03-D2DD-B4B3-23CB-28BCFF831AF5}"/>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A6E7A343-D116-BF1B-8122-A53B0F592C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9812" name="Slide Number Placeholder 3">
            <a:extLst>
              <a:ext uri="{FF2B5EF4-FFF2-40B4-BE49-F238E27FC236}">
                <a16:creationId xmlns:a16="http://schemas.microsoft.com/office/drawing/2014/main" id="{84573C66-2339-E68F-4538-400028A6C0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A25347C-6C55-4C6F-8B92-5ABFEB182ABD}" type="slidenum">
              <a:rPr lang="en-US" altLang="en-US" smtClean="0"/>
              <a:pPr/>
              <a:t>51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DC3BB7F-E102-85D8-6D89-61F8EEF9D522}"/>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B3168856-3AB6-A2F4-2865-19C4775095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3EACDDF8-D261-BCDD-AD52-4326003FB2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89B1628-20B0-4E53-9AD3-DA1F4FDCBA8A}" type="slidenum">
              <a:rPr lang="en-US" altLang="en-US" smtClean="0"/>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4E4446C-B178-FA91-E6AC-8F2B35D4651A}"/>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2B400020-5249-08A1-CB5A-423823481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Photo by author</a:t>
            </a:r>
          </a:p>
        </p:txBody>
      </p:sp>
      <p:sp>
        <p:nvSpPr>
          <p:cNvPr id="121860" name="Slide Number Placeholder 3">
            <a:extLst>
              <a:ext uri="{FF2B5EF4-FFF2-40B4-BE49-F238E27FC236}">
                <a16:creationId xmlns:a16="http://schemas.microsoft.com/office/drawing/2014/main" id="{1CD1DCDC-3084-CC53-5995-B587241642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E7D3062-E8EA-4633-9A2B-3FB2CD706951}" type="slidenum">
              <a:rPr lang="en-US" altLang="en-US" smtClean="0"/>
              <a:pPr/>
              <a:t>52</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71D42530-A823-2CDC-D7DE-38D61CB251C7}"/>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63487BC5-4819-5401-DAE7-4E8BE8E73F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3908" name="Slide Number Placeholder 3">
            <a:extLst>
              <a:ext uri="{FF2B5EF4-FFF2-40B4-BE49-F238E27FC236}">
                <a16:creationId xmlns:a16="http://schemas.microsoft.com/office/drawing/2014/main" id="{B0C80E71-C9CB-6DDB-918B-DF3BF6F9B8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70F8C83-AA42-4182-95D2-C8FDE07A844C}" type="slidenum">
              <a:rPr lang="en-US" altLang="en-US" smtClean="0"/>
              <a:pPr/>
              <a:t>53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1B4D3D58-524F-38BB-5171-E368B94012FF}"/>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9B90882E-C2C7-9D37-61DD-AD655CDC44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5956" name="Slide Number Placeholder 3">
            <a:extLst>
              <a:ext uri="{FF2B5EF4-FFF2-40B4-BE49-F238E27FC236}">
                <a16:creationId xmlns:a16="http://schemas.microsoft.com/office/drawing/2014/main" id="{1027B9CD-F0E9-1820-E7E5-6D8B4294ED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9A40D44-2283-4A07-A395-3F1992B4B78F}" type="slidenum">
              <a:rPr lang="en-US" altLang="en-US" smtClean="0"/>
              <a:pPr/>
              <a:t>54</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42E4AAD9-AAF1-8015-6761-513A0D8C75FC}"/>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A84B1E9C-E0DD-937A-4EA0-AB94C86370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8004" name="Slide Number Placeholder 3">
            <a:extLst>
              <a:ext uri="{FF2B5EF4-FFF2-40B4-BE49-F238E27FC236}">
                <a16:creationId xmlns:a16="http://schemas.microsoft.com/office/drawing/2014/main" id="{5E407ABA-8464-929C-A88F-9A34684903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A2FB307-BF52-4670-9641-8DC761F67D24}" type="slidenum">
              <a:rPr lang="en-US" altLang="en-US" smtClean="0"/>
              <a:pPr/>
              <a:t>55</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FC8161E1-2C3C-9871-80AF-A3EAC4A00694}"/>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F650511F-24C6-0FCC-A902-B919273E58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id="{2AC03FF5-4166-CAEB-1B6A-BE0B6B5503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008F8FC-B24D-49CE-86E2-D1896359DC1E}" type="slidenum">
              <a:rPr lang="en-US" altLang="en-US" smtClean="0"/>
              <a:pPr/>
              <a:t>56</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B4672818-C6D7-A4FA-8DF2-4DCA91617692}"/>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DEED66AD-C0F2-1FDD-032B-20DC7D095B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2100" name="Slide Number Placeholder 3">
            <a:extLst>
              <a:ext uri="{FF2B5EF4-FFF2-40B4-BE49-F238E27FC236}">
                <a16:creationId xmlns:a16="http://schemas.microsoft.com/office/drawing/2014/main" id="{29AD1138-1C47-B02B-A277-1FFD072036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8B10BAF-2DFC-402C-8F12-C72E5A476223}" type="slidenum">
              <a:rPr lang="en-US" altLang="en-US" smtClean="0"/>
              <a:pPr/>
              <a:t>57</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B5A3D4D1-5821-AE50-4742-B04D3F85DF72}"/>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E08D43E7-F6B6-6334-6195-68F20471AA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4148" name="Slide Number Placeholder 3">
            <a:extLst>
              <a:ext uri="{FF2B5EF4-FFF2-40B4-BE49-F238E27FC236}">
                <a16:creationId xmlns:a16="http://schemas.microsoft.com/office/drawing/2014/main" id="{6688F7C1-C165-D925-B891-29B376BD0C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F1C926C-97D4-4FEA-8371-AA476D8928C9}" type="slidenum">
              <a:rPr lang="en-US" altLang="en-US" smtClean="0"/>
              <a:pPr/>
              <a:t>58</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DBE8FC57-C694-CF86-62EB-52630DE00430}"/>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50253E5F-39C6-52F2-033B-82BB557D94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Photos by author</a:t>
            </a:r>
          </a:p>
        </p:txBody>
      </p:sp>
      <p:sp>
        <p:nvSpPr>
          <p:cNvPr id="136196" name="Slide Number Placeholder 3">
            <a:extLst>
              <a:ext uri="{FF2B5EF4-FFF2-40B4-BE49-F238E27FC236}">
                <a16:creationId xmlns:a16="http://schemas.microsoft.com/office/drawing/2014/main" id="{2AAEDA59-EA87-B258-837C-9047C8DCDF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BD8CD08-9FE5-4C3E-AF15-F42A7ACB128B}" type="slidenum">
              <a:rPr lang="en-US" altLang="en-US" smtClean="0"/>
              <a:pPr/>
              <a:t>59</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367ADF9-834B-E58E-89C2-4A58FE0C7DBF}"/>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8F0E2AC6-C097-7CEA-9C25-7F78F9DB99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8244" name="Slide Number Placeholder 3">
            <a:extLst>
              <a:ext uri="{FF2B5EF4-FFF2-40B4-BE49-F238E27FC236}">
                <a16:creationId xmlns:a16="http://schemas.microsoft.com/office/drawing/2014/main" id="{4C217BC2-A5A9-1127-0346-4D66074D31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CA71074-3ECA-49FC-B24B-54B2B4B4A6AA}" type="slidenum">
              <a:rPr lang="en-US" altLang="en-US" smtClean="0"/>
              <a:pPr/>
              <a:t>60</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959B1642-67F7-D78E-E8DB-E268B4ECBC22}"/>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6B319C7B-BBD0-43DA-62CC-6649DD46A3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0292" name="Slide Number Placeholder 3">
            <a:extLst>
              <a:ext uri="{FF2B5EF4-FFF2-40B4-BE49-F238E27FC236}">
                <a16:creationId xmlns:a16="http://schemas.microsoft.com/office/drawing/2014/main" id="{560C3BDA-15E1-AC05-8584-E916C78149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5161413-636E-46BF-901E-0FFD7DBF8FF1}" type="slidenum">
              <a:rPr lang="en-US" altLang="en-US" smtClean="0"/>
              <a:pPr/>
              <a:t>61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75D333D-A96D-EFBD-4D76-0A4148BA9E4A}"/>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C1CAB58B-3891-C13F-93C3-E9617EAA0A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1A626559-57FA-B33D-A0A6-2347B2D192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B99ACED-F01A-493D-9F0F-A3257F881731}" type="slidenum">
              <a:rPr lang="en-US" altLang="en-US" smtClean="0"/>
              <a:pPr/>
              <a:t>7</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618290C7-038B-E2F0-6396-49EF2F9048F0}"/>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084B1FC0-020B-A6B4-699A-6BA99E6204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2340" name="Slide Number Placeholder 3">
            <a:extLst>
              <a:ext uri="{FF2B5EF4-FFF2-40B4-BE49-F238E27FC236}">
                <a16:creationId xmlns:a16="http://schemas.microsoft.com/office/drawing/2014/main" id="{8A9DA707-031D-DCB5-E3E5-A6A55D3FB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0254A227-2824-4FDB-9587-D6B133660447}" type="slidenum">
              <a:rPr lang="en-US" altLang="en-US" smtClean="0"/>
              <a:pPr/>
              <a:t>62</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FAEDC7A3-CB4A-B3A6-8063-765F9E7E0391}"/>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3B80EC56-9976-2057-A843-8744643C21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4388" name="Slide Number Placeholder 3">
            <a:extLst>
              <a:ext uri="{FF2B5EF4-FFF2-40B4-BE49-F238E27FC236}">
                <a16:creationId xmlns:a16="http://schemas.microsoft.com/office/drawing/2014/main" id="{9419A576-80E8-15DC-41DE-A203BF7B4E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F79A6C1-917D-4626-97EC-F094FA1BD966}" type="slidenum">
              <a:rPr lang="en-US" altLang="en-US" smtClean="0"/>
              <a:pPr/>
              <a:t>63</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353A98C5-DF57-8FF4-27F2-16BB6EC7DF04}"/>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EB4EC4D4-6AA6-D5DD-4EAF-29D243760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6436" name="Slide Number Placeholder 3">
            <a:extLst>
              <a:ext uri="{FF2B5EF4-FFF2-40B4-BE49-F238E27FC236}">
                <a16:creationId xmlns:a16="http://schemas.microsoft.com/office/drawing/2014/main" id="{2589EDB7-5B70-2B92-B1F8-B947336257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CFED421-2723-42F3-A161-7681E52C1FE9}" type="slidenum">
              <a:rPr lang="en-US" altLang="en-US" smtClean="0"/>
              <a:pPr/>
              <a:t>64</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995A35F-2741-01A5-43B4-EDD1589BA7DA}"/>
              </a:ext>
            </a:extLst>
          </p:cNvPr>
          <p:cNvSpPr>
            <a:spLocks noGrp="1" noRot="1" noChangeAspect="1" noChangeArrowheads="1" noTextEdit="1"/>
          </p:cNvSpPr>
          <p:nvPr>
            <p:ph type="sldImg"/>
          </p:nvPr>
        </p:nvSpPr>
        <p:spPr>
          <a:ln/>
        </p:spPr>
      </p:sp>
      <p:sp>
        <p:nvSpPr>
          <p:cNvPr id="148483" name="Notes Placeholder 2">
            <a:extLst>
              <a:ext uri="{FF2B5EF4-FFF2-40B4-BE49-F238E27FC236}">
                <a16:creationId xmlns:a16="http://schemas.microsoft.com/office/drawing/2014/main" id="{6723D58B-320E-49DF-F3A7-4209122A8F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8484" name="Slide Number Placeholder 3">
            <a:extLst>
              <a:ext uri="{FF2B5EF4-FFF2-40B4-BE49-F238E27FC236}">
                <a16:creationId xmlns:a16="http://schemas.microsoft.com/office/drawing/2014/main" id="{F791F4C7-858B-983F-F311-FE88C7F0C2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BE92E37-CCF9-4120-BDBC-92D810992CAA}" type="slidenum">
              <a:rPr lang="en-US" altLang="en-US" smtClean="0"/>
              <a:pPr/>
              <a:t>65</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951C8D45-11DE-D9E8-27E5-0A3E50E14730}"/>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19ED6F43-3177-D9E6-BA0C-D8CC55907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Photos by author</a:t>
            </a:r>
          </a:p>
          <a:p>
            <a:endParaRPr lang="en-US" altLang="en-US" dirty="0">
              <a:latin typeface="Arial" panose="020B0604020202020204" pitchFamily="34" charset="0"/>
            </a:endParaRPr>
          </a:p>
        </p:txBody>
      </p:sp>
      <p:sp>
        <p:nvSpPr>
          <p:cNvPr id="150532" name="Slide Number Placeholder 3">
            <a:extLst>
              <a:ext uri="{FF2B5EF4-FFF2-40B4-BE49-F238E27FC236}">
                <a16:creationId xmlns:a16="http://schemas.microsoft.com/office/drawing/2014/main" id="{CA284012-A0E0-FE25-9683-249951586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9437754-77E2-4400-BABF-FD604BD3E73A}" type="slidenum">
              <a:rPr lang="en-US" altLang="en-US" smtClean="0"/>
              <a:pPr/>
              <a:t>66</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0FA5C32-0A9B-56C3-DFF8-41C76B652B73}"/>
              </a:ext>
            </a:extLst>
          </p:cNvPr>
          <p:cNvSpPr>
            <a:spLocks noGrp="1" noRot="1" noChangeAspect="1" noChangeArrowheads="1" noTextEdit="1"/>
          </p:cNvSpPr>
          <p:nvPr>
            <p:ph type="sldImg"/>
          </p:nvPr>
        </p:nvSpPr>
        <p:spPr>
          <a:ln/>
        </p:spPr>
      </p:sp>
      <p:sp>
        <p:nvSpPr>
          <p:cNvPr id="152579" name="Notes Placeholder 2">
            <a:extLst>
              <a:ext uri="{FF2B5EF4-FFF2-40B4-BE49-F238E27FC236}">
                <a16:creationId xmlns:a16="http://schemas.microsoft.com/office/drawing/2014/main" id="{5211C622-729D-F4E0-5242-6B92BB652B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a:extLst>
              <a:ext uri="{FF2B5EF4-FFF2-40B4-BE49-F238E27FC236}">
                <a16:creationId xmlns:a16="http://schemas.microsoft.com/office/drawing/2014/main" id="{FFAA372B-9486-32A1-8318-AC5EC6F64E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8336041-E96F-47E1-879B-12D799401E3D}" type="slidenum">
              <a:rPr lang="en-US" altLang="en-US" smtClean="0"/>
              <a:pPr/>
              <a:t>67</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BA7E5C1B-6CCB-4AED-F873-1BD16AF24B1D}"/>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id="{E0E75A4D-D471-EDA2-E26A-895FBB570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4628" name="Slide Number Placeholder 3">
            <a:extLst>
              <a:ext uri="{FF2B5EF4-FFF2-40B4-BE49-F238E27FC236}">
                <a16:creationId xmlns:a16="http://schemas.microsoft.com/office/drawing/2014/main" id="{B2AACBB5-15F1-DE78-D09D-71A402103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025D5DC-538E-4899-9467-EF746CDC72C1}" type="slidenum">
              <a:rPr lang="en-US" altLang="en-US" smtClean="0"/>
              <a:pPr/>
              <a:t>68</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3A7999F9-30AF-99CA-4F48-E6EAACC391C8}"/>
              </a:ext>
            </a:extLst>
          </p:cNvPr>
          <p:cNvSpPr>
            <a:spLocks noGrp="1" noRot="1" noChangeAspect="1" noChangeArrowheads="1" noTextEdit="1"/>
          </p:cNvSpPr>
          <p:nvPr>
            <p:ph type="sldImg"/>
          </p:nvPr>
        </p:nvSpPr>
        <p:spPr>
          <a:ln/>
        </p:spPr>
      </p:sp>
      <p:sp>
        <p:nvSpPr>
          <p:cNvPr id="156675" name="Notes Placeholder 2">
            <a:extLst>
              <a:ext uri="{FF2B5EF4-FFF2-40B4-BE49-F238E27FC236}">
                <a16:creationId xmlns:a16="http://schemas.microsoft.com/office/drawing/2014/main" id="{B87E8D5B-8385-2E98-1856-2D1D1BAFDF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6676" name="Slide Number Placeholder 3">
            <a:extLst>
              <a:ext uri="{FF2B5EF4-FFF2-40B4-BE49-F238E27FC236}">
                <a16:creationId xmlns:a16="http://schemas.microsoft.com/office/drawing/2014/main" id="{AFF87EE8-A6C1-4DE6-CD9F-4A4C662AD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28FA9E1-74F1-4E6F-A430-F58AA683A850}" type="slidenum">
              <a:rPr lang="en-US" altLang="en-US" smtClean="0"/>
              <a:pPr/>
              <a:t>69</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168D4C9B-ADC4-9B81-6F46-76D72350176D}"/>
              </a:ext>
            </a:extLst>
          </p:cNvPr>
          <p:cNvSpPr>
            <a:spLocks noGrp="1" noRot="1" noChangeAspect="1" noChangeArrowheads="1" noTextEdit="1"/>
          </p:cNvSpPr>
          <p:nvPr>
            <p:ph type="sldImg"/>
          </p:nvPr>
        </p:nvSpPr>
        <p:spPr>
          <a:ln/>
        </p:spPr>
      </p:sp>
      <p:sp>
        <p:nvSpPr>
          <p:cNvPr id="158723" name="Notes Placeholder 2">
            <a:extLst>
              <a:ext uri="{FF2B5EF4-FFF2-40B4-BE49-F238E27FC236}">
                <a16:creationId xmlns:a16="http://schemas.microsoft.com/office/drawing/2014/main" id="{C8C9DC63-1D2C-A99F-A7A6-F256243E3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8724" name="Slide Number Placeholder 3">
            <a:extLst>
              <a:ext uri="{FF2B5EF4-FFF2-40B4-BE49-F238E27FC236}">
                <a16:creationId xmlns:a16="http://schemas.microsoft.com/office/drawing/2014/main" id="{54BD172A-82E6-D1D1-A36C-8901E38CCB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70C606F-DDAA-43DE-9900-55469F2F3FE7}" type="slidenum">
              <a:rPr lang="en-US" altLang="en-US" smtClean="0"/>
              <a:pPr/>
              <a:t>70</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81806C47-5025-E1DB-79EC-B5D54A46D020}"/>
              </a:ext>
            </a:extLst>
          </p:cNvPr>
          <p:cNvSpPr>
            <a:spLocks noGrp="1" noRot="1" noChangeAspect="1" noChangeArrowheads="1" noTextEdit="1"/>
          </p:cNvSpPr>
          <p:nvPr>
            <p:ph type="sldImg"/>
          </p:nvPr>
        </p:nvSpPr>
        <p:spPr>
          <a:ln/>
        </p:spPr>
      </p:sp>
      <p:sp>
        <p:nvSpPr>
          <p:cNvPr id="160771" name="Notes Placeholder 2">
            <a:extLst>
              <a:ext uri="{FF2B5EF4-FFF2-40B4-BE49-F238E27FC236}">
                <a16:creationId xmlns:a16="http://schemas.microsoft.com/office/drawing/2014/main" id="{7B392F97-ABCF-95F5-5332-46946B08E4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0772" name="Slide Number Placeholder 3">
            <a:extLst>
              <a:ext uri="{FF2B5EF4-FFF2-40B4-BE49-F238E27FC236}">
                <a16:creationId xmlns:a16="http://schemas.microsoft.com/office/drawing/2014/main" id="{6F09848A-CABA-A641-487C-DA92D20B10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001AC69-DCF3-40C7-8D14-8607338DA3F9}" type="slidenum">
              <a:rPr lang="en-US" altLang="en-US" smtClean="0"/>
              <a:pPr/>
              <a:t>71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EA7AC03-0EF9-0D46-8D5F-FFE09140163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C1CF220-91A8-C2FE-3E30-AD74E3804F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81353DD3-F8C8-8215-DDFE-E25667DD99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436EF90-26D0-47F3-8891-8CA89564C601}" type="slidenum">
              <a:rPr lang="en-US" altLang="en-US" smtClean="0"/>
              <a:pPr/>
              <a:t>8</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CF76076-41DC-A7DA-AD42-31752979D276}"/>
              </a:ext>
            </a:extLst>
          </p:cNvPr>
          <p:cNvSpPr>
            <a:spLocks noGrp="1" noRot="1" noChangeAspect="1" noChangeArrowheads="1" noTextEdit="1"/>
          </p:cNvSpPr>
          <p:nvPr>
            <p:ph type="sldImg"/>
          </p:nvPr>
        </p:nvSpPr>
        <p:spPr>
          <a:ln/>
        </p:spPr>
      </p:sp>
      <p:sp>
        <p:nvSpPr>
          <p:cNvPr id="162819" name="Notes Placeholder 2">
            <a:extLst>
              <a:ext uri="{FF2B5EF4-FFF2-40B4-BE49-F238E27FC236}">
                <a16:creationId xmlns:a16="http://schemas.microsoft.com/office/drawing/2014/main" id="{83BFD3D0-0588-24B4-4A8D-BDD4E172F4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2820" name="Slide Number Placeholder 3">
            <a:extLst>
              <a:ext uri="{FF2B5EF4-FFF2-40B4-BE49-F238E27FC236}">
                <a16:creationId xmlns:a16="http://schemas.microsoft.com/office/drawing/2014/main" id="{C9515940-8703-3F16-8F7C-0464AC0861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A8EB2B2-BC84-4540-B36B-0F0F985C1120}" type="slidenum">
              <a:rPr lang="en-US" altLang="en-US" smtClean="0"/>
              <a:pPr/>
              <a:t>72</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CA15CDB0-6B98-6DCB-064C-237D771C0BA7}"/>
              </a:ext>
            </a:extLst>
          </p:cNvPr>
          <p:cNvSpPr>
            <a:spLocks noGrp="1" noRot="1" noChangeAspect="1" noChangeArrowheads="1" noTextEdit="1"/>
          </p:cNvSpPr>
          <p:nvPr>
            <p:ph type="sldImg"/>
          </p:nvPr>
        </p:nvSpPr>
        <p:spPr>
          <a:ln/>
        </p:spPr>
      </p:sp>
      <p:sp>
        <p:nvSpPr>
          <p:cNvPr id="164867" name="Notes Placeholder 2">
            <a:extLst>
              <a:ext uri="{FF2B5EF4-FFF2-40B4-BE49-F238E27FC236}">
                <a16:creationId xmlns:a16="http://schemas.microsoft.com/office/drawing/2014/main" id="{8165E83A-D8AC-BBCD-12BB-832AEF8B61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4868" name="Slide Number Placeholder 3">
            <a:extLst>
              <a:ext uri="{FF2B5EF4-FFF2-40B4-BE49-F238E27FC236}">
                <a16:creationId xmlns:a16="http://schemas.microsoft.com/office/drawing/2014/main" id="{03D4920A-E424-C0B2-0F0E-38626C115B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1B64F4C8-DB39-4821-95C7-59E38EAB8D3E}" type="slidenum">
              <a:rPr lang="en-US" altLang="en-US" smtClean="0"/>
              <a:pPr/>
              <a:t>73</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5B93A34A-125E-98CF-C64A-25EAB31AF248}"/>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18B193DC-0A02-8A39-6D20-1BDC9F96AD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6916" name="Slide Number Placeholder 3">
            <a:extLst>
              <a:ext uri="{FF2B5EF4-FFF2-40B4-BE49-F238E27FC236}">
                <a16:creationId xmlns:a16="http://schemas.microsoft.com/office/drawing/2014/main" id="{7868E8D2-FE66-13B5-418D-06E921B780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5C84617C-7E0A-4D5E-B2CA-2ADD7D20A2BD}" type="slidenum">
              <a:rPr lang="en-US" altLang="en-US" smtClean="0"/>
              <a:pPr/>
              <a:t>74</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27A252BD-378E-A242-78F0-89E64C742ADE}"/>
              </a:ext>
            </a:extLst>
          </p:cNvPr>
          <p:cNvSpPr>
            <a:spLocks noGrp="1" noRot="1" noChangeAspect="1" noChangeArrowheads="1" noTextEdit="1"/>
          </p:cNvSpPr>
          <p:nvPr>
            <p:ph type="sldImg"/>
          </p:nvPr>
        </p:nvSpPr>
        <p:spPr>
          <a:ln/>
        </p:spPr>
      </p:sp>
      <p:sp>
        <p:nvSpPr>
          <p:cNvPr id="168963" name="Notes Placeholder 2">
            <a:extLst>
              <a:ext uri="{FF2B5EF4-FFF2-40B4-BE49-F238E27FC236}">
                <a16:creationId xmlns:a16="http://schemas.microsoft.com/office/drawing/2014/main" id="{E80CF41C-65E8-4E5E-99CF-02D8B9658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8964" name="Slide Number Placeholder 3">
            <a:extLst>
              <a:ext uri="{FF2B5EF4-FFF2-40B4-BE49-F238E27FC236}">
                <a16:creationId xmlns:a16="http://schemas.microsoft.com/office/drawing/2014/main" id="{F6DB70FD-B349-F85C-6368-BC3A88F789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8075CAC-0095-4A93-8B6A-D273A39F00AC}" type="slidenum">
              <a:rPr lang="en-US" altLang="en-US" smtClean="0"/>
              <a:pPr/>
              <a:t>75</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F8E50708-F016-AA0A-B07D-E17EF8610AFE}"/>
              </a:ext>
            </a:extLst>
          </p:cNvPr>
          <p:cNvSpPr>
            <a:spLocks noGrp="1" noRot="1" noChangeAspect="1" noChangeArrowheads="1" noTextEdit="1"/>
          </p:cNvSpPr>
          <p:nvPr>
            <p:ph type="sldImg"/>
          </p:nvPr>
        </p:nvSpPr>
        <p:spPr>
          <a:ln/>
        </p:spPr>
      </p:sp>
      <p:sp>
        <p:nvSpPr>
          <p:cNvPr id="171011" name="Notes Placeholder 2">
            <a:extLst>
              <a:ext uri="{FF2B5EF4-FFF2-40B4-BE49-F238E27FC236}">
                <a16:creationId xmlns:a16="http://schemas.microsoft.com/office/drawing/2014/main" id="{48F837A5-70CF-2FDE-EF06-6DDCD6EEB8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1012" name="Slide Number Placeholder 3">
            <a:extLst>
              <a:ext uri="{FF2B5EF4-FFF2-40B4-BE49-F238E27FC236}">
                <a16:creationId xmlns:a16="http://schemas.microsoft.com/office/drawing/2014/main" id="{4F7429F1-6CE0-AEB2-61EC-232B40C01B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8081D2C-35AE-46CC-AE54-F525F076644B}" type="slidenum">
              <a:rPr lang="en-US" altLang="en-US" smtClean="0"/>
              <a:pPr/>
              <a:t>76</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7A2EDCFB-BE2C-6B6A-4F13-AB5B675717AF}"/>
              </a:ext>
            </a:extLst>
          </p:cNvPr>
          <p:cNvSpPr>
            <a:spLocks noGrp="1" noRot="1" noChangeAspect="1" noChangeArrowheads="1" noTextEdit="1"/>
          </p:cNvSpPr>
          <p:nvPr>
            <p:ph type="sldImg"/>
          </p:nvPr>
        </p:nvSpPr>
        <p:spPr>
          <a:ln/>
        </p:spPr>
      </p:sp>
      <p:sp>
        <p:nvSpPr>
          <p:cNvPr id="173059" name="Notes Placeholder 2">
            <a:extLst>
              <a:ext uri="{FF2B5EF4-FFF2-40B4-BE49-F238E27FC236}">
                <a16:creationId xmlns:a16="http://schemas.microsoft.com/office/drawing/2014/main" id="{5D2BA1E7-4DE2-7303-340E-6D801D8E36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3060" name="Slide Number Placeholder 3">
            <a:extLst>
              <a:ext uri="{FF2B5EF4-FFF2-40B4-BE49-F238E27FC236}">
                <a16:creationId xmlns:a16="http://schemas.microsoft.com/office/drawing/2014/main" id="{0ADB6349-722C-251D-D930-5C73E5F58C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F374062-A788-4743-B61C-C8422762DFD5}" type="slidenum">
              <a:rPr lang="en-US" altLang="en-US" smtClean="0"/>
              <a:pPr/>
              <a:t>77</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2B2838FC-8030-757C-9EDA-A97280F9F727}"/>
              </a:ext>
            </a:extLst>
          </p:cNvPr>
          <p:cNvSpPr>
            <a:spLocks noGrp="1" noRot="1" noChangeAspect="1" noChangeArrowheads="1" noTextEdit="1"/>
          </p:cNvSpPr>
          <p:nvPr>
            <p:ph type="sldImg"/>
          </p:nvPr>
        </p:nvSpPr>
        <p:spPr>
          <a:ln/>
        </p:spPr>
      </p:sp>
      <p:sp>
        <p:nvSpPr>
          <p:cNvPr id="175107" name="Notes Placeholder 2">
            <a:extLst>
              <a:ext uri="{FF2B5EF4-FFF2-40B4-BE49-F238E27FC236}">
                <a16:creationId xmlns:a16="http://schemas.microsoft.com/office/drawing/2014/main" id="{C34038AD-55C5-472A-301E-7A4AD6FFDD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5108" name="Slide Number Placeholder 3">
            <a:extLst>
              <a:ext uri="{FF2B5EF4-FFF2-40B4-BE49-F238E27FC236}">
                <a16:creationId xmlns:a16="http://schemas.microsoft.com/office/drawing/2014/main" id="{C5B3FA58-488B-25F6-9337-F148B322B4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F79256B7-0AD1-4937-968B-4C46BA5D1505}" type="slidenum">
              <a:rPr lang="en-US" altLang="en-US" smtClean="0"/>
              <a:pPr/>
              <a:t>78</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1A9275A-4250-316D-16B6-12D33F8C3D39}"/>
              </a:ext>
            </a:extLst>
          </p:cNvPr>
          <p:cNvSpPr>
            <a:spLocks noGrp="1" noRot="1" noChangeAspect="1" noChangeArrowheads="1" noTextEdit="1"/>
          </p:cNvSpPr>
          <p:nvPr>
            <p:ph type="sldImg"/>
          </p:nvPr>
        </p:nvSpPr>
        <p:spPr>
          <a:ln/>
        </p:spPr>
      </p:sp>
      <p:sp>
        <p:nvSpPr>
          <p:cNvPr id="177155" name="Notes Placeholder 2">
            <a:extLst>
              <a:ext uri="{FF2B5EF4-FFF2-40B4-BE49-F238E27FC236}">
                <a16:creationId xmlns:a16="http://schemas.microsoft.com/office/drawing/2014/main" id="{5383C248-E1C8-3640-C656-7A8D32E7E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7156" name="Slide Number Placeholder 3">
            <a:extLst>
              <a:ext uri="{FF2B5EF4-FFF2-40B4-BE49-F238E27FC236}">
                <a16:creationId xmlns:a16="http://schemas.microsoft.com/office/drawing/2014/main" id="{2922B11D-7493-11A6-FFC4-7BAA136375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7CB33A0-5E65-4515-ADBB-203C73239288}" type="slidenum">
              <a:rPr lang="en-US" altLang="en-US" smtClean="0"/>
              <a:pPr/>
              <a:t>79</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1ABECFB8-E2B3-6699-BF11-5436647824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C3C985D-037D-4AC6-8BBA-CC4B7A9CE3B0}" type="slidenum">
              <a:rPr lang="en-US" altLang="en-US" smtClean="0"/>
              <a:pPr/>
              <a:t>80</a:t>
            </a:fld>
            <a:endParaRPr lang="en-US" altLang="en-US"/>
          </a:p>
        </p:txBody>
      </p:sp>
      <p:sp>
        <p:nvSpPr>
          <p:cNvPr id="179203" name="Rectangle 2">
            <a:extLst>
              <a:ext uri="{FF2B5EF4-FFF2-40B4-BE49-F238E27FC236}">
                <a16:creationId xmlns:a16="http://schemas.microsoft.com/office/drawing/2014/main" id="{0B423F2E-E159-2B92-BE40-36AA2641F54E}"/>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4F1A5D81-4F99-2AA9-4C43-E1E71A94F5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D720FCE8-30AD-DD91-5B13-F403ED625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2969E600-1F67-48E0-96C6-3FDE9F7BAC7F}" type="slidenum">
              <a:rPr lang="en-US" altLang="en-US" smtClean="0"/>
              <a:pPr/>
              <a:t>81</a:t>
            </a:fld>
            <a:endParaRPr lang="en-US" altLang="en-US"/>
          </a:p>
        </p:txBody>
      </p:sp>
      <p:sp>
        <p:nvSpPr>
          <p:cNvPr id="181251" name="Rectangle 2">
            <a:extLst>
              <a:ext uri="{FF2B5EF4-FFF2-40B4-BE49-F238E27FC236}">
                <a16:creationId xmlns:a16="http://schemas.microsoft.com/office/drawing/2014/main" id="{B0EEEB56-3DE5-23FE-CCE6-031AEE7F993D}"/>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1CE718B7-7F2A-C11F-9BD4-6E0BCA2D1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40614A7-65BD-89E9-6E04-E5CB94BAA399}"/>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617A9AFC-C04B-F48D-8E10-536E54FE1A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1CE1FF5B-6167-EFD7-CB98-C49DBCC323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D94970A6-154E-4667-A311-69CC529495B7}" type="slidenum">
              <a:rPr lang="en-US" altLang="en-US" smtClean="0"/>
              <a:pPr/>
              <a:t>9</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FCA07E9C-BCFC-EDE6-4E8D-60F89BFB97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22CD66F-6702-430F-98D9-BAC7F61D5079}" type="slidenum">
              <a:rPr lang="en-US" altLang="en-US" smtClean="0"/>
              <a:pPr/>
              <a:t>82</a:t>
            </a:fld>
            <a:endParaRPr lang="en-US" altLang="en-US"/>
          </a:p>
        </p:txBody>
      </p:sp>
      <p:sp>
        <p:nvSpPr>
          <p:cNvPr id="183299" name="Rectangle 2">
            <a:extLst>
              <a:ext uri="{FF2B5EF4-FFF2-40B4-BE49-F238E27FC236}">
                <a16:creationId xmlns:a16="http://schemas.microsoft.com/office/drawing/2014/main" id="{4D4CD8C4-965B-0A2E-3F09-C3736C2F60B8}"/>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64F40346-EC97-A6E0-E4AF-B03FF30446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9EDC93AB-FAD5-E175-8F0B-B76498544E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1B565B7-F0CB-4A1E-810C-CB18157E30F9}" type="slidenum">
              <a:rPr lang="en-US" altLang="en-US" smtClean="0"/>
              <a:pPr/>
              <a:t>83</a:t>
            </a:fld>
            <a:endParaRPr lang="en-US" altLang="en-US"/>
          </a:p>
        </p:txBody>
      </p:sp>
      <p:sp>
        <p:nvSpPr>
          <p:cNvPr id="185347" name="Rectangle 2">
            <a:extLst>
              <a:ext uri="{FF2B5EF4-FFF2-40B4-BE49-F238E27FC236}">
                <a16:creationId xmlns:a16="http://schemas.microsoft.com/office/drawing/2014/main" id="{8AF4262F-4719-4A8E-5223-B4A957DA5807}"/>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8A543196-F1A1-5A82-2ECE-C73EB774F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D10579D5-9EB4-D164-DCD9-59579BF0E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A0A963E-F5DA-453C-898B-A6748BFE9B44}" type="slidenum">
              <a:rPr lang="en-US" altLang="en-US" smtClean="0"/>
              <a:pPr/>
              <a:t>84</a:t>
            </a:fld>
            <a:endParaRPr lang="en-US" altLang="en-US"/>
          </a:p>
        </p:txBody>
      </p:sp>
      <p:sp>
        <p:nvSpPr>
          <p:cNvPr id="187395" name="Rectangle 2">
            <a:extLst>
              <a:ext uri="{FF2B5EF4-FFF2-40B4-BE49-F238E27FC236}">
                <a16:creationId xmlns:a16="http://schemas.microsoft.com/office/drawing/2014/main" id="{92DA19EB-2BF6-C2E1-FE0D-7F13A4509937}"/>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21AF0D77-D39B-BF06-7A76-C304BD7E6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79E92B45-A10C-1ACA-1441-6171B0D9D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90AEAE2D-63CB-46FA-8A29-9C23BC6741D8}" type="slidenum">
              <a:rPr lang="en-US" altLang="en-US" smtClean="0"/>
              <a:pPr/>
              <a:t>85</a:t>
            </a:fld>
            <a:endParaRPr lang="en-US" altLang="en-US"/>
          </a:p>
        </p:txBody>
      </p:sp>
      <p:sp>
        <p:nvSpPr>
          <p:cNvPr id="189443" name="Rectangle 2">
            <a:extLst>
              <a:ext uri="{FF2B5EF4-FFF2-40B4-BE49-F238E27FC236}">
                <a16:creationId xmlns:a16="http://schemas.microsoft.com/office/drawing/2014/main" id="{84D0DD56-AA35-1409-8F00-8F23CAE4FAAB}"/>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DDF5E2B2-7A0A-FA17-6F74-563B255C3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4A989D8F-8FF4-A14B-0691-BCE118E53F52}"/>
              </a:ext>
            </a:extLst>
          </p:cNvPr>
          <p:cNvSpPr>
            <a:spLocks noGrp="1" noRot="1" noChangeAspect="1" noChangeArrowheads="1" noTextEdit="1"/>
          </p:cNvSpPr>
          <p:nvPr>
            <p:ph type="sldImg"/>
          </p:nvPr>
        </p:nvSpPr>
        <p:spPr>
          <a:ln/>
        </p:spPr>
      </p:sp>
      <p:sp>
        <p:nvSpPr>
          <p:cNvPr id="191491" name="Notes Placeholder 2">
            <a:extLst>
              <a:ext uri="{FF2B5EF4-FFF2-40B4-BE49-F238E27FC236}">
                <a16:creationId xmlns:a16="http://schemas.microsoft.com/office/drawing/2014/main" id="{2EB4BAAD-5521-F7FC-9102-BC708C3AF2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1492" name="Slide Number Placeholder 3">
            <a:extLst>
              <a:ext uri="{FF2B5EF4-FFF2-40B4-BE49-F238E27FC236}">
                <a16:creationId xmlns:a16="http://schemas.microsoft.com/office/drawing/2014/main" id="{1FD4F8B3-40E6-79EE-A03E-B91C455FF3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F499DB1-2C67-4439-A805-ABCA67B65C3B}" type="slidenum">
              <a:rPr lang="en-US" altLang="en-US" smtClean="0"/>
              <a:pPr/>
              <a:t>86</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EDEEF977-4FBC-DA98-FBEB-3420572A85F4}"/>
              </a:ext>
            </a:extLst>
          </p:cNvPr>
          <p:cNvSpPr>
            <a:spLocks noGrp="1" noRot="1" noChangeAspect="1" noChangeArrowheads="1" noTextEdit="1"/>
          </p:cNvSpPr>
          <p:nvPr>
            <p:ph type="sldImg"/>
          </p:nvPr>
        </p:nvSpPr>
        <p:spPr>
          <a:ln/>
        </p:spPr>
      </p:sp>
      <p:sp>
        <p:nvSpPr>
          <p:cNvPr id="193539" name="Notes Placeholder 2">
            <a:extLst>
              <a:ext uri="{FF2B5EF4-FFF2-40B4-BE49-F238E27FC236}">
                <a16:creationId xmlns:a16="http://schemas.microsoft.com/office/drawing/2014/main" id="{EF53DF8D-1F0D-77A9-2EE0-3E84B6848E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3540" name="Slide Number Placeholder 3">
            <a:extLst>
              <a:ext uri="{FF2B5EF4-FFF2-40B4-BE49-F238E27FC236}">
                <a16:creationId xmlns:a16="http://schemas.microsoft.com/office/drawing/2014/main" id="{29EA738A-6FA1-77BC-E17C-2ED80ED74B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D3CE1E8-5984-4CBF-9C49-1B8CF2A7EECD}" type="slidenum">
              <a:rPr lang="en-US" altLang="en-US" smtClean="0"/>
              <a:pPr/>
              <a:t>87</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6D6464E3-AEF3-94BC-D188-56204EAADFFA}"/>
              </a:ext>
            </a:extLst>
          </p:cNvPr>
          <p:cNvSpPr>
            <a:spLocks noGrp="1" noRot="1" noChangeAspect="1" noChangeArrowheads="1" noTextEdit="1"/>
          </p:cNvSpPr>
          <p:nvPr>
            <p:ph type="sldImg"/>
          </p:nvPr>
        </p:nvSpPr>
        <p:spPr>
          <a:ln/>
        </p:spPr>
      </p:sp>
      <p:sp>
        <p:nvSpPr>
          <p:cNvPr id="195587" name="Notes Placeholder 2">
            <a:extLst>
              <a:ext uri="{FF2B5EF4-FFF2-40B4-BE49-F238E27FC236}">
                <a16:creationId xmlns:a16="http://schemas.microsoft.com/office/drawing/2014/main" id="{F9C0C240-FF3F-81B0-4DCB-964FBF0B46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5588" name="Slide Number Placeholder 3">
            <a:extLst>
              <a:ext uri="{FF2B5EF4-FFF2-40B4-BE49-F238E27FC236}">
                <a16:creationId xmlns:a16="http://schemas.microsoft.com/office/drawing/2014/main" id="{FB0110FA-6BC4-3E8E-2D3F-C37C46E0D7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C40C08F0-1DF5-4A9D-BF47-39D988B2E452}" type="slidenum">
              <a:rPr lang="en-US" altLang="en-US" smtClean="0"/>
              <a:pPr/>
              <a:t>88</a:t>
            </a:fld>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5CFBBA0D-6737-CB35-07DC-F489B4900882}"/>
              </a:ext>
            </a:extLst>
          </p:cNvPr>
          <p:cNvSpPr>
            <a:spLocks noGrp="1" noRot="1" noChangeAspect="1" noChangeArrowheads="1" noTextEdit="1"/>
          </p:cNvSpPr>
          <p:nvPr>
            <p:ph type="sldImg"/>
          </p:nvPr>
        </p:nvSpPr>
        <p:spPr>
          <a:ln/>
        </p:spPr>
      </p:sp>
      <p:sp>
        <p:nvSpPr>
          <p:cNvPr id="197635" name="Notes Placeholder 2">
            <a:extLst>
              <a:ext uri="{FF2B5EF4-FFF2-40B4-BE49-F238E27FC236}">
                <a16:creationId xmlns:a16="http://schemas.microsoft.com/office/drawing/2014/main" id="{8C64CB06-A743-6EA9-2A59-4790151D13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Michael Bonura, </a:t>
            </a:r>
            <a:r>
              <a:rPr lang="en-US" altLang="en-US" i="1">
                <a:latin typeface="Arial" panose="020B0604020202020204" pitchFamily="34" charset="0"/>
              </a:rPr>
              <a:t>Under the Shadow of Napoleon:  French Influence on the American Way of War</a:t>
            </a:r>
            <a:r>
              <a:rPr lang="en-US" altLang="en-US">
                <a:latin typeface="Arial" panose="020B0604020202020204" pitchFamily="34" charset="0"/>
              </a:rPr>
              <a:t>, pp. 42-48</a:t>
            </a:r>
          </a:p>
        </p:txBody>
      </p:sp>
      <p:sp>
        <p:nvSpPr>
          <p:cNvPr id="197636" name="Slide Number Placeholder 3">
            <a:extLst>
              <a:ext uri="{FF2B5EF4-FFF2-40B4-BE49-F238E27FC236}">
                <a16:creationId xmlns:a16="http://schemas.microsoft.com/office/drawing/2014/main" id="{E923144D-4F39-5DD6-18B2-5FB4578389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69F0C2D-591D-4EF3-A937-5AE764078467}" type="slidenum">
              <a:rPr lang="en-US" altLang="en-US" smtClean="0"/>
              <a:pPr/>
              <a:t>89</a:t>
            </a:fld>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9327AEA4-E485-441F-C6BC-50E9BF37CC4B}"/>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3FDFAF0C-E78B-CC8B-134E-6CE4235863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9684" name="Slide Number Placeholder 3">
            <a:extLst>
              <a:ext uri="{FF2B5EF4-FFF2-40B4-BE49-F238E27FC236}">
                <a16:creationId xmlns:a16="http://schemas.microsoft.com/office/drawing/2014/main" id="{CE2E0230-C854-069E-1F3A-190B3BD316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5CF0F38-084A-4779-A563-3DBAA877B2D3}" type="slidenum">
              <a:rPr lang="en-US" altLang="en-US" smtClean="0"/>
              <a:pPr/>
              <a:t>90</a:t>
            </a:fld>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8C4D62C6-00FB-FC68-8CAE-454C809AA415}"/>
              </a:ext>
            </a:extLst>
          </p:cNvPr>
          <p:cNvSpPr>
            <a:spLocks noGrp="1" noRot="1" noChangeAspect="1" noChangeArrowheads="1" noTextEdit="1"/>
          </p:cNvSpPr>
          <p:nvPr>
            <p:ph type="sldImg"/>
          </p:nvPr>
        </p:nvSpPr>
        <p:spPr>
          <a:ln/>
        </p:spPr>
      </p:sp>
      <p:sp>
        <p:nvSpPr>
          <p:cNvPr id="201731" name="Notes Placeholder 2">
            <a:extLst>
              <a:ext uri="{FF2B5EF4-FFF2-40B4-BE49-F238E27FC236}">
                <a16:creationId xmlns:a16="http://schemas.microsoft.com/office/drawing/2014/main" id="{73202162-CE8C-AED5-1E33-CDC32723FE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1732" name="Slide Number Placeholder 3">
            <a:extLst>
              <a:ext uri="{FF2B5EF4-FFF2-40B4-BE49-F238E27FC236}">
                <a16:creationId xmlns:a16="http://schemas.microsoft.com/office/drawing/2014/main" id="{856ACBAF-141D-4012-6BA0-2261498F49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D20F307-801B-4CFB-AE9A-1C5864CBAD51}" type="slidenum">
              <a:rPr lang="en-US" altLang="en-US" smtClean="0"/>
              <a:pPr/>
              <a:t>91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F3B9C26-7EE3-072F-CC1E-9681A814E94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86041EA2-3447-C0A1-12F0-8BB4D0946E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49C0EBEF-D14B-679B-85C5-637D8B08DE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90650D8-0996-4D79-8920-F72CF7167CCF}" type="slidenum">
              <a:rPr lang="en-US" altLang="en-US" smtClean="0"/>
              <a:pPr/>
              <a:t>10</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00569EE4-CB29-07EE-E535-4FDFD2026F98}"/>
              </a:ext>
            </a:extLst>
          </p:cNvPr>
          <p:cNvSpPr>
            <a:spLocks noGrp="1" noRot="1" noChangeAspect="1" noChangeArrowheads="1" noTextEdit="1"/>
          </p:cNvSpPr>
          <p:nvPr>
            <p:ph type="sldImg"/>
          </p:nvPr>
        </p:nvSpPr>
        <p:spPr>
          <a:ln/>
        </p:spPr>
      </p:sp>
      <p:sp>
        <p:nvSpPr>
          <p:cNvPr id="203779" name="Notes Placeholder 2">
            <a:extLst>
              <a:ext uri="{FF2B5EF4-FFF2-40B4-BE49-F238E27FC236}">
                <a16:creationId xmlns:a16="http://schemas.microsoft.com/office/drawing/2014/main" id="{79D42D2F-9120-7273-6A04-1048DA7665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3780" name="Slide Number Placeholder 3">
            <a:extLst>
              <a:ext uri="{FF2B5EF4-FFF2-40B4-BE49-F238E27FC236}">
                <a16:creationId xmlns:a16="http://schemas.microsoft.com/office/drawing/2014/main" id="{1A57B8A1-2FB9-2C38-9325-4759A4FA70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7E3CB04-32D2-43CC-8989-3F1E40A03328}" type="slidenum">
              <a:rPr lang="en-US" altLang="en-US" smtClean="0"/>
              <a:pPr/>
              <a:t>92</a:t>
            </a:fld>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AC5C2B48-E59B-BD16-EF2C-1371E5F844BD}"/>
              </a:ext>
            </a:extLst>
          </p:cNvPr>
          <p:cNvSpPr>
            <a:spLocks noGrp="1" noRot="1" noChangeAspect="1" noChangeArrowheads="1" noTextEdit="1"/>
          </p:cNvSpPr>
          <p:nvPr>
            <p:ph type="sldImg"/>
          </p:nvPr>
        </p:nvSpPr>
        <p:spPr>
          <a:ln/>
        </p:spPr>
      </p:sp>
      <p:sp>
        <p:nvSpPr>
          <p:cNvPr id="205827" name="Notes Placeholder 2">
            <a:extLst>
              <a:ext uri="{FF2B5EF4-FFF2-40B4-BE49-F238E27FC236}">
                <a16:creationId xmlns:a16="http://schemas.microsoft.com/office/drawing/2014/main" id="{9CEDA5C3-10CF-17E4-E555-4FE3950FD9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5828" name="Slide Number Placeholder 3">
            <a:extLst>
              <a:ext uri="{FF2B5EF4-FFF2-40B4-BE49-F238E27FC236}">
                <a16:creationId xmlns:a16="http://schemas.microsoft.com/office/drawing/2014/main" id="{95BD53A3-BAB2-87FF-EE92-5D087BFCC8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A4AABD2D-5CC8-413F-A540-5B69B47671BF}" type="slidenum">
              <a:rPr lang="en-US" altLang="en-US" smtClean="0"/>
              <a:pPr/>
              <a:t>93</a:t>
            </a:fld>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DC8420CA-5FAD-6C20-2922-09C9169A9D03}"/>
              </a:ext>
            </a:extLst>
          </p:cNvPr>
          <p:cNvSpPr>
            <a:spLocks noGrp="1" noRot="1" noChangeAspect="1" noChangeArrowheads="1" noTextEdit="1"/>
          </p:cNvSpPr>
          <p:nvPr>
            <p:ph type="sldImg"/>
          </p:nvPr>
        </p:nvSpPr>
        <p:spPr>
          <a:ln/>
        </p:spPr>
      </p:sp>
      <p:sp>
        <p:nvSpPr>
          <p:cNvPr id="207875" name="Notes Placeholder 2">
            <a:extLst>
              <a:ext uri="{FF2B5EF4-FFF2-40B4-BE49-F238E27FC236}">
                <a16:creationId xmlns:a16="http://schemas.microsoft.com/office/drawing/2014/main" id="{186E0B61-0A62-BA44-B762-47E5C64C43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is from US Military Academy History Department Maps &amp; Atlases</a:t>
            </a:r>
          </a:p>
          <a:p>
            <a:r>
              <a:rPr lang="en-US" altLang="en-US">
                <a:latin typeface="Arial" panose="020B0604020202020204" pitchFamily="34" charset="0"/>
              </a:rPr>
              <a:t>https://www.westpoint.edu/sites/default/files/inline-images/academics/academic_departments/history/War%20of%201812/OperationsNorth.gif</a:t>
            </a:r>
          </a:p>
          <a:p>
            <a:r>
              <a:rPr lang="en-US" altLang="en-US">
                <a:latin typeface="Arial" panose="020B0604020202020204" pitchFamily="34" charset="0"/>
              </a:rPr>
              <a:t>Accessed 8 September 2021</a:t>
            </a:r>
          </a:p>
        </p:txBody>
      </p:sp>
      <p:sp>
        <p:nvSpPr>
          <p:cNvPr id="207876" name="Slide Number Placeholder 3">
            <a:extLst>
              <a:ext uri="{FF2B5EF4-FFF2-40B4-BE49-F238E27FC236}">
                <a16:creationId xmlns:a16="http://schemas.microsoft.com/office/drawing/2014/main" id="{AE805873-CB66-F35F-BBEA-F266380B9B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FC70DEF-D0E3-425E-9AF0-8213F9D296C3}" type="slidenum">
              <a:rPr lang="en-US" altLang="en-US" smtClean="0"/>
              <a:pPr/>
              <a:t>94</a:t>
            </a:fld>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699144C2-1522-A660-1BA6-03387A096494}"/>
              </a:ext>
            </a:extLst>
          </p:cNvPr>
          <p:cNvSpPr>
            <a:spLocks noGrp="1" noRot="1" noChangeAspect="1" noChangeArrowheads="1" noTextEdit="1"/>
          </p:cNvSpPr>
          <p:nvPr>
            <p:ph type="sldImg"/>
          </p:nvPr>
        </p:nvSpPr>
        <p:spPr>
          <a:ln/>
        </p:spPr>
      </p:sp>
      <p:sp>
        <p:nvSpPr>
          <p:cNvPr id="209923" name="Notes Placeholder 2">
            <a:extLst>
              <a:ext uri="{FF2B5EF4-FFF2-40B4-BE49-F238E27FC236}">
                <a16:creationId xmlns:a16="http://schemas.microsoft.com/office/drawing/2014/main" id="{2B5C7982-747F-DE64-C6C3-1E8490F1FA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9924" name="Slide Number Placeholder 3">
            <a:extLst>
              <a:ext uri="{FF2B5EF4-FFF2-40B4-BE49-F238E27FC236}">
                <a16:creationId xmlns:a16="http://schemas.microsoft.com/office/drawing/2014/main" id="{C2315E5A-7AE2-186C-DC79-6F95C9C73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E722F8EF-986E-43BD-AB7D-772745E10D1B}" type="slidenum">
              <a:rPr lang="en-US" altLang="en-US" smtClean="0"/>
              <a:pPr/>
              <a:t>95</a:t>
            </a:fld>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6EBB6536-C631-3F7F-E55D-9852DE39C127}"/>
              </a:ext>
            </a:extLst>
          </p:cNvPr>
          <p:cNvSpPr>
            <a:spLocks noGrp="1" noRot="1" noChangeAspect="1" noChangeArrowheads="1" noTextEdit="1"/>
          </p:cNvSpPr>
          <p:nvPr>
            <p:ph type="sldImg"/>
          </p:nvPr>
        </p:nvSpPr>
        <p:spPr>
          <a:ln/>
        </p:spPr>
      </p:sp>
      <p:sp>
        <p:nvSpPr>
          <p:cNvPr id="211971" name="Notes Placeholder 2">
            <a:extLst>
              <a:ext uri="{FF2B5EF4-FFF2-40B4-BE49-F238E27FC236}">
                <a16:creationId xmlns:a16="http://schemas.microsoft.com/office/drawing/2014/main" id="{8538E029-95BC-8318-3BC4-EADC0936E2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White settlement in the Alabama-Tombigbee Rivers area went from ~750 in 1801 to 2600 in 1810. Martin, </a:t>
            </a:r>
            <a:r>
              <a:rPr lang="en-US" altLang="en-US" i="1">
                <a:latin typeface="Arial" panose="020B0604020202020204" pitchFamily="34" charset="0"/>
              </a:rPr>
              <a:t>Sacred Revolt</a:t>
            </a:r>
            <a:r>
              <a:rPr lang="en-US" altLang="en-US">
                <a:latin typeface="Arial" panose="020B0604020202020204" pitchFamily="34" charset="0"/>
              </a:rPr>
              <a:t>, 155.</a:t>
            </a:r>
          </a:p>
          <a:p>
            <a:endParaRPr lang="en-US" altLang="en-US">
              <a:latin typeface="Arial" panose="020B0604020202020204" pitchFamily="34" charset="0"/>
            </a:endParaRPr>
          </a:p>
          <a:p>
            <a:r>
              <a:rPr lang="en-US" altLang="en-US">
                <a:latin typeface="Arial" panose="020B0604020202020204" pitchFamily="34" charset="0"/>
              </a:rPr>
              <a:t>--Map is from the US Army Center of Military History’s American Military History, Volume 1, </a:t>
            </a:r>
            <a:r>
              <a:rPr lang="en-US" altLang="en-US" i="1">
                <a:latin typeface="Arial" panose="020B0604020202020204" pitchFamily="34" charset="0"/>
              </a:rPr>
              <a:t>2005 edition </a:t>
            </a:r>
          </a:p>
          <a:p>
            <a:r>
              <a:rPr lang="en-US" altLang="en-US" i="1">
                <a:latin typeface="Arial" panose="020B0604020202020204" pitchFamily="34" charset="0"/>
              </a:rPr>
              <a:t>https://history.army.mil/books/AMH-V1/ch06.htm#e</a:t>
            </a:r>
          </a:p>
          <a:p>
            <a:r>
              <a:rPr lang="en-US" altLang="en-US">
                <a:latin typeface="Arial" panose="020B0604020202020204" pitchFamily="34" charset="0"/>
              </a:rPr>
              <a:t>Accessed 8 September 2021</a:t>
            </a:r>
          </a:p>
          <a:p>
            <a:endParaRPr lang="en-US" altLang="en-US" i="1">
              <a:latin typeface="Arial" panose="020B0604020202020204" pitchFamily="34" charset="0"/>
            </a:endParaRPr>
          </a:p>
          <a:p>
            <a:r>
              <a:rPr lang="en-US" altLang="en-US">
                <a:latin typeface="Arial" panose="020B0604020202020204" pitchFamily="34" charset="0"/>
              </a:rPr>
              <a:t>--Overlay info is from the author.</a:t>
            </a:r>
          </a:p>
          <a:p>
            <a:endParaRPr lang="en-US" altLang="en-US">
              <a:latin typeface="Arial" panose="020B0604020202020204" pitchFamily="34" charset="0"/>
            </a:endParaRPr>
          </a:p>
        </p:txBody>
      </p:sp>
      <p:sp>
        <p:nvSpPr>
          <p:cNvPr id="211972" name="Slide Number Placeholder 3">
            <a:extLst>
              <a:ext uri="{FF2B5EF4-FFF2-40B4-BE49-F238E27FC236}">
                <a16:creationId xmlns:a16="http://schemas.microsoft.com/office/drawing/2014/main" id="{1EDD0A96-AE91-8D95-3EB9-E5969EAF6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678D5133-9CBF-4727-8117-B6DA8170CF42}" type="slidenum">
              <a:rPr lang="en-US" altLang="en-US" smtClean="0"/>
              <a:pPr/>
              <a:t>96</a:t>
            </a:fld>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CB9C7C45-7682-6E62-9FF8-DA1E1D7844D0}"/>
              </a:ext>
            </a:extLst>
          </p:cNvPr>
          <p:cNvSpPr>
            <a:spLocks noGrp="1" noRot="1" noChangeAspect="1" noChangeArrowheads="1" noTextEdit="1"/>
          </p:cNvSpPr>
          <p:nvPr>
            <p:ph type="sldImg"/>
          </p:nvPr>
        </p:nvSpPr>
        <p:spPr>
          <a:ln/>
        </p:spPr>
      </p:sp>
      <p:sp>
        <p:nvSpPr>
          <p:cNvPr id="214019" name="Notes Placeholder 2">
            <a:extLst>
              <a:ext uri="{FF2B5EF4-FFF2-40B4-BE49-F238E27FC236}">
                <a16:creationId xmlns:a16="http://schemas.microsoft.com/office/drawing/2014/main" id="{AA19C935-2E73-51E8-35D1-62A0E562BB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4020" name="Slide Number Placeholder 3">
            <a:extLst>
              <a:ext uri="{FF2B5EF4-FFF2-40B4-BE49-F238E27FC236}">
                <a16:creationId xmlns:a16="http://schemas.microsoft.com/office/drawing/2014/main" id="{170D5F36-A402-479E-5626-37937DFDBD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49AAAE88-7040-4438-96BF-E0D9131E7488}" type="slidenum">
              <a:rPr lang="en-US" altLang="en-US" smtClean="0"/>
              <a:pPr/>
              <a:t>97</a:t>
            </a:fld>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97CB9628-5649-987A-D0A7-51A7A78901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4749A24-0746-4D74-A58C-15BB51D2D8E7}" type="slidenum">
              <a:rPr lang="en-US" altLang="en-US" smtClean="0"/>
              <a:pPr/>
              <a:t>98</a:t>
            </a:fld>
            <a:endParaRPr lang="en-US" altLang="en-US"/>
          </a:p>
        </p:txBody>
      </p:sp>
      <p:sp>
        <p:nvSpPr>
          <p:cNvPr id="216067" name="Rectangle 2">
            <a:extLst>
              <a:ext uri="{FF2B5EF4-FFF2-40B4-BE49-F238E27FC236}">
                <a16:creationId xmlns:a16="http://schemas.microsoft.com/office/drawing/2014/main" id="{60A75D1E-97B8-B72A-20CB-CFF4263A77C8}"/>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C722F04B-36F3-76E2-AE77-049C47BB4E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EF5BF35B-80EF-485B-F0B6-E44F8ACCC5BC}"/>
              </a:ext>
            </a:extLst>
          </p:cNvPr>
          <p:cNvSpPr>
            <a:spLocks noGrp="1" noRot="1" noChangeAspect="1" noChangeArrowheads="1" noTextEdit="1"/>
          </p:cNvSpPr>
          <p:nvPr>
            <p:ph type="sldImg"/>
          </p:nvPr>
        </p:nvSpPr>
        <p:spPr>
          <a:ln/>
        </p:spPr>
      </p:sp>
      <p:sp>
        <p:nvSpPr>
          <p:cNvPr id="218115" name="Notes Placeholder 2">
            <a:extLst>
              <a:ext uri="{FF2B5EF4-FFF2-40B4-BE49-F238E27FC236}">
                <a16:creationId xmlns:a16="http://schemas.microsoft.com/office/drawing/2014/main" id="{845298CF-AA4B-8AB1-BE37-7A8B6A8DD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Horseshoe Bend National Park, “Teaching with Historic Places, National Park Service, U.S. Department of the Interior, The Battle of Horseshoe Bend: Collision of Cultures,”    https://www.nps.gov/teachers/classrooms/upload/TwHP-Lessons_54horseshoe.pdf    Accessed 6 October 2021</a:t>
            </a:r>
          </a:p>
          <a:p>
            <a:endParaRPr lang="en-US" altLang="en-US">
              <a:latin typeface="Arial" panose="020B0604020202020204" pitchFamily="34" charset="0"/>
            </a:endParaRPr>
          </a:p>
        </p:txBody>
      </p:sp>
      <p:sp>
        <p:nvSpPr>
          <p:cNvPr id="218116" name="Slide Number Placeholder 3">
            <a:extLst>
              <a:ext uri="{FF2B5EF4-FFF2-40B4-BE49-F238E27FC236}">
                <a16:creationId xmlns:a16="http://schemas.microsoft.com/office/drawing/2014/main" id="{EC867BBF-6B04-2615-38CC-27128E934F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778528B9-335A-4CEF-9EF2-483B03BFB5C2}" type="slidenum">
              <a:rPr lang="en-US" altLang="en-US" smtClean="0"/>
              <a:pPr/>
              <a:t>99</a:t>
            </a:fld>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DFACCEF4-7073-7D7A-7058-98726F754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B1BB2AD-ADFB-4F7E-B3DB-990DC692186C}" type="slidenum">
              <a:rPr lang="en-US" altLang="en-US" smtClean="0"/>
              <a:pPr/>
              <a:t>100</a:t>
            </a:fld>
            <a:endParaRPr lang="en-US" altLang="en-US"/>
          </a:p>
        </p:txBody>
      </p:sp>
      <p:sp>
        <p:nvSpPr>
          <p:cNvPr id="220163" name="Rectangle 2">
            <a:extLst>
              <a:ext uri="{FF2B5EF4-FFF2-40B4-BE49-F238E27FC236}">
                <a16:creationId xmlns:a16="http://schemas.microsoft.com/office/drawing/2014/main" id="{DD6BF6DD-9946-1049-1ECF-3BA86A72CDB7}"/>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9269851C-C981-52A8-2FEA-EBB3DD521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12700DB8-3EE4-30CE-4DD8-071FCD18D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B70DE26D-606D-496E-A079-18E288D3BE8F}" type="slidenum">
              <a:rPr lang="en-US" altLang="en-US" smtClean="0"/>
              <a:pPr/>
              <a:t>101</a:t>
            </a:fld>
            <a:endParaRPr lang="en-US" altLang="en-US"/>
          </a:p>
        </p:txBody>
      </p:sp>
      <p:sp>
        <p:nvSpPr>
          <p:cNvPr id="222211" name="Rectangle 2">
            <a:extLst>
              <a:ext uri="{FF2B5EF4-FFF2-40B4-BE49-F238E27FC236}">
                <a16:creationId xmlns:a16="http://schemas.microsoft.com/office/drawing/2014/main" id="{93D0EC80-FD78-A6EB-E962-214334A35CB9}"/>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EA9EC2EF-7CE4-CDDE-259C-046A07942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DD67D8F3-BC1B-481D-E973-1572014A3EA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052E8E7-7FF9-728B-0EA1-B7E0AC8C02E6}"/>
              </a:ext>
            </a:extLst>
          </p:cNvPr>
          <p:cNvSpPr>
            <a:spLocks noGrp="1" noChangeArrowheads="1"/>
          </p:cNvSpPr>
          <p:nvPr>
            <p:ph type="sldNum" sz="quarter" idx="11"/>
          </p:nvPr>
        </p:nvSpPr>
        <p:spPr>
          <a:ln/>
        </p:spPr>
        <p:txBody>
          <a:bodyPr/>
          <a:lstStyle>
            <a:lvl1pPr>
              <a:defRPr/>
            </a:lvl1pPr>
          </a:lstStyle>
          <a:p>
            <a:pPr>
              <a:defRPr/>
            </a:pPr>
            <a:fld id="{620219D9-2310-4285-85B3-4A95F94F254B}" type="slidenum">
              <a:rPr lang="en-US" altLang="en-US"/>
              <a:pPr>
                <a:defRPr/>
              </a:pPr>
              <a:t>‹#›</a:t>
            </a:fld>
            <a:endParaRPr lang="en-US" altLang="en-US"/>
          </a:p>
        </p:txBody>
      </p:sp>
    </p:spTree>
    <p:extLst>
      <p:ext uri="{BB962C8B-B14F-4D97-AF65-F5344CB8AC3E}">
        <p14:creationId xmlns:p14="http://schemas.microsoft.com/office/powerpoint/2010/main" val="354803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FDC1C55-FF31-01C3-A52F-A47D2F7ED4E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86C9027E-7B39-8E1E-5F7C-8A2EF68D9875}"/>
              </a:ext>
            </a:extLst>
          </p:cNvPr>
          <p:cNvSpPr>
            <a:spLocks noGrp="1" noChangeArrowheads="1"/>
          </p:cNvSpPr>
          <p:nvPr>
            <p:ph type="sldNum" sz="quarter" idx="11"/>
          </p:nvPr>
        </p:nvSpPr>
        <p:spPr>
          <a:ln/>
        </p:spPr>
        <p:txBody>
          <a:bodyPr/>
          <a:lstStyle>
            <a:lvl1pPr>
              <a:defRPr/>
            </a:lvl1pPr>
          </a:lstStyle>
          <a:p>
            <a:pPr>
              <a:defRPr/>
            </a:pPr>
            <a:fld id="{769B8D1D-58FC-4483-B9B4-F7F61E1E68F8}" type="slidenum">
              <a:rPr lang="en-US" altLang="en-US"/>
              <a:pPr>
                <a:defRPr/>
              </a:pPr>
              <a:t>‹#›</a:t>
            </a:fld>
            <a:endParaRPr lang="en-US" altLang="en-US"/>
          </a:p>
        </p:txBody>
      </p:sp>
    </p:spTree>
    <p:extLst>
      <p:ext uri="{BB962C8B-B14F-4D97-AF65-F5344CB8AC3E}">
        <p14:creationId xmlns:p14="http://schemas.microsoft.com/office/powerpoint/2010/main" val="400954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7B060E2-E548-803E-1F29-E985658CB30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42B46BD9-A998-101E-4DE0-8F072F8A5918}"/>
              </a:ext>
            </a:extLst>
          </p:cNvPr>
          <p:cNvSpPr>
            <a:spLocks noGrp="1" noChangeArrowheads="1"/>
          </p:cNvSpPr>
          <p:nvPr>
            <p:ph type="sldNum" sz="quarter" idx="11"/>
          </p:nvPr>
        </p:nvSpPr>
        <p:spPr>
          <a:ln/>
        </p:spPr>
        <p:txBody>
          <a:bodyPr/>
          <a:lstStyle>
            <a:lvl1pPr>
              <a:defRPr/>
            </a:lvl1pPr>
          </a:lstStyle>
          <a:p>
            <a:pPr>
              <a:defRPr/>
            </a:pPr>
            <a:fld id="{AE06D8C1-B2BA-49AB-BE0C-C1F909703764}" type="slidenum">
              <a:rPr lang="en-US" altLang="en-US"/>
              <a:pPr>
                <a:defRPr/>
              </a:pPr>
              <a:t>‹#›</a:t>
            </a:fld>
            <a:endParaRPr lang="en-US" altLang="en-US"/>
          </a:p>
        </p:txBody>
      </p:sp>
    </p:spTree>
    <p:extLst>
      <p:ext uri="{BB962C8B-B14F-4D97-AF65-F5344CB8AC3E}">
        <p14:creationId xmlns:p14="http://schemas.microsoft.com/office/powerpoint/2010/main" val="84773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6A894C-82E0-9D63-084C-13B57CD140EA}"/>
              </a:ext>
            </a:extLst>
          </p:cNvPr>
          <p:cNvSpPr>
            <a:spLocks noGrp="1"/>
          </p:cNvSpPr>
          <p:nvPr>
            <p:ph type="dt" sz="half" idx="10"/>
          </p:nvPr>
        </p:nvSpPr>
        <p:spPr/>
        <p:txBody>
          <a:bodyPr/>
          <a:lstStyle>
            <a:lvl1pPr>
              <a:defRPr/>
            </a:lvl1pPr>
          </a:lstStyle>
          <a:p>
            <a:pPr>
              <a:defRPr/>
            </a:pPr>
            <a:fld id="{E0099233-C1A5-41A2-A8CB-3AEF4519752D}" type="datetimeFigureOut">
              <a:rPr lang="en-US"/>
              <a:pPr>
                <a:defRPr/>
              </a:pPr>
              <a:t>5/8/2022</a:t>
            </a:fld>
            <a:endParaRPr lang="en-US"/>
          </a:p>
        </p:txBody>
      </p:sp>
      <p:sp>
        <p:nvSpPr>
          <p:cNvPr id="5" name="Footer Placeholder 4">
            <a:extLst>
              <a:ext uri="{FF2B5EF4-FFF2-40B4-BE49-F238E27FC236}">
                <a16:creationId xmlns:a16="http://schemas.microsoft.com/office/drawing/2014/main" id="{5269E45B-4EFF-D49F-4858-AAFD839C64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E8A092-BE8D-8E1A-A849-99FCFC17E16E}"/>
              </a:ext>
            </a:extLst>
          </p:cNvPr>
          <p:cNvSpPr>
            <a:spLocks noGrp="1"/>
          </p:cNvSpPr>
          <p:nvPr>
            <p:ph type="sldNum" sz="quarter" idx="12"/>
          </p:nvPr>
        </p:nvSpPr>
        <p:spPr/>
        <p:txBody>
          <a:bodyPr/>
          <a:lstStyle>
            <a:lvl1pPr>
              <a:defRPr/>
            </a:lvl1pPr>
          </a:lstStyle>
          <a:p>
            <a:pPr>
              <a:defRPr/>
            </a:pPr>
            <a:fld id="{CACC7B5E-B4EA-49F0-BCDE-31FCAD3EB4AC}" type="slidenum">
              <a:rPr lang="en-US" altLang="en-US"/>
              <a:pPr>
                <a:defRPr/>
              </a:pPr>
              <a:t>‹#›</a:t>
            </a:fld>
            <a:endParaRPr lang="en-US" altLang="en-US"/>
          </a:p>
        </p:txBody>
      </p:sp>
    </p:spTree>
    <p:extLst>
      <p:ext uri="{BB962C8B-B14F-4D97-AF65-F5344CB8AC3E}">
        <p14:creationId xmlns:p14="http://schemas.microsoft.com/office/powerpoint/2010/main" val="1145334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E0089-2727-3A92-60E7-E8B144680F42}"/>
              </a:ext>
            </a:extLst>
          </p:cNvPr>
          <p:cNvSpPr>
            <a:spLocks noGrp="1"/>
          </p:cNvSpPr>
          <p:nvPr>
            <p:ph type="dt" sz="half" idx="10"/>
          </p:nvPr>
        </p:nvSpPr>
        <p:spPr/>
        <p:txBody>
          <a:bodyPr/>
          <a:lstStyle>
            <a:lvl1pPr>
              <a:defRPr/>
            </a:lvl1pPr>
          </a:lstStyle>
          <a:p>
            <a:pPr>
              <a:defRPr/>
            </a:pPr>
            <a:fld id="{9DA0EFBD-45C8-4FC8-A0F5-F7B5901C085E}" type="datetimeFigureOut">
              <a:rPr lang="en-US"/>
              <a:pPr>
                <a:defRPr/>
              </a:pPr>
              <a:t>5/8/2022</a:t>
            </a:fld>
            <a:endParaRPr lang="en-US"/>
          </a:p>
        </p:txBody>
      </p:sp>
      <p:sp>
        <p:nvSpPr>
          <p:cNvPr id="5" name="Footer Placeholder 4">
            <a:extLst>
              <a:ext uri="{FF2B5EF4-FFF2-40B4-BE49-F238E27FC236}">
                <a16:creationId xmlns:a16="http://schemas.microsoft.com/office/drawing/2014/main" id="{CBD74210-D8DD-0BBE-C841-054B25E3E8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1C9ABA-BFA9-D6CD-FE3C-768534E7590D}"/>
              </a:ext>
            </a:extLst>
          </p:cNvPr>
          <p:cNvSpPr>
            <a:spLocks noGrp="1"/>
          </p:cNvSpPr>
          <p:nvPr>
            <p:ph type="sldNum" sz="quarter" idx="12"/>
          </p:nvPr>
        </p:nvSpPr>
        <p:spPr/>
        <p:txBody>
          <a:bodyPr/>
          <a:lstStyle>
            <a:lvl1pPr>
              <a:defRPr/>
            </a:lvl1pPr>
          </a:lstStyle>
          <a:p>
            <a:pPr>
              <a:defRPr/>
            </a:pPr>
            <a:fld id="{9FAC8DB6-477A-4FEC-817B-C4813203EA5B}" type="slidenum">
              <a:rPr lang="en-US" altLang="en-US"/>
              <a:pPr>
                <a:defRPr/>
              </a:pPr>
              <a:t>‹#›</a:t>
            </a:fld>
            <a:endParaRPr lang="en-US" altLang="en-US"/>
          </a:p>
        </p:txBody>
      </p:sp>
    </p:spTree>
    <p:extLst>
      <p:ext uri="{BB962C8B-B14F-4D97-AF65-F5344CB8AC3E}">
        <p14:creationId xmlns:p14="http://schemas.microsoft.com/office/powerpoint/2010/main" val="315751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25ECFC-B99E-4654-4238-E99FB5328A6D}"/>
              </a:ext>
            </a:extLst>
          </p:cNvPr>
          <p:cNvSpPr>
            <a:spLocks noGrp="1"/>
          </p:cNvSpPr>
          <p:nvPr>
            <p:ph type="dt" sz="half" idx="10"/>
          </p:nvPr>
        </p:nvSpPr>
        <p:spPr/>
        <p:txBody>
          <a:bodyPr/>
          <a:lstStyle>
            <a:lvl1pPr>
              <a:defRPr/>
            </a:lvl1pPr>
          </a:lstStyle>
          <a:p>
            <a:pPr>
              <a:defRPr/>
            </a:pPr>
            <a:fld id="{E5D9F1E8-16CB-403B-BF07-6E7CC2289B2E}" type="datetimeFigureOut">
              <a:rPr lang="en-US"/>
              <a:pPr>
                <a:defRPr/>
              </a:pPr>
              <a:t>5/8/2022</a:t>
            </a:fld>
            <a:endParaRPr lang="en-US"/>
          </a:p>
        </p:txBody>
      </p:sp>
      <p:sp>
        <p:nvSpPr>
          <p:cNvPr id="5" name="Footer Placeholder 4">
            <a:extLst>
              <a:ext uri="{FF2B5EF4-FFF2-40B4-BE49-F238E27FC236}">
                <a16:creationId xmlns:a16="http://schemas.microsoft.com/office/drawing/2014/main" id="{CB0DCF24-1A58-2D9C-4FDE-51F703F60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C59502-B695-76B3-88A1-B875D0BA98BC}"/>
              </a:ext>
            </a:extLst>
          </p:cNvPr>
          <p:cNvSpPr>
            <a:spLocks noGrp="1"/>
          </p:cNvSpPr>
          <p:nvPr>
            <p:ph type="sldNum" sz="quarter" idx="12"/>
          </p:nvPr>
        </p:nvSpPr>
        <p:spPr/>
        <p:txBody>
          <a:bodyPr/>
          <a:lstStyle>
            <a:lvl1pPr>
              <a:defRPr/>
            </a:lvl1pPr>
          </a:lstStyle>
          <a:p>
            <a:pPr>
              <a:defRPr/>
            </a:pPr>
            <a:fld id="{167B6790-F77A-4A0F-9BF5-919D5E547BE1}" type="slidenum">
              <a:rPr lang="en-US" altLang="en-US"/>
              <a:pPr>
                <a:defRPr/>
              </a:pPr>
              <a:t>‹#›</a:t>
            </a:fld>
            <a:endParaRPr lang="en-US" altLang="en-US"/>
          </a:p>
        </p:txBody>
      </p:sp>
    </p:spTree>
    <p:extLst>
      <p:ext uri="{BB962C8B-B14F-4D97-AF65-F5344CB8AC3E}">
        <p14:creationId xmlns:p14="http://schemas.microsoft.com/office/powerpoint/2010/main" val="332252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6459EC-7971-95CF-4771-8BD71E6942DE}"/>
              </a:ext>
            </a:extLst>
          </p:cNvPr>
          <p:cNvSpPr>
            <a:spLocks noGrp="1"/>
          </p:cNvSpPr>
          <p:nvPr>
            <p:ph type="dt" sz="half" idx="10"/>
          </p:nvPr>
        </p:nvSpPr>
        <p:spPr/>
        <p:txBody>
          <a:bodyPr/>
          <a:lstStyle>
            <a:lvl1pPr>
              <a:defRPr/>
            </a:lvl1pPr>
          </a:lstStyle>
          <a:p>
            <a:pPr>
              <a:defRPr/>
            </a:pPr>
            <a:fld id="{EF97C4F4-DEC3-4022-8276-7149D9074264}" type="datetimeFigureOut">
              <a:rPr lang="en-US"/>
              <a:pPr>
                <a:defRPr/>
              </a:pPr>
              <a:t>5/8/2022</a:t>
            </a:fld>
            <a:endParaRPr lang="en-US"/>
          </a:p>
        </p:txBody>
      </p:sp>
      <p:sp>
        <p:nvSpPr>
          <p:cNvPr id="6" name="Footer Placeholder 4">
            <a:extLst>
              <a:ext uri="{FF2B5EF4-FFF2-40B4-BE49-F238E27FC236}">
                <a16:creationId xmlns:a16="http://schemas.microsoft.com/office/drawing/2014/main" id="{A154CD81-0EF0-7688-A2AB-3C257180B6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594BBD-CEFA-9456-AEBE-0E9B7E7AA893}"/>
              </a:ext>
            </a:extLst>
          </p:cNvPr>
          <p:cNvSpPr>
            <a:spLocks noGrp="1"/>
          </p:cNvSpPr>
          <p:nvPr>
            <p:ph type="sldNum" sz="quarter" idx="12"/>
          </p:nvPr>
        </p:nvSpPr>
        <p:spPr/>
        <p:txBody>
          <a:bodyPr/>
          <a:lstStyle>
            <a:lvl1pPr>
              <a:defRPr/>
            </a:lvl1pPr>
          </a:lstStyle>
          <a:p>
            <a:pPr>
              <a:defRPr/>
            </a:pPr>
            <a:fld id="{5CEB5315-0963-4FD6-BCE7-7FED1932FE7A}" type="slidenum">
              <a:rPr lang="en-US" altLang="en-US"/>
              <a:pPr>
                <a:defRPr/>
              </a:pPr>
              <a:t>‹#›</a:t>
            </a:fld>
            <a:endParaRPr lang="en-US" altLang="en-US"/>
          </a:p>
        </p:txBody>
      </p:sp>
    </p:spTree>
    <p:extLst>
      <p:ext uri="{BB962C8B-B14F-4D97-AF65-F5344CB8AC3E}">
        <p14:creationId xmlns:p14="http://schemas.microsoft.com/office/powerpoint/2010/main" val="118649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52A49EB-C424-A4CD-B07C-0C785308B2E5}"/>
              </a:ext>
            </a:extLst>
          </p:cNvPr>
          <p:cNvSpPr>
            <a:spLocks noGrp="1"/>
          </p:cNvSpPr>
          <p:nvPr>
            <p:ph type="dt" sz="half" idx="10"/>
          </p:nvPr>
        </p:nvSpPr>
        <p:spPr/>
        <p:txBody>
          <a:bodyPr/>
          <a:lstStyle>
            <a:lvl1pPr>
              <a:defRPr/>
            </a:lvl1pPr>
          </a:lstStyle>
          <a:p>
            <a:pPr>
              <a:defRPr/>
            </a:pPr>
            <a:fld id="{0587E62D-3B84-4A5B-84B0-E394FCBA8E32}" type="datetimeFigureOut">
              <a:rPr lang="en-US"/>
              <a:pPr>
                <a:defRPr/>
              </a:pPr>
              <a:t>5/8/2022</a:t>
            </a:fld>
            <a:endParaRPr lang="en-US"/>
          </a:p>
        </p:txBody>
      </p:sp>
      <p:sp>
        <p:nvSpPr>
          <p:cNvPr id="8" name="Footer Placeholder 4">
            <a:extLst>
              <a:ext uri="{FF2B5EF4-FFF2-40B4-BE49-F238E27FC236}">
                <a16:creationId xmlns:a16="http://schemas.microsoft.com/office/drawing/2014/main" id="{C3D9DC04-0200-55A1-FF4D-C1513E27E3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088303-2218-7615-112F-23491F801B0C}"/>
              </a:ext>
            </a:extLst>
          </p:cNvPr>
          <p:cNvSpPr>
            <a:spLocks noGrp="1"/>
          </p:cNvSpPr>
          <p:nvPr>
            <p:ph type="sldNum" sz="quarter" idx="12"/>
          </p:nvPr>
        </p:nvSpPr>
        <p:spPr/>
        <p:txBody>
          <a:bodyPr/>
          <a:lstStyle>
            <a:lvl1pPr>
              <a:defRPr/>
            </a:lvl1pPr>
          </a:lstStyle>
          <a:p>
            <a:pPr>
              <a:defRPr/>
            </a:pPr>
            <a:fld id="{AF9934E1-E292-4408-A693-EC20C81386A4}" type="slidenum">
              <a:rPr lang="en-US" altLang="en-US"/>
              <a:pPr>
                <a:defRPr/>
              </a:pPr>
              <a:t>‹#›</a:t>
            </a:fld>
            <a:endParaRPr lang="en-US" altLang="en-US"/>
          </a:p>
        </p:txBody>
      </p:sp>
    </p:spTree>
    <p:extLst>
      <p:ext uri="{BB962C8B-B14F-4D97-AF65-F5344CB8AC3E}">
        <p14:creationId xmlns:p14="http://schemas.microsoft.com/office/powerpoint/2010/main" val="156463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0AB763-A602-BD10-B1FC-94BA66264D5B}"/>
              </a:ext>
            </a:extLst>
          </p:cNvPr>
          <p:cNvSpPr>
            <a:spLocks noGrp="1"/>
          </p:cNvSpPr>
          <p:nvPr>
            <p:ph type="dt" sz="half" idx="10"/>
          </p:nvPr>
        </p:nvSpPr>
        <p:spPr/>
        <p:txBody>
          <a:bodyPr/>
          <a:lstStyle>
            <a:lvl1pPr>
              <a:defRPr/>
            </a:lvl1pPr>
          </a:lstStyle>
          <a:p>
            <a:pPr>
              <a:defRPr/>
            </a:pPr>
            <a:fld id="{C447C7AF-B886-459E-BAE3-561C63CF69D4}" type="datetimeFigureOut">
              <a:rPr lang="en-US"/>
              <a:pPr>
                <a:defRPr/>
              </a:pPr>
              <a:t>5/8/2022</a:t>
            </a:fld>
            <a:endParaRPr lang="en-US"/>
          </a:p>
        </p:txBody>
      </p:sp>
      <p:sp>
        <p:nvSpPr>
          <p:cNvPr id="4" name="Footer Placeholder 4">
            <a:extLst>
              <a:ext uri="{FF2B5EF4-FFF2-40B4-BE49-F238E27FC236}">
                <a16:creationId xmlns:a16="http://schemas.microsoft.com/office/drawing/2014/main" id="{CC4E5029-07E6-62B8-1F1C-24105A669E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966C48-130D-F0AD-6ED7-34B516A95B82}"/>
              </a:ext>
            </a:extLst>
          </p:cNvPr>
          <p:cNvSpPr>
            <a:spLocks noGrp="1"/>
          </p:cNvSpPr>
          <p:nvPr>
            <p:ph type="sldNum" sz="quarter" idx="12"/>
          </p:nvPr>
        </p:nvSpPr>
        <p:spPr/>
        <p:txBody>
          <a:bodyPr/>
          <a:lstStyle>
            <a:lvl1pPr>
              <a:defRPr/>
            </a:lvl1pPr>
          </a:lstStyle>
          <a:p>
            <a:pPr>
              <a:defRPr/>
            </a:pPr>
            <a:fld id="{F1DCABA7-09F8-4529-B868-CFF75A612396}" type="slidenum">
              <a:rPr lang="en-US" altLang="en-US"/>
              <a:pPr>
                <a:defRPr/>
              </a:pPr>
              <a:t>‹#›</a:t>
            </a:fld>
            <a:endParaRPr lang="en-US" altLang="en-US"/>
          </a:p>
        </p:txBody>
      </p:sp>
    </p:spTree>
    <p:extLst>
      <p:ext uri="{BB962C8B-B14F-4D97-AF65-F5344CB8AC3E}">
        <p14:creationId xmlns:p14="http://schemas.microsoft.com/office/powerpoint/2010/main" val="3974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80C10C-BE55-84A2-047E-FB046C266009}"/>
              </a:ext>
            </a:extLst>
          </p:cNvPr>
          <p:cNvSpPr>
            <a:spLocks noGrp="1"/>
          </p:cNvSpPr>
          <p:nvPr>
            <p:ph type="dt" sz="half" idx="10"/>
          </p:nvPr>
        </p:nvSpPr>
        <p:spPr/>
        <p:txBody>
          <a:bodyPr/>
          <a:lstStyle>
            <a:lvl1pPr>
              <a:defRPr/>
            </a:lvl1pPr>
          </a:lstStyle>
          <a:p>
            <a:pPr>
              <a:defRPr/>
            </a:pPr>
            <a:fld id="{E6100A0C-23E2-47EE-A6DB-C737CFA94591}" type="datetimeFigureOut">
              <a:rPr lang="en-US"/>
              <a:pPr>
                <a:defRPr/>
              </a:pPr>
              <a:t>5/8/2022</a:t>
            </a:fld>
            <a:endParaRPr lang="en-US"/>
          </a:p>
        </p:txBody>
      </p:sp>
      <p:sp>
        <p:nvSpPr>
          <p:cNvPr id="3" name="Footer Placeholder 4">
            <a:extLst>
              <a:ext uri="{FF2B5EF4-FFF2-40B4-BE49-F238E27FC236}">
                <a16:creationId xmlns:a16="http://schemas.microsoft.com/office/drawing/2014/main" id="{F8FE8DDA-2D61-548B-32DE-D681776529B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93098B1-7DB8-9150-6918-337C7F7356EC}"/>
              </a:ext>
            </a:extLst>
          </p:cNvPr>
          <p:cNvSpPr>
            <a:spLocks noGrp="1"/>
          </p:cNvSpPr>
          <p:nvPr>
            <p:ph type="sldNum" sz="quarter" idx="12"/>
          </p:nvPr>
        </p:nvSpPr>
        <p:spPr/>
        <p:txBody>
          <a:bodyPr/>
          <a:lstStyle>
            <a:lvl1pPr>
              <a:defRPr/>
            </a:lvl1pPr>
          </a:lstStyle>
          <a:p>
            <a:pPr>
              <a:defRPr/>
            </a:pPr>
            <a:fld id="{BBF95464-4536-4A00-A588-4C302E94E0F5}" type="slidenum">
              <a:rPr lang="en-US" altLang="en-US"/>
              <a:pPr>
                <a:defRPr/>
              </a:pPr>
              <a:t>‹#›</a:t>
            </a:fld>
            <a:endParaRPr lang="en-US" altLang="en-US"/>
          </a:p>
        </p:txBody>
      </p:sp>
    </p:spTree>
    <p:extLst>
      <p:ext uri="{BB962C8B-B14F-4D97-AF65-F5344CB8AC3E}">
        <p14:creationId xmlns:p14="http://schemas.microsoft.com/office/powerpoint/2010/main" val="236496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9F3FAA-8CAC-6DB1-24CF-E319848FEAB4}"/>
              </a:ext>
            </a:extLst>
          </p:cNvPr>
          <p:cNvSpPr>
            <a:spLocks noGrp="1"/>
          </p:cNvSpPr>
          <p:nvPr>
            <p:ph type="dt" sz="half" idx="10"/>
          </p:nvPr>
        </p:nvSpPr>
        <p:spPr/>
        <p:txBody>
          <a:bodyPr/>
          <a:lstStyle>
            <a:lvl1pPr>
              <a:defRPr/>
            </a:lvl1pPr>
          </a:lstStyle>
          <a:p>
            <a:pPr>
              <a:defRPr/>
            </a:pPr>
            <a:fld id="{FEF726BA-43F0-4CD9-8F10-9C6FA3028F3F}" type="datetimeFigureOut">
              <a:rPr lang="en-US"/>
              <a:pPr>
                <a:defRPr/>
              </a:pPr>
              <a:t>5/8/2022</a:t>
            </a:fld>
            <a:endParaRPr lang="en-US"/>
          </a:p>
        </p:txBody>
      </p:sp>
      <p:sp>
        <p:nvSpPr>
          <p:cNvPr id="6" name="Footer Placeholder 4">
            <a:extLst>
              <a:ext uri="{FF2B5EF4-FFF2-40B4-BE49-F238E27FC236}">
                <a16:creationId xmlns:a16="http://schemas.microsoft.com/office/drawing/2014/main" id="{4999E229-820E-06BD-3CC7-FA9632AA50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BC83DF-1FC3-1855-BBEB-370176EB21B3}"/>
              </a:ext>
            </a:extLst>
          </p:cNvPr>
          <p:cNvSpPr>
            <a:spLocks noGrp="1"/>
          </p:cNvSpPr>
          <p:nvPr>
            <p:ph type="sldNum" sz="quarter" idx="12"/>
          </p:nvPr>
        </p:nvSpPr>
        <p:spPr/>
        <p:txBody>
          <a:bodyPr/>
          <a:lstStyle>
            <a:lvl1pPr>
              <a:defRPr/>
            </a:lvl1pPr>
          </a:lstStyle>
          <a:p>
            <a:pPr>
              <a:defRPr/>
            </a:pPr>
            <a:fld id="{9F03493C-F9B0-46E7-A298-07C073880BE6}" type="slidenum">
              <a:rPr lang="en-US" altLang="en-US"/>
              <a:pPr>
                <a:defRPr/>
              </a:pPr>
              <a:t>‹#›</a:t>
            </a:fld>
            <a:endParaRPr lang="en-US" altLang="en-US"/>
          </a:p>
        </p:txBody>
      </p:sp>
    </p:spTree>
    <p:extLst>
      <p:ext uri="{BB962C8B-B14F-4D97-AF65-F5344CB8AC3E}">
        <p14:creationId xmlns:p14="http://schemas.microsoft.com/office/powerpoint/2010/main" val="263611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4B8B427-A625-390E-9EBE-29BA40D6E02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276C1EB-6EDD-214E-974B-01937A49E479}"/>
              </a:ext>
            </a:extLst>
          </p:cNvPr>
          <p:cNvSpPr>
            <a:spLocks noGrp="1" noChangeArrowheads="1"/>
          </p:cNvSpPr>
          <p:nvPr>
            <p:ph type="sldNum" sz="quarter" idx="11"/>
          </p:nvPr>
        </p:nvSpPr>
        <p:spPr>
          <a:ln/>
        </p:spPr>
        <p:txBody>
          <a:bodyPr/>
          <a:lstStyle>
            <a:lvl1pPr>
              <a:defRPr/>
            </a:lvl1pPr>
          </a:lstStyle>
          <a:p>
            <a:pPr>
              <a:defRPr/>
            </a:pPr>
            <a:fld id="{5D2EC486-ED92-42A5-9605-188B5E5388E4}" type="slidenum">
              <a:rPr lang="en-US" altLang="en-US"/>
              <a:pPr>
                <a:defRPr/>
              </a:pPr>
              <a:t>‹#›</a:t>
            </a:fld>
            <a:endParaRPr lang="en-US" altLang="en-US"/>
          </a:p>
        </p:txBody>
      </p:sp>
    </p:spTree>
    <p:extLst>
      <p:ext uri="{BB962C8B-B14F-4D97-AF65-F5344CB8AC3E}">
        <p14:creationId xmlns:p14="http://schemas.microsoft.com/office/powerpoint/2010/main" val="58224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B9BA3F-64F3-DD4B-887E-9730706A455B}"/>
              </a:ext>
            </a:extLst>
          </p:cNvPr>
          <p:cNvSpPr>
            <a:spLocks noGrp="1"/>
          </p:cNvSpPr>
          <p:nvPr>
            <p:ph type="dt" sz="half" idx="10"/>
          </p:nvPr>
        </p:nvSpPr>
        <p:spPr/>
        <p:txBody>
          <a:bodyPr/>
          <a:lstStyle>
            <a:lvl1pPr>
              <a:defRPr/>
            </a:lvl1pPr>
          </a:lstStyle>
          <a:p>
            <a:pPr>
              <a:defRPr/>
            </a:pPr>
            <a:fld id="{C29212DF-8B48-4DA2-968A-CF8D92A8AA0C}" type="datetimeFigureOut">
              <a:rPr lang="en-US"/>
              <a:pPr>
                <a:defRPr/>
              </a:pPr>
              <a:t>5/8/2022</a:t>
            </a:fld>
            <a:endParaRPr lang="en-US"/>
          </a:p>
        </p:txBody>
      </p:sp>
      <p:sp>
        <p:nvSpPr>
          <p:cNvPr id="6" name="Footer Placeholder 4">
            <a:extLst>
              <a:ext uri="{FF2B5EF4-FFF2-40B4-BE49-F238E27FC236}">
                <a16:creationId xmlns:a16="http://schemas.microsoft.com/office/drawing/2014/main" id="{8B86207D-1142-636D-54AE-16C89357D1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D33C61-3246-3361-C8B0-D78135FB0F27}"/>
              </a:ext>
            </a:extLst>
          </p:cNvPr>
          <p:cNvSpPr>
            <a:spLocks noGrp="1"/>
          </p:cNvSpPr>
          <p:nvPr>
            <p:ph type="sldNum" sz="quarter" idx="12"/>
          </p:nvPr>
        </p:nvSpPr>
        <p:spPr/>
        <p:txBody>
          <a:bodyPr/>
          <a:lstStyle>
            <a:lvl1pPr>
              <a:defRPr/>
            </a:lvl1pPr>
          </a:lstStyle>
          <a:p>
            <a:pPr>
              <a:defRPr/>
            </a:pPr>
            <a:fld id="{C057B129-61C0-4455-A6B9-E2E140BE1D70}" type="slidenum">
              <a:rPr lang="en-US" altLang="en-US"/>
              <a:pPr>
                <a:defRPr/>
              </a:pPr>
              <a:t>‹#›</a:t>
            </a:fld>
            <a:endParaRPr lang="en-US" altLang="en-US"/>
          </a:p>
        </p:txBody>
      </p:sp>
    </p:spTree>
    <p:extLst>
      <p:ext uri="{BB962C8B-B14F-4D97-AF65-F5344CB8AC3E}">
        <p14:creationId xmlns:p14="http://schemas.microsoft.com/office/powerpoint/2010/main" val="3175426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7A81-06DD-3937-58B9-5AA8062849C5}"/>
              </a:ext>
            </a:extLst>
          </p:cNvPr>
          <p:cNvSpPr>
            <a:spLocks noGrp="1"/>
          </p:cNvSpPr>
          <p:nvPr>
            <p:ph type="dt" sz="half" idx="10"/>
          </p:nvPr>
        </p:nvSpPr>
        <p:spPr/>
        <p:txBody>
          <a:bodyPr/>
          <a:lstStyle>
            <a:lvl1pPr>
              <a:defRPr/>
            </a:lvl1pPr>
          </a:lstStyle>
          <a:p>
            <a:pPr>
              <a:defRPr/>
            </a:pPr>
            <a:fld id="{3916C06B-026A-4408-9CF6-6CB5C93E20B5}" type="datetimeFigureOut">
              <a:rPr lang="en-US"/>
              <a:pPr>
                <a:defRPr/>
              </a:pPr>
              <a:t>5/8/2022</a:t>
            </a:fld>
            <a:endParaRPr lang="en-US"/>
          </a:p>
        </p:txBody>
      </p:sp>
      <p:sp>
        <p:nvSpPr>
          <p:cNvPr id="5" name="Footer Placeholder 4">
            <a:extLst>
              <a:ext uri="{FF2B5EF4-FFF2-40B4-BE49-F238E27FC236}">
                <a16:creationId xmlns:a16="http://schemas.microsoft.com/office/drawing/2014/main" id="{036C23ED-784D-87A8-031A-0B36159340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4A0C5E-0350-E918-1787-A7B93895DC92}"/>
              </a:ext>
            </a:extLst>
          </p:cNvPr>
          <p:cNvSpPr>
            <a:spLocks noGrp="1"/>
          </p:cNvSpPr>
          <p:nvPr>
            <p:ph type="sldNum" sz="quarter" idx="12"/>
          </p:nvPr>
        </p:nvSpPr>
        <p:spPr/>
        <p:txBody>
          <a:bodyPr/>
          <a:lstStyle>
            <a:lvl1pPr>
              <a:defRPr/>
            </a:lvl1pPr>
          </a:lstStyle>
          <a:p>
            <a:pPr>
              <a:defRPr/>
            </a:pPr>
            <a:fld id="{0B99DE7A-ED16-4C7E-92AC-FBDB6C61BE22}" type="slidenum">
              <a:rPr lang="en-US" altLang="en-US"/>
              <a:pPr>
                <a:defRPr/>
              </a:pPr>
              <a:t>‹#›</a:t>
            </a:fld>
            <a:endParaRPr lang="en-US" altLang="en-US"/>
          </a:p>
        </p:txBody>
      </p:sp>
    </p:spTree>
    <p:extLst>
      <p:ext uri="{BB962C8B-B14F-4D97-AF65-F5344CB8AC3E}">
        <p14:creationId xmlns:p14="http://schemas.microsoft.com/office/powerpoint/2010/main" val="3358236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0FFC3-7779-F08A-C9CC-CCA776C3E1D4}"/>
              </a:ext>
            </a:extLst>
          </p:cNvPr>
          <p:cNvSpPr>
            <a:spLocks noGrp="1"/>
          </p:cNvSpPr>
          <p:nvPr>
            <p:ph type="dt" sz="half" idx="10"/>
          </p:nvPr>
        </p:nvSpPr>
        <p:spPr/>
        <p:txBody>
          <a:bodyPr/>
          <a:lstStyle>
            <a:lvl1pPr>
              <a:defRPr/>
            </a:lvl1pPr>
          </a:lstStyle>
          <a:p>
            <a:pPr>
              <a:defRPr/>
            </a:pPr>
            <a:fld id="{5393FA0C-7DBD-41AC-820F-844986DE94D1}" type="datetimeFigureOut">
              <a:rPr lang="en-US"/>
              <a:pPr>
                <a:defRPr/>
              </a:pPr>
              <a:t>5/8/2022</a:t>
            </a:fld>
            <a:endParaRPr lang="en-US"/>
          </a:p>
        </p:txBody>
      </p:sp>
      <p:sp>
        <p:nvSpPr>
          <p:cNvPr id="5" name="Footer Placeholder 4">
            <a:extLst>
              <a:ext uri="{FF2B5EF4-FFF2-40B4-BE49-F238E27FC236}">
                <a16:creationId xmlns:a16="http://schemas.microsoft.com/office/drawing/2014/main" id="{F113624F-CC28-FDFD-8CDB-025B61A9AD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6D7934-094C-0952-80BF-72C6CEFB7F21}"/>
              </a:ext>
            </a:extLst>
          </p:cNvPr>
          <p:cNvSpPr>
            <a:spLocks noGrp="1"/>
          </p:cNvSpPr>
          <p:nvPr>
            <p:ph type="sldNum" sz="quarter" idx="12"/>
          </p:nvPr>
        </p:nvSpPr>
        <p:spPr/>
        <p:txBody>
          <a:bodyPr/>
          <a:lstStyle>
            <a:lvl1pPr>
              <a:defRPr/>
            </a:lvl1pPr>
          </a:lstStyle>
          <a:p>
            <a:pPr>
              <a:defRPr/>
            </a:pPr>
            <a:fld id="{FFBF1720-6D6B-4A83-BB74-6598DDAA201B}" type="slidenum">
              <a:rPr lang="en-US" altLang="en-US"/>
              <a:pPr>
                <a:defRPr/>
              </a:pPr>
              <a:t>‹#›</a:t>
            </a:fld>
            <a:endParaRPr lang="en-US" altLang="en-US"/>
          </a:p>
        </p:txBody>
      </p:sp>
    </p:spTree>
    <p:extLst>
      <p:ext uri="{BB962C8B-B14F-4D97-AF65-F5344CB8AC3E}">
        <p14:creationId xmlns:p14="http://schemas.microsoft.com/office/powerpoint/2010/main" val="280910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418D59C-271A-C775-34A4-C2147D59913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810D92-3B35-55ED-754B-2514EBF8A90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9077DE-F78C-7D64-9BC3-E16EA7662B92}"/>
              </a:ext>
            </a:extLst>
          </p:cNvPr>
          <p:cNvSpPr>
            <a:spLocks noGrp="1" noChangeArrowheads="1"/>
          </p:cNvSpPr>
          <p:nvPr>
            <p:ph type="sldNum" sz="quarter" idx="12"/>
          </p:nvPr>
        </p:nvSpPr>
        <p:spPr/>
        <p:txBody>
          <a:bodyPr/>
          <a:lstStyle>
            <a:lvl1pPr>
              <a:defRPr/>
            </a:lvl1pPr>
          </a:lstStyle>
          <a:p>
            <a:pPr>
              <a:defRPr/>
            </a:pPr>
            <a:fld id="{79F2A538-6B01-41A5-8D1A-ACF10D2117BA}" type="slidenum">
              <a:rPr lang="en-US" altLang="en-US"/>
              <a:pPr>
                <a:defRPr/>
              </a:pPr>
              <a:t>‹#›</a:t>
            </a:fld>
            <a:endParaRPr lang="en-US" altLang="en-US"/>
          </a:p>
        </p:txBody>
      </p:sp>
    </p:spTree>
    <p:extLst>
      <p:ext uri="{BB962C8B-B14F-4D97-AF65-F5344CB8AC3E}">
        <p14:creationId xmlns:p14="http://schemas.microsoft.com/office/powerpoint/2010/main" val="155081917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E1DD1-847A-9FFE-9286-5FA376EF217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990542-CC43-ADD5-3235-D22F7C104B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910D90-E56D-B361-374C-9D73CC459F47}"/>
              </a:ext>
            </a:extLst>
          </p:cNvPr>
          <p:cNvSpPr>
            <a:spLocks noGrp="1" noChangeArrowheads="1"/>
          </p:cNvSpPr>
          <p:nvPr>
            <p:ph type="sldNum" sz="quarter" idx="12"/>
          </p:nvPr>
        </p:nvSpPr>
        <p:spPr/>
        <p:txBody>
          <a:bodyPr/>
          <a:lstStyle>
            <a:lvl1pPr>
              <a:defRPr/>
            </a:lvl1pPr>
          </a:lstStyle>
          <a:p>
            <a:pPr>
              <a:defRPr/>
            </a:pPr>
            <a:fld id="{CFC6CDC9-AFE0-4567-8818-266C84E13755}" type="slidenum">
              <a:rPr lang="en-US" altLang="en-US"/>
              <a:pPr>
                <a:defRPr/>
              </a:pPr>
              <a:t>‹#›</a:t>
            </a:fld>
            <a:endParaRPr lang="en-US" altLang="en-US"/>
          </a:p>
        </p:txBody>
      </p:sp>
    </p:spTree>
    <p:extLst>
      <p:ext uri="{BB962C8B-B14F-4D97-AF65-F5344CB8AC3E}">
        <p14:creationId xmlns:p14="http://schemas.microsoft.com/office/powerpoint/2010/main" val="9214162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76E9284-7335-51F5-7104-E1548C96D15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6CE076-DF1E-1AD7-3F07-AD8AE58353A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7E6870-8716-0225-B52D-F3261D434106}"/>
              </a:ext>
            </a:extLst>
          </p:cNvPr>
          <p:cNvSpPr>
            <a:spLocks noGrp="1" noChangeArrowheads="1"/>
          </p:cNvSpPr>
          <p:nvPr>
            <p:ph type="sldNum" sz="quarter" idx="12"/>
          </p:nvPr>
        </p:nvSpPr>
        <p:spPr/>
        <p:txBody>
          <a:bodyPr/>
          <a:lstStyle>
            <a:lvl1pPr>
              <a:defRPr/>
            </a:lvl1pPr>
          </a:lstStyle>
          <a:p>
            <a:pPr>
              <a:defRPr/>
            </a:pPr>
            <a:fld id="{8A6C0D36-E93E-4698-971B-E3C6112B8DBE}" type="slidenum">
              <a:rPr lang="en-US" altLang="en-US"/>
              <a:pPr>
                <a:defRPr/>
              </a:pPr>
              <a:t>‹#›</a:t>
            </a:fld>
            <a:endParaRPr lang="en-US" altLang="en-US"/>
          </a:p>
        </p:txBody>
      </p:sp>
    </p:spTree>
    <p:extLst>
      <p:ext uri="{BB962C8B-B14F-4D97-AF65-F5344CB8AC3E}">
        <p14:creationId xmlns:p14="http://schemas.microsoft.com/office/powerpoint/2010/main" val="337866535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FD72D3-914F-DADB-0A54-081CEA10A5C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EB4649B-B8AC-47B7-9B69-7C7AEF1DC42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A40B932-A29A-ECFE-7921-8AA5FF0B97DA}"/>
              </a:ext>
            </a:extLst>
          </p:cNvPr>
          <p:cNvSpPr>
            <a:spLocks noGrp="1" noChangeArrowheads="1"/>
          </p:cNvSpPr>
          <p:nvPr>
            <p:ph type="sldNum" sz="quarter" idx="12"/>
          </p:nvPr>
        </p:nvSpPr>
        <p:spPr/>
        <p:txBody>
          <a:bodyPr/>
          <a:lstStyle>
            <a:lvl1pPr>
              <a:defRPr/>
            </a:lvl1pPr>
          </a:lstStyle>
          <a:p>
            <a:pPr>
              <a:defRPr/>
            </a:pPr>
            <a:fld id="{9742562B-08CC-4FE4-A6EA-6967D2E89081}" type="slidenum">
              <a:rPr lang="en-US" altLang="en-US"/>
              <a:pPr>
                <a:defRPr/>
              </a:pPr>
              <a:t>‹#›</a:t>
            </a:fld>
            <a:endParaRPr lang="en-US" altLang="en-US"/>
          </a:p>
        </p:txBody>
      </p:sp>
    </p:spTree>
    <p:extLst>
      <p:ext uri="{BB962C8B-B14F-4D97-AF65-F5344CB8AC3E}">
        <p14:creationId xmlns:p14="http://schemas.microsoft.com/office/powerpoint/2010/main" val="376218181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AFC405-A074-BACB-6182-669EF5935DC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A7BD6C3-1FB9-8130-E62C-49152F06EEBE}"/>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D6E27A-2C9B-A498-D4F7-6A2437AA3D5D}"/>
              </a:ext>
            </a:extLst>
          </p:cNvPr>
          <p:cNvSpPr>
            <a:spLocks noGrp="1" noChangeArrowheads="1"/>
          </p:cNvSpPr>
          <p:nvPr>
            <p:ph type="sldNum" sz="quarter" idx="12"/>
          </p:nvPr>
        </p:nvSpPr>
        <p:spPr/>
        <p:txBody>
          <a:bodyPr/>
          <a:lstStyle>
            <a:lvl1pPr>
              <a:defRPr/>
            </a:lvl1pPr>
          </a:lstStyle>
          <a:p>
            <a:pPr>
              <a:defRPr/>
            </a:pPr>
            <a:fld id="{C0545E52-08D6-4FE2-89CB-0C58B4E6C1DD}" type="slidenum">
              <a:rPr lang="en-US" altLang="en-US"/>
              <a:pPr>
                <a:defRPr/>
              </a:pPr>
              <a:t>‹#›</a:t>
            </a:fld>
            <a:endParaRPr lang="en-US" altLang="en-US"/>
          </a:p>
        </p:txBody>
      </p:sp>
    </p:spTree>
    <p:extLst>
      <p:ext uri="{BB962C8B-B14F-4D97-AF65-F5344CB8AC3E}">
        <p14:creationId xmlns:p14="http://schemas.microsoft.com/office/powerpoint/2010/main" val="165561320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342B36-EBFE-7CE7-E28D-770FCCF6962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A53CE4-F2B2-4E4D-EB54-38ECDE4B851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C75A665-FFE2-4177-CE7C-E140BAA16F74}"/>
              </a:ext>
            </a:extLst>
          </p:cNvPr>
          <p:cNvSpPr>
            <a:spLocks noGrp="1" noChangeArrowheads="1"/>
          </p:cNvSpPr>
          <p:nvPr>
            <p:ph type="sldNum" sz="quarter" idx="12"/>
          </p:nvPr>
        </p:nvSpPr>
        <p:spPr/>
        <p:txBody>
          <a:bodyPr/>
          <a:lstStyle>
            <a:lvl1pPr>
              <a:defRPr/>
            </a:lvl1pPr>
          </a:lstStyle>
          <a:p>
            <a:pPr>
              <a:defRPr/>
            </a:pPr>
            <a:fld id="{E395D3B1-0841-4506-B5F5-16164F7288AE}" type="slidenum">
              <a:rPr lang="en-US" altLang="en-US"/>
              <a:pPr>
                <a:defRPr/>
              </a:pPr>
              <a:t>‹#›</a:t>
            </a:fld>
            <a:endParaRPr lang="en-US" altLang="en-US"/>
          </a:p>
        </p:txBody>
      </p:sp>
    </p:spTree>
    <p:extLst>
      <p:ext uri="{BB962C8B-B14F-4D97-AF65-F5344CB8AC3E}">
        <p14:creationId xmlns:p14="http://schemas.microsoft.com/office/powerpoint/2010/main" val="35444306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D65843-66CF-9008-66A9-57F01440F8B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BF09AC4-18C4-8E22-1306-4871192751C6}"/>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ADCD42-AAF5-E120-530F-E178B34A14EF}"/>
              </a:ext>
            </a:extLst>
          </p:cNvPr>
          <p:cNvSpPr>
            <a:spLocks noGrp="1" noChangeArrowheads="1"/>
          </p:cNvSpPr>
          <p:nvPr>
            <p:ph type="sldNum" sz="quarter" idx="12"/>
          </p:nvPr>
        </p:nvSpPr>
        <p:spPr/>
        <p:txBody>
          <a:bodyPr/>
          <a:lstStyle>
            <a:lvl1pPr>
              <a:defRPr/>
            </a:lvl1pPr>
          </a:lstStyle>
          <a:p>
            <a:pPr>
              <a:defRPr/>
            </a:pPr>
            <a:fld id="{9CF2C2BB-FEC0-46BE-834B-8E130833B13B}" type="slidenum">
              <a:rPr lang="en-US" altLang="en-US"/>
              <a:pPr>
                <a:defRPr/>
              </a:pPr>
              <a:t>‹#›</a:t>
            </a:fld>
            <a:endParaRPr lang="en-US" altLang="en-US"/>
          </a:p>
        </p:txBody>
      </p:sp>
    </p:spTree>
    <p:extLst>
      <p:ext uri="{BB962C8B-B14F-4D97-AF65-F5344CB8AC3E}">
        <p14:creationId xmlns:p14="http://schemas.microsoft.com/office/powerpoint/2010/main" val="274257420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24C00EFA-2E22-7E39-E08F-4F8B8169D1A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A2BEE6D-134A-3B34-9AE0-C67FA56AADAB}"/>
              </a:ext>
            </a:extLst>
          </p:cNvPr>
          <p:cNvSpPr>
            <a:spLocks noGrp="1" noChangeArrowheads="1"/>
          </p:cNvSpPr>
          <p:nvPr>
            <p:ph type="sldNum" sz="quarter" idx="11"/>
          </p:nvPr>
        </p:nvSpPr>
        <p:spPr>
          <a:ln/>
        </p:spPr>
        <p:txBody>
          <a:bodyPr/>
          <a:lstStyle>
            <a:lvl1pPr>
              <a:defRPr/>
            </a:lvl1pPr>
          </a:lstStyle>
          <a:p>
            <a:pPr>
              <a:defRPr/>
            </a:pPr>
            <a:fld id="{74AAB414-AC2A-4DFA-AC4F-11182955AD44}" type="slidenum">
              <a:rPr lang="en-US" altLang="en-US"/>
              <a:pPr>
                <a:defRPr/>
              </a:pPr>
              <a:t>‹#›</a:t>
            </a:fld>
            <a:endParaRPr lang="en-US" altLang="en-US"/>
          </a:p>
        </p:txBody>
      </p:sp>
    </p:spTree>
    <p:extLst>
      <p:ext uri="{BB962C8B-B14F-4D97-AF65-F5344CB8AC3E}">
        <p14:creationId xmlns:p14="http://schemas.microsoft.com/office/powerpoint/2010/main" val="1552530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FC02E77-7F6A-0697-344F-83E8BE8032B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7D42AFF-7AEB-75E7-9428-7434554EF83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0AC1B5-ADA6-4A35-5720-94CAAE3A5515}"/>
              </a:ext>
            </a:extLst>
          </p:cNvPr>
          <p:cNvSpPr>
            <a:spLocks noGrp="1" noChangeArrowheads="1"/>
          </p:cNvSpPr>
          <p:nvPr>
            <p:ph type="sldNum" sz="quarter" idx="12"/>
          </p:nvPr>
        </p:nvSpPr>
        <p:spPr/>
        <p:txBody>
          <a:bodyPr/>
          <a:lstStyle>
            <a:lvl1pPr>
              <a:defRPr/>
            </a:lvl1pPr>
          </a:lstStyle>
          <a:p>
            <a:pPr>
              <a:defRPr/>
            </a:pPr>
            <a:fld id="{EB45639C-B1D5-4111-BC8E-0E29FFA71504}" type="slidenum">
              <a:rPr lang="en-US" altLang="en-US"/>
              <a:pPr>
                <a:defRPr/>
              </a:pPr>
              <a:t>‹#›</a:t>
            </a:fld>
            <a:endParaRPr lang="en-US" altLang="en-US"/>
          </a:p>
        </p:txBody>
      </p:sp>
    </p:spTree>
    <p:extLst>
      <p:ext uri="{BB962C8B-B14F-4D97-AF65-F5344CB8AC3E}">
        <p14:creationId xmlns:p14="http://schemas.microsoft.com/office/powerpoint/2010/main" val="13669141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933D4CF-649A-7FC0-B3C8-1EF5E1ADDB35}"/>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03573DF-5B77-0F23-B133-6B2ED859BD37}"/>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9320C80-CF5E-0260-8FB6-8BB18A90F3B8}"/>
              </a:ext>
            </a:extLst>
          </p:cNvPr>
          <p:cNvSpPr>
            <a:spLocks noGrp="1" noChangeArrowheads="1"/>
          </p:cNvSpPr>
          <p:nvPr>
            <p:ph type="sldNum" sz="quarter" idx="12"/>
          </p:nvPr>
        </p:nvSpPr>
        <p:spPr/>
        <p:txBody>
          <a:bodyPr/>
          <a:lstStyle>
            <a:lvl1pPr>
              <a:defRPr/>
            </a:lvl1pPr>
          </a:lstStyle>
          <a:p>
            <a:pPr>
              <a:defRPr/>
            </a:pPr>
            <a:fld id="{0F6E02E9-2BE2-4B07-8A25-00BCE39020CA}" type="slidenum">
              <a:rPr lang="en-US" altLang="en-US"/>
              <a:pPr>
                <a:defRPr/>
              </a:pPr>
              <a:t>‹#›</a:t>
            </a:fld>
            <a:endParaRPr lang="en-US" altLang="en-US"/>
          </a:p>
        </p:txBody>
      </p:sp>
    </p:spTree>
    <p:extLst>
      <p:ext uri="{BB962C8B-B14F-4D97-AF65-F5344CB8AC3E}">
        <p14:creationId xmlns:p14="http://schemas.microsoft.com/office/powerpoint/2010/main" val="130144937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E1CB92-2871-C535-1B15-291FD90748D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F70042-5DBB-B57A-695C-EBD7C853BA1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4CC852-D883-C941-B909-B1DD0269B806}"/>
              </a:ext>
            </a:extLst>
          </p:cNvPr>
          <p:cNvSpPr>
            <a:spLocks noGrp="1" noChangeArrowheads="1"/>
          </p:cNvSpPr>
          <p:nvPr>
            <p:ph type="sldNum" sz="quarter" idx="12"/>
          </p:nvPr>
        </p:nvSpPr>
        <p:spPr/>
        <p:txBody>
          <a:bodyPr/>
          <a:lstStyle>
            <a:lvl1pPr>
              <a:defRPr/>
            </a:lvl1pPr>
          </a:lstStyle>
          <a:p>
            <a:pPr>
              <a:defRPr/>
            </a:pPr>
            <a:fld id="{E56D1637-2E6F-463C-8DCC-79596252EC40}" type="slidenum">
              <a:rPr lang="en-US" altLang="en-US"/>
              <a:pPr>
                <a:defRPr/>
              </a:pPr>
              <a:t>‹#›</a:t>
            </a:fld>
            <a:endParaRPr lang="en-US" altLang="en-US"/>
          </a:p>
        </p:txBody>
      </p:sp>
    </p:spTree>
    <p:extLst>
      <p:ext uri="{BB962C8B-B14F-4D97-AF65-F5344CB8AC3E}">
        <p14:creationId xmlns:p14="http://schemas.microsoft.com/office/powerpoint/2010/main" val="267127940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071677-68D8-8B26-4B02-930F1423EB5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A56FDD-ABB4-53C5-E9AC-A8714CA18CA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4FF194-F88A-85DE-781C-FAB64ABC4FF9}"/>
              </a:ext>
            </a:extLst>
          </p:cNvPr>
          <p:cNvSpPr>
            <a:spLocks noGrp="1" noChangeArrowheads="1"/>
          </p:cNvSpPr>
          <p:nvPr>
            <p:ph type="sldNum" sz="quarter" idx="12"/>
          </p:nvPr>
        </p:nvSpPr>
        <p:spPr/>
        <p:txBody>
          <a:bodyPr/>
          <a:lstStyle>
            <a:lvl1pPr>
              <a:defRPr/>
            </a:lvl1pPr>
          </a:lstStyle>
          <a:p>
            <a:pPr>
              <a:defRPr/>
            </a:pPr>
            <a:fld id="{0A563AD3-10BB-4E68-A760-87117DA9A7F2}" type="slidenum">
              <a:rPr lang="en-US" altLang="en-US"/>
              <a:pPr>
                <a:defRPr/>
              </a:pPr>
              <a:t>‹#›</a:t>
            </a:fld>
            <a:endParaRPr lang="en-US" altLang="en-US"/>
          </a:p>
        </p:txBody>
      </p:sp>
    </p:spTree>
    <p:extLst>
      <p:ext uri="{BB962C8B-B14F-4D97-AF65-F5344CB8AC3E}">
        <p14:creationId xmlns:p14="http://schemas.microsoft.com/office/powerpoint/2010/main" val="390049448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795278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28004"/>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38114025"/>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10644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551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6261346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3DC3701-A3D1-C917-5ECC-C230556F479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5CB4F28-5EB6-37A2-E036-461A63B7CF66}"/>
              </a:ext>
            </a:extLst>
          </p:cNvPr>
          <p:cNvSpPr>
            <a:spLocks noGrp="1" noChangeArrowheads="1"/>
          </p:cNvSpPr>
          <p:nvPr>
            <p:ph type="sldNum" sz="quarter" idx="11"/>
          </p:nvPr>
        </p:nvSpPr>
        <p:spPr>
          <a:ln/>
        </p:spPr>
        <p:txBody>
          <a:bodyPr/>
          <a:lstStyle>
            <a:lvl1pPr>
              <a:defRPr/>
            </a:lvl1pPr>
          </a:lstStyle>
          <a:p>
            <a:pPr>
              <a:defRPr/>
            </a:pPr>
            <a:fld id="{E1C7737B-4B75-429A-8C50-10E189D0B77A}" type="slidenum">
              <a:rPr lang="en-US" altLang="en-US"/>
              <a:pPr>
                <a:defRPr/>
              </a:pPr>
              <a:t>‹#›</a:t>
            </a:fld>
            <a:endParaRPr lang="en-US" altLang="en-US"/>
          </a:p>
        </p:txBody>
      </p:sp>
    </p:spTree>
    <p:extLst>
      <p:ext uri="{BB962C8B-B14F-4D97-AF65-F5344CB8AC3E}">
        <p14:creationId xmlns:p14="http://schemas.microsoft.com/office/powerpoint/2010/main" val="2075923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83369"/>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978057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47864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170408"/>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073902"/>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9523AE9-026B-8CF6-3CFE-E27B4EFFEA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93FE7E-1684-0A65-F484-54CE3F05F9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3D7954-FBD8-2A07-0627-C25F317A8B8C}"/>
              </a:ext>
            </a:extLst>
          </p:cNvPr>
          <p:cNvSpPr>
            <a:spLocks noGrp="1" noChangeArrowheads="1"/>
          </p:cNvSpPr>
          <p:nvPr>
            <p:ph type="sldNum" sz="quarter" idx="12"/>
          </p:nvPr>
        </p:nvSpPr>
        <p:spPr>
          <a:ln/>
        </p:spPr>
        <p:txBody>
          <a:bodyPr/>
          <a:lstStyle>
            <a:lvl1pPr>
              <a:defRPr/>
            </a:lvl1pPr>
          </a:lstStyle>
          <a:p>
            <a:pPr>
              <a:defRPr/>
            </a:pPr>
            <a:fld id="{8A6C02EB-65FA-4C95-80E7-62C5BA46658D}" type="slidenum">
              <a:rPr lang="en-US" altLang="en-US"/>
              <a:pPr>
                <a:defRPr/>
              </a:pPr>
              <a:t>‹#›</a:t>
            </a:fld>
            <a:endParaRPr lang="en-US" altLang="en-US"/>
          </a:p>
        </p:txBody>
      </p:sp>
    </p:spTree>
    <p:extLst>
      <p:ext uri="{BB962C8B-B14F-4D97-AF65-F5344CB8AC3E}">
        <p14:creationId xmlns:p14="http://schemas.microsoft.com/office/powerpoint/2010/main" val="58197867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D98B28-F2BE-DE42-BB40-F3DB2BA776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34D4E4-EB7D-093B-896D-893010C94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885BAF-3E35-8497-3E01-183DDAF192C4}"/>
              </a:ext>
            </a:extLst>
          </p:cNvPr>
          <p:cNvSpPr>
            <a:spLocks noGrp="1" noChangeArrowheads="1"/>
          </p:cNvSpPr>
          <p:nvPr>
            <p:ph type="sldNum" sz="quarter" idx="12"/>
          </p:nvPr>
        </p:nvSpPr>
        <p:spPr>
          <a:ln/>
        </p:spPr>
        <p:txBody>
          <a:bodyPr/>
          <a:lstStyle>
            <a:lvl1pPr>
              <a:defRPr/>
            </a:lvl1pPr>
          </a:lstStyle>
          <a:p>
            <a:pPr>
              <a:defRPr/>
            </a:pPr>
            <a:fld id="{8E1F9238-FE6D-41FF-9AD8-174E3AD4D4E9}" type="slidenum">
              <a:rPr lang="en-US" altLang="en-US"/>
              <a:pPr>
                <a:defRPr/>
              </a:pPr>
              <a:t>‹#›</a:t>
            </a:fld>
            <a:endParaRPr lang="en-US" altLang="en-US"/>
          </a:p>
        </p:txBody>
      </p:sp>
    </p:spTree>
    <p:extLst>
      <p:ext uri="{BB962C8B-B14F-4D97-AF65-F5344CB8AC3E}">
        <p14:creationId xmlns:p14="http://schemas.microsoft.com/office/powerpoint/2010/main" val="140379314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5786CD6-4A58-18D7-A7F6-B852195DC7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299DE0-080F-E487-CBA6-C714B56697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E6773D-C98D-F4D3-F8CD-39FF21597B39}"/>
              </a:ext>
            </a:extLst>
          </p:cNvPr>
          <p:cNvSpPr>
            <a:spLocks noGrp="1" noChangeArrowheads="1"/>
          </p:cNvSpPr>
          <p:nvPr>
            <p:ph type="sldNum" sz="quarter" idx="12"/>
          </p:nvPr>
        </p:nvSpPr>
        <p:spPr>
          <a:ln/>
        </p:spPr>
        <p:txBody>
          <a:bodyPr/>
          <a:lstStyle>
            <a:lvl1pPr>
              <a:defRPr/>
            </a:lvl1pPr>
          </a:lstStyle>
          <a:p>
            <a:pPr>
              <a:defRPr/>
            </a:pPr>
            <a:fld id="{DD9DF113-E845-4EB2-89B0-370F4DF19A1B}" type="slidenum">
              <a:rPr lang="en-US" altLang="en-US"/>
              <a:pPr>
                <a:defRPr/>
              </a:pPr>
              <a:t>‹#›</a:t>
            </a:fld>
            <a:endParaRPr lang="en-US" altLang="en-US"/>
          </a:p>
        </p:txBody>
      </p:sp>
    </p:spTree>
    <p:extLst>
      <p:ext uri="{BB962C8B-B14F-4D97-AF65-F5344CB8AC3E}">
        <p14:creationId xmlns:p14="http://schemas.microsoft.com/office/powerpoint/2010/main" val="48435080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94B0F3D-8890-FDF1-EF92-5AE76FC0C4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481496-4A52-0803-1085-5CB81A56F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D8AD0F-497B-7613-EC7E-AF62AB0A5AB4}"/>
              </a:ext>
            </a:extLst>
          </p:cNvPr>
          <p:cNvSpPr>
            <a:spLocks noGrp="1" noChangeArrowheads="1"/>
          </p:cNvSpPr>
          <p:nvPr>
            <p:ph type="sldNum" sz="quarter" idx="12"/>
          </p:nvPr>
        </p:nvSpPr>
        <p:spPr>
          <a:ln/>
        </p:spPr>
        <p:txBody>
          <a:bodyPr/>
          <a:lstStyle>
            <a:lvl1pPr>
              <a:defRPr/>
            </a:lvl1pPr>
          </a:lstStyle>
          <a:p>
            <a:pPr>
              <a:defRPr/>
            </a:pPr>
            <a:fld id="{AD8E015E-23F1-41CB-A1CE-3B7F877BAF4A}" type="slidenum">
              <a:rPr lang="en-US" altLang="en-US"/>
              <a:pPr>
                <a:defRPr/>
              </a:pPr>
              <a:t>‹#›</a:t>
            </a:fld>
            <a:endParaRPr lang="en-US" altLang="en-US"/>
          </a:p>
        </p:txBody>
      </p:sp>
    </p:spTree>
    <p:extLst>
      <p:ext uri="{BB962C8B-B14F-4D97-AF65-F5344CB8AC3E}">
        <p14:creationId xmlns:p14="http://schemas.microsoft.com/office/powerpoint/2010/main" val="402635128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718EDC-F9EA-2B3C-3DCE-1715B756FD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AE7F8A9-A636-0316-CB0C-159B811F31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D88493-D01D-007B-D7DC-CDA9D03AC507}"/>
              </a:ext>
            </a:extLst>
          </p:cNvPr>
          <p:cNvSpPr>
            <a:spLocks noGrp="1" noChangeArrowheads="1"/>
          </p:cNvSpPr>
          <p:nvPr>
            <p:ph type="sldNum" sz="quarter" idx="12"/>
          </p:nvPr>
        </p:nvSpPr>
        <p:spPr>
          <a:ln/>
        </p:spPr>
        <p:txBody>
          <a:bodyPr/>
          <a:lstStyle>
            <a:lvl1pPr>
              <a:defRPr/>
            </a:lvl1pPr>
          </a:lstStyle>
          <a:p>
            <a:pPr>
              <a:defRPr/>
            </a:pPr>
            <a:fld id="{FFC4D78A-2EAA-4A46-9FA3-06A8B6852CA2}" type="slidenum">
              <a:rPr lang="en-US" altLang="en-US"/>
              <a:pPr>
                <a:defRPr/>
              </a:pPr>
              <a:t>‹#›</a:t>
            </a:fld>
            <a:endParaRPr lang="en-US" altLang="en-US"/>
          </a:p>
        </p:txBody>
      </p:sp>
    </p:spTree>
    <p:extLst>
      <p:ext uri="{BB962C8B-B14F-4D97-AF65-F5344CB8AC3E}">
        <p14:creationId xmlns:p14="http://schemas.microsoft.com/office/powerpoint/2010/main" val="23823099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45DBB511-907B-17CB-D515-C52BBF15F28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B8A0820-8EB8-A8CA-27BC-D44397662F75}"/>
              </a:ext>
            </a:extLst>
          </p:cNvPr>
          <p:cNvSpPr>
            <a:spLocks noGrp="1" noChangeArrowheads="1"/>
          </p:cNvSpPr>
          <p:nvPr>
            <p:ph type="sldNum" sz="quarter" idx="11"/>
          </p:nvPr>
        </p:nvSpPr>
        <p:spPr>
          <a:ln/>
        </p:spPr>
        <p:txBody>
          <a:bodyPr/>
          <a:lstStyle>
            <a:lvl1pPr>
              <a:defRPr/>
            </a:lvl1pPr>
          </a:lstStyle>
          <a:p>
            <a:pPr>
              <a:defRPr/>
            </a:pPr>
            <a:fld id="{BF2E692B-9B94-4685-B848-5F639E370CA9}" type="slidenum">
              <a:rPr lang="en-US" altLang="en-US"/>
              <a:pPr>
                <a:defRPr/>
              </a:pPr>
              <a:t>‹#›</a:t>
            </a:fld>
            <a:endParaRPr lang="en-US" altLang="en-US"/>
          </a:p>
        </p:txBody>
      </p:sp>
    </p:spTree>
    <p:extLst>
      <p:ext uri="{BB962C8B-B14F-4D97-AF65-F5344CB8AC3E}">
        <p14:creationId xmlns:p14="http://schemas.microsoft.com/office/powerpoint/2010/main" val="355805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4DAE9D-989B-9768-5B69-736FFDB8D8D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578A2CB-4E12-5245-BB95-C9D81F19A1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F5FA4D-2C17-54DD-EFB6-902A3FCB5C67}"/>
              </a:ext>
            </a:extLst>
          </p:cNvPr>
          <p:cNvSpPr>
            <a:spLocks noGrp="1" noChangeArrowheads="1"/>
          </p:cNvSpPr>
          <p:nvPr>
            <p:ph type="sldNum" sz="quarter" idx="12"/>
          </p:nvPr>
        </p:nvSpPr>
        <p:spPr>
          <a:ln/>
        </p:spPr>
        <p:txBody>
          <a:bodyPr/>
          <a:lstStyle>
            <a:lvl1pPr>
              <a:defRPr/>
            </a:lvl1pPr>
          </a:lstStyle>
          <a:p>
            <a:pPr>
              <a:defRPr/>
            </a:pPr>
            <a:fld id="{AAC68B9B-CF95-44AC-8786-C85FF11CF767}" type="slidenum">
              <a:rPr lang="en-US" altLang="en-US"/>
              <a:pPr>
                <a:defRPr/>
              </a:pPr>
              <a:t>‹#›</a:t>
            </a:fld>
            <a:endParaRPr lang="en-US" altLang="en-US"/>
          </a:p>
        </p:txBody>
      </p:sp>
    </p:spTree>
    <p:extLst>
      <p:ext uri="{BB962C8B-B14F-4D97-AF65-F5344CB8AC3E}">
        <p14:creationId xmlns:p14="http://schemas.microsoft.com/office/powerpoint/2010/main" val="1007400248"/>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DC71C0-4002-DDEF-3C10-553B2E9CD01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9459391-1DC8-90D9-3EB9-0999FAEFC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175AD23-2491-155B-FB3B-1114B6FA17C4}"/>
              </a:ext>
            </a:extLst>
          </p:cNvPr>
          <p:cNvSpPr>
            <a:spLocks noGrp="1" noChangeArrowheads="1"/>
          </p:cNvSpPr>
          <p:nvPr>
            <p:ph type="sldNum" sz="quarter" idx="12"/>
          </p:nvPr>
        </p:nvSpPr>
        <p:spPr>
          <a:ln/>
        </p:spPr>
        <p:txBody>
          <a:bodyPr/>
          <a:lstStyle>
            <a:lvl1pPr>
              <a:defRPr/>
            </a:lvl1pPr>
          </a:lstStyle>
          <a:p>
            <a:pPr>
              <a:defRPr/>
            </a:pPr>
            <a:fld id="{22FEC90E-C470-46A5-8629-17CA8C3F63FF}" type="slidenum">
              <a:rPr lang="en-US" altLang="en-US"/>
              <a:pPr>
                <a:defRPr/>
              </a:pPr>
              <a:t>‹#›</a:t>
            </a:fld>
            <a:endParaRPr lang="en-US" altLang="en-US"/>
          </a:p>
        </p:txBody>
      </p:sp>
    </p:spTree>
    <p:extLst>
      <p:ext uri="{BB962C8B-B14F-4D97-AF65-F5344CB8AC3E}">
        <p14:creationId xmlns:p14="http://schemas.microsoft.com/office/powerpoint/2010/main" val="1274232151"/>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B90129-F7E8-E099-D593-3BB9377F55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8C4C6C-F60B-0D7A-8F78-5B585D8666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4BA42B-7FCF-B3CD-AE1C-FC1294AE2C69}"/>
              </a:ext>
            </a:extLst>
          </p:cNvPr>
          <p:cNvSpPr>
            <a:spLocks noGrp="1" noChangeArrowheads="1"/>
          </p:cNvSpPr>
          <p:nvPr>
            <p:ph type="sldNum" sz="quarter" idx="12"/>
          </p:nvPr>
        </p:nvSpPr>
        <p:spPr>
          <a:ln/>
        </p:spPr>
        <p:txBody>
          <a:bodyPr/>
          <a:lstStyle>
            <a:lvl1pPr>
              <a:defRPr/>
            </a:lvl1pPr>
          </a:lstStyle>
          <a:p>
            <a:pPr>
              <a:defRPr/>
            </a:pPr>
            <a:fld id="{026A4871-1464-4A53-81F9-76C9AD875DCD}" type="slidenum">
              <a:rPr lang="en-US" altLang="en-US"/>
              <a:pPr>
                <a:defRPr/>
              </a:pPr>
              <a:t>‹#›</a:t>
            </a:fld>
            <a:endParaRPr lang="en-US" altLang="en-US"/>
          </a:p>
        </p:txBody>
      </p:sp>
    </p:spTree>
    <p:extLst>
      <p:ext uri="{BB962C8B-B14F-4D97-AF65-F5344CB8AC3E}">
        <p14:creationId xmlns:p14="http://schemas.microsoft.com/office/powerpoint/2010/main" val="142525287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7B0DD8-EC68-80AC-9F2D-924DC764AF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F23952-E251-6567-87E1-259CBAB411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0B91189-F6DC-59C2-BAB3-717C315EEC16}"/>
              </a:ext>
            </a:extLst>
          </p:cNvPr>
          <p:cNvSpPr>
            <a:spLocks noGrp="1" noChangeArrowheads="1"/>
          </p:cNvSpPr>
          <p:nvPr>
            <p:ph type="sldNum" sz="quarter" idx="12"/>
          </p:nvPr>
        </p:nvSpPr>
        <p:spPr>
          <a:ln/>
        </p:spPr>
        <p:txBody>
          <a:bodyPr/>
          <a:lstStyle>
            <a:lvl1pPr>
              <a:defRPr/>
            </a:lvl1pPr>
          </a:lstStyle>
          <a:p>
            <a:pPr>
              <a:defRPr/>
            </a:pPr>
            <a:fld id="{D5A20B4F-4A87-4A84-9542-F0AC0D298075}" type="slidenum">
              <a:rPr lang="en-US" altLang="en-US"/>
              <a:pPr>
                <a:defRPr/>
              </a:pPr>
              <a:t>‹#›</a:t>
            </a:fld>
            <a:endParaRPr lang="en-US" altLang="en-US"/>
          </a:p>
        </p:txBody>
      </p:sp>
    </p:spTree>
    <p:extLst>
      <p:ext uri="{BB962C8B-B14F-4D97-AF65-F5344CB8AC3E}">
        <p14:creationId xmlns:p14="http://schemas.microsoft.com/office/powerpoint/2010/main" val="2499977281"/>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DE79EF-1005-1575-AB50-80A36ACDD7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1781C6-2C0B-BCAD-8674-C4B4BC6917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B6B0A8-9EB4-B3B5-183B-1CF9FBAD6E41}"/>
              </a:ext>
            </a:extLst>
          </p:cNvPr>
          <p:cNvSpPr>
            <a:spLocks noGrp="1" noChangeArrowheads="1"/>
          </p:cNvSpPr>
          <p:nvPr>
            <p:ph type="sldNum" sz="quarter" idx="12"/>
          </p:nvPr>
        </p:nvSpPr>
        <p:spPr>
          <a:ln/>
        </p:spPr>
        <p:txBody>
          <a:bodyPr/>
          <a:lstStyle>
            <a:lvl1pPr>
              <a:defRPr/>
            </a:lvl1pPr>
          </a:lstStyle>
          <a:p>
            <a:pPr>
              <a:defRPr/>
            </a:pPr>
            <a:fld id="{3074AC16-C1BC-493C-B35C-E0813B4D45BD}" type="slidenum">
              <a:rPr lang="en-US" altLang="en-US"/>
              <a:pPr>
                <a:defRPr/>
              </a:pPr>
              <a:t>‹#›</a:t>
            </a:fld>
            <a:endParaRPr lang="en-US" altLang="en-US"/>
          </a:p>
        </p:txBody>
      </p:sp>
    </p:spTree>
    <p:extLst>
      <p:ext uri="{BB962C8B-B14F-4D97-AF65-F5344CB8AC3E}">
        <p14:creationId xmlns:p14="http://schemas.microsoft.com/office/powerpoint/2010/main" val="23428964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A87749-400A-BF73-5FE9-55E90CCC38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0D50E3-FF37-C3AC-FA4C-01399E338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99C454-E85F-5EFD-DCC8-6C66AEB67DC0}"/>
              </a:ext>
            </a:extLst>
          </p:cNvPr>
          <p:cNvSpPr>
            <a:spLocks noGrp="1" noChangeArrowheads="1"/>
          </p:cNvSpPr>
          <p:nvPr>
            <p:ph type="sldNum" sz="quarter" idx="12"/>
          </p:nvPr>
        </p:nvSpPr>
        <p:spPr>
          <a:ln/>
        </p:spPr>
        <p:txBody>
          <a:bodyPr/>
          <a:lstStyle>
            <a:lvl1pPr>
              <a:defRPr/>
            </a:lvl1pPr>
          </a:lstStyle>
          <a:p>
            <a:pPr>
              <a:defRPr/>
            </a:pPr>
            <a:fld id="{A07B4919-AFB3-4710-84F4-611FA7E2E3DA}" type="slidenum">
              <a:rPr lang="en-US" altLang="en-US"/>
              <a:pPr>
                <a:defRPr/>
              </a:pPr>
              <a:t>‹#›</a:t>
            </a:fld>
            <a:endParaRPr lang="en-US" altLang="en-US"/>
          </a:p>
        </p:txBody>
      </p:sp>
    </p:spTree>
    <p:extLst>
      <p:ext uri="{BB962C8B-B14F-4D97-AF65-F5344CB8AC3E}">
        <p14:creationId xmlns:p14="http://schemas.microsoft.com/office/powerpoint/2010/main" val="244323936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E88D2339-E839-029A-713F-DB966AE3F42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F495B345-4598-0240-5DFD-50E92D11EAA8}"/>
              </a:ext>
            </a:extLst>
          </p:cNvPr>
          <p:cNvSpPr>
            <a:spLocks noGrp="1" noChangeArrowheads="1"/>
          </p:cNvSpPr>
          <p:nvPr>
            <p:ph type="sldNum" sz="quarter" idx="11"/>
          </p:nvPr>
        </p:nvSpPr>
        <p:spPr>
          <a:ln/>
        </p:spPr>
        <p:txBody>
          <a:bodyPr/>
          <a:lstStyle>
            <a:lvl1pPr>
              <a:defRPr/>
            </a:lvl1pPr>
          </a:lstStyle>
          <a:p>
            <a:pPr>
              <a:defRPr/>
            </a:pPr>
            <a:fld id="{26326108-1D01-46BF-9043-489287463C57}" type="slidenum">
              <a:rPr lang="en-US" altLang="en-US"/>
              <a:pPr>
                <a:defRPr/>
              </a:pPr>
              <a:t>‹#›</a:t>
            </a:fld>
            <a:endParaRPr lang="en-US" altLang="en-US"/>
          </a:p>
        </p:txBody>
      </p:sp>
    </p:spTree>
    <p:extLst>
      <p:ext uri="{BB962C8B-B14F-4D97-AF65-F5344CB8AC3E}">
        <p14:creationId xmlns:p14="http://schemas.microsoft.com/office/powerpoint/2010/main" val="101433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790FD93-1EE3-D947-997F-DECAB2832EE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8DFD611F-99B8-9A50-1831-C7D1050E6A47}"/>
              </a:ext>
            </a:extLst>
          </p:cNvPr>
          <p:cNvSpPr>
            <a:spLocks noGrp="1" noChangeArrowheads="1"/>
          </p:cNvSpPr>
          <p:nvPr>
            <p:ph type="sldNum" sz="quarter" idx="11"/>
          </p:nvPr>
        </p:nvSpPr>
        <p:spPr>
          <a:ln/>
        </p:spPr>
        <p:txBody>
          <a:bodyPr/>
          <a:lstStyle>
            <a:lvl1pPr>
              <a:defRPr/>
            </a:lvl1pPr>
          </a:lstStyle>
          <a:p>
            <a:pPr>
              <a:defRPr/>
            </a:pPr>
            <a:fld id="{7720E6B1-FF1C-432C-84F6-9A6A194F6DB1}" type="slidenum">
              <a:rPr lang="en-US" altLang="en-US"/>
              <a:pPr>
                <a:defRPr/>
              </a:pPr>
              <a:t>‹#›</a:t>
            </a:fld>
            <a:endParaRPr lang="en-US" altLang="en-US"/>
          </a:p>
        </p:txBody>
      </p:sp>
    </p:spTree>
    <p:extLst>
      <p:ext uri="{BB962C8B-B14F-4D97-AF65-F5344CB8AC3E}">
        <p14:creationId xmlns:p14="http://schemas.microsoft.com/office/powerpoint/2010/main" val="405631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4FFF5448-9721-12CD-2638-964E1B91CB1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89C563E-50FD-F624-8C59-08BB46727910}"/>
              </a:ext>
            </a:extLst>
          </p:cNvPr>
          <p:cNvSpPr>
            <a:spLocks noGrp="1" noChangeArrowheads="1"/>
          </p:cNvSpPr>
          <p:nvPr>
            <p:ph type="sldNum" sz="quarter" idx="11"/>
          </p:nvPr>
        </p:nvSpPr>
        <p:spPr>
          <a:ln/>
        </p:spPr>
        <p:txBody>
          <a:bodyPr/>
          <a:lstStyle>
            <a:lvl1pPr>
              <a:defRPr/>
            </a:lvl1pPr>
          </a:lstStyle>
          <a:p>
            <a:pPr>
              <a:defRPr/>
            </a:pPr>
            <a:fld id="{06A0CA79-F0A5-4ECD-8B0B-9832BD4AD1B6}" type="slidenum">
              <a:rPr lang="en-US" altLang="en-US"/>
              <a:pPr>
                <a:defRPr/>
              </a:pPr>
              <a:t>‹#›</a:t>
            </a:fld>
            <a:endParaRPr lang="en-US" altLang="en-US"/>
          </a:p>
        </p:txBody>
      </p:sp>
    </p:spTree>
    <p:extLst>
      <p:ext uri="{BB962C8B-B14F-4D97-AF65-F5344CB8AC3E}">
        <p14:creationId xmlns:p14="http://schemas.microsoft.com/office/powerpoint/2010/main" val="348552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AE8807F-BBF7-BC3D-C566-405BBF984E9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A1AA633-2BF5-E384-37AA-E88672AA8C44}"/>
              </a:ext>
            </a:extLst>
          </p:cNvPr>
          <p:cNvSpPr>
            <a:spLocks noGrp="1" noChangeArrowheads="1"/>
          </p:cNvSpPr>
          <p:nvPr>
            <p:ph type="sldNum" sz="quarter" idx="11"/>
          </p:nvPr>
        </p:nvSpPr>
        <p:spPr>
          <a:ln/>
        </p:spPr>
        <p:txBody>
          <a:bodyPr/>
          <a:lstStyle>
            <a:lvl1pPr>
              <a:defRPr/>
            </a:lvl1pPr>
          </a:lstStyle>
          <a:p>
            <a:pPr>
              <a:defRPr/>
            </a:pPr>
            <a:fld id="{7BC667FF-67F1-4DC2-B29A-6E078DD28C38}" type="slidenum">
              <a:rPr lang="en-US" altLang="en-US"/>
              <a:pPr>
                <a:defRPr/>
              </a:pPr>
              <a:t>‹#›</a:t>
            </a:fld>
            <a:endParaRPr lang="en-US" altLang="en-US"/>
          </a:p>
        </p:txBody>
      </p:sp>
    </p:spTree>
    <p:extLst>
      <p:ext uri="{BB962C8B-B14F-4D97-AF65-F5344CB8AC3E}">
        <p14:creationId xmlns:p14="http://schemas.microsoft.com/office/powerpoint/2010/main" val="132454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54390E0-4E32-E4BF-5ED6-C4A7A3BE7D10}"/>
              </a:ext>
            </a:extLst>
          </p:cNvPr>
          <p:cNvGrpSpPr>
            <a:grpSpLocks/>
          </p:cNvGrpSpPr>
          <p:nvPr/>
        </p:nvGrpSpPr>
        <p:grpSpPr bwMode="auto">
          <a:xfrm>
            <a:off x="0" y="1428750"/>
            <a:ext cx="9132888" cy="152400"/>
            <a:chOff x="0" y="900"/>
            <a:chExt cx="5753" cy="96"/>
          </a:xfrm>
        </p:grpSpPr>
        <p:sp>
          <p:nvSpPr>
            <p:cNvPr id="1031" name="Rectangle 3">
              <a:extLst>
                <a:ext uri="{FF2B5EF4-FFF2-40B4-BE49-F238E27FC236}">
                  <a16:creationId xmlns:a16="http://schemas.microsoft.com/office/drawing/2014/main" id="{9DB6A1A8-AF1E-5849-4616-27C5F16D948A}"/>
                </a:ext>
              </a:extLst>
            </p:cNvPr>
            <p:cNvSpPr>
              <a:spLocks noChangeArrowheads="1"/>
            </p:cNvSpPr>
            <p:nvPr/>
          </p:nvSpPr>
          <p:spPr bwMode="auto">
            <a:xfrm>
              <a:off x="0" y="900"/>
              <a:ext cx="5753" cy="47"/>
            </a:xfrm>
            <a:prstGeom prst="rect">
              <a:avLst/>
            </a:prstGeom>
            <a:solidFill>
              <a:srgbClr val="CC0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2" name="Rectangle 4">
              <a:extLst>
                <a:ext uri="{FF2B5EF4-FFF2-40B4-BE49-F238E27FC236}">
                  <a16:creationId xmlns:a16="http://schemas.microsoft.com/office/drawing/2014/main" id="{3D928D9C-FD9C-ABDF-B343-E89F17CA70CD}"/>
                </a:ext>
              </a:extLst>
            </p:cNvPr>
            <p:cNvSpPr>
              <a:spLocks noChangeArrowheads="1"/>
            </p:cNvSpPr>
            <p:nvPr/>
          </p:nvSpPr>
          <p:spPr bwMode="auto">
            <a:xfrm>
              <a:off x="0" y="972"/>
              <a:ext cx="5753" cy="24"/>
            </a:xfrm>
            <a:prstGeom prst="rect">
              <a:avLst/>
            </a:prstGeom>
            <a:solidFill>
              <a:srgbClr val="CC0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sp>
        <p:nvSpPr>
          <p:cNvPr id="1027" name="Rectangle 5">
            <a:extLst>
              <a:ext uri="{FF2B5EF4-FFF2-40B4-BE49-F238E27FC236}">
                <a16:creationId xmlns:a16="http://schemas.microsoft.com/office/drawing/2014/main" id="{C3DE1E59-CBEA-C37A-CD6B-327CE2ECDBD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6">
            <a:extLst>
              <a:ext uri="{FF2B5EF4-FFF2-40B4-BE49-F238E27FC236}">
                <a16:creationId xmlns:a16="http://schemas.microsoft.com/office/drawing/2014/main" id="{A28044DB-0035-BDA6-21A4-3A69102C50D3}"/>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9463" name="Rectangle 7">
            <a:extLst>
              <a:ext uri="{FF2B5EF4-FFF2-40B4-BE49-F238E27FC236}">
                <a16:creationId xmlns:a16="http://schemas.microsoft.com/office/drawing/2014/main" id="{163FF90B-CDCE-7998-DF64-1B0A3053207E}"/>
              </a:ext>
            </a:extLst>
          </p:cNvPr>
          <p:cNvSpPr>
            <a:spLocks noGrp="1" noChangeArrowheads="1"/>
          </p:cNvSpPr>
          <p:nvPr>
            <p:ph type="ftr" sz="quarter" idx="3"/>
          </p:nvPr>
        </p:nvSpPr>
        <p:spPr bwMode="auto">
          <a:xfrm>
            <a:off x="3124200" y="62484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9464" name="Rectangle 8">
            <a:extLst>
              <a:ext uri="{FF2B5EF4-FFF2-40B4-BE49-F238E27FC236}">
                <a16:creationId xmlns:a16="http://schemas.microsoft.com/office/drawing/2014/main" id="{2745CEEA-1382-E6AB-ED5C-8A91FBDA66F3}"/>
              </a:ext>
            </a:extLst>
          </p:cNvPr>
          <p:cNvSpPr>
            <a:spLocks noGrp="1" noChangeArrowheads="1"/>
          </p:cNvSpPr>
          <p:nvPr>
            <p:ph type="sldNum" sz="quarter" idx="4"/>
          </p:nvPr>
        </p:nvSpPr>
        <p:spPr bwMode="auto">
          <a:xfrm>
            <a:off x="65532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4FD5DC8-D7BE-4206-A9F9-0478B9CC98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199" r:id="rId1"/>
    <p:sldLayoutId id="2147499200" r:id="rId2"/>
    <p:sldLayoutId id="2147499201" r:id="rId3"/>
    <p:sldLayoutId id="2147499202" r:id="rId4"/>
    <p:sldLayoutId id="2147499203" r:id="rId5"/>
    <p:sldLayoutId id="2147499204" r:id="rId6"/>
    <p:sldLayoutId id="2147499205" r:id="rId7"/>
    <p:sldLayoutId id="2147499206" r:id="rId8"/>
    <p:sldLayoutId id="2147499207" r:id="rId9"/>
    <p:sldLayoutId id="2147499208" r:id="rId10"/>
    <p:sldLayoutId id="21474992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fontAlgn="base">
        <a:spcBef>
          <a:spcPct val="0"/>
        </a:spcBef>
        <a:spcAft>
          <a:spcPct val="0"/>
        </a:spcAft>
        <a:defRPr sz="4400">
          <a:solidFill>
            <a:schemeClr val="tx2"/>
          </a:solidFill>
          <a:latin typeface="Book Antiqua" pitchFamily="18" charset="0"/>
        </a:defRPr>
      </a:lvl6pPr>
      <a:lvl7pPr marL="914400" algn="ctr" rtl="0" fontAlgn="base">
        <a:spcBef>
          <a:spcPct val="0"/>
        </a:spcBef>
        <a:spcAft>
          <a:spcPct val="0"/>
        </a:spcAft>
        <a:defRPr sz="4400">
          <a:solidFill>
            <a:schemeClr val="tx2"/>
          </a:solidFill>
          <a:latin typeface="Book Antiqua" pitchFamily="18" charset="0"/>
        </a:defRPr>
      </a:lvl7pPr>
      <a:lvl8pPr marL="1371600" algn="ctr" rtl="0" fontAlgn="base">
        <a:spcBef>
          <a:spcPct val="0"/>
        </a:spcBef>
        <a:spcAft>
          <a:spcPct val="0"/>
        </a:spcAft>
        <a:defRPr sz="4400">
          <a:solidFill>
            <a:schemeClr val="tx2"/>
          </a:solidFill>
          <a:latin typeface="Book Antiqua" pitchFamily="18" charset="0"/>
        </a:defRPr>
      </a:lvl8pPr>
      <a:lvl9pPr marL="1828800" algn="ctr" rtl="0" fontAlgn="base">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tx1"/>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58216C8-475C-D54E-368A-6039B90B07F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12DF731-98E8-F5CF-76BB-974319719E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7540BD-10F5-7655-2895-5C241EEC3B1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65BA4D88-92EA-4F2A-BD38-9679AA66ED88}" type="datetimeFigureOut">
              <a:rPr lang="en-US"/>
              <a:pPr>
                <a:defRPr/>
              </a:pPr>
              <a:t>5/8/2022</a:t>
            </a:fld>
            <a:endParaRPr lang="en-US"/>
          </a:p>
        </p:txBody>
      </p:sp>
      <p:sp>
        <p:nvSpPr>
          <p:cNvPr id="5" name="Footer Placeholder 4">
            <a:extLst>
              <a:ext uri="{FF2B5EF4-FFF2-40B4-BE49-F238E27FC236}">
                <a16:creationId xmlns:a16="http://schemas.microsoft.com/office/drawing/2014/main" id="{9785FDC7-13E7-9D9E-B423-5E7B01DEECC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0881AC9-7842-EC7F-3BE5-D8CC37012F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8DFCF51-63F4-44DC-9894-B026C30743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210" r:id="rId1"/>
    <p:sldLayoutId id="2147499211" r:id="rId2"/>
    <p:sldLayoutId id="2147499212" r:id="rId3"/>
    <p:sldLayoutId id="2147499213" r:id="rId4"/>
    <p:sldLayoutId id="2147499214" r:id="rId5"/>
    <p:sldLayoutId id="2147499215" r:id="rId6"/>
    <p:sldLayoutId id="2147499216" r:id="rId7"/>
    <p:sldLayoutId id="2147499217" r:id="rId8"/>
    <p:sldLayoutId id="2147499218" r:id="rId9"/>
    <p:sldLayoutId id="2147499219" r:id="rId10"/>
    <p:sldLayoutId id="21474992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A0087B2-5753-381F-CA47-B00CBD7D453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3E89FE7F-8430-EC7E-D265-BA16DCF35E2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A52D9281-B374-E395-EA37-A017461D00E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6149" name="Rectangle 5">
            <a:extLst>
              <a:ext uri="{FF2B5EF4-FFF2-40B4-BE49-F238E27FC236}">
                <a16:creationId xmlns:a16="http://schemas.microsoft.com/office/drawing/2014/main" id="{96950FB1-9549-4A09-A5FB-EC2160B1179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6150" name="Rectangle 6">
            <a:extLst>
              <a:ext uri="{FF2B5EF4-FFF2-40B4-BE49-F238E27FC236}">
                <a16:creationId xmlns:a16="http://schemas.microsoft.com/office/drawing/2014/main" id="{C66B4454-8E2C-2CBC-36D6-D05C4198093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B3DDBE1-667E-4541-90F1-DEF83006DA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243" r:id="rId1"/>
    <p:sldLayoutId id="2147499244" r:id="rId2"/>
    <p:sldLayoutId id="2147499245" r:id="rId3"/>
    <p:sldLayoutId id="2147499246" r:id="rId4"/>
    <p:sldLayoutId id="2147499247" r:id="rId5"/>
    <p:sldLayoutId id="2147499248" r:id="rId6"/>
    <p:sldLayoutId id="2147499249" r:id="rId7"/>
    <p:sldLayoutId id="2147499250" r:id="rId8"/>
    <p:sldLayoutId id="2147499251" r:id="rId9"/>
    <p:sldLayoutId id="2147499252" r:id="rId10"/>
    <p:sldLayoutId id="2147499253" r:id="rId11"/>
  </p:sldLayoutIdLst>
  <p:transition spd="slow"/>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3C22C85D-53DB-B232-E4EE-465AD103A9DB}"/>
              </a:ext>
            </a:extLst>
          </p:cNvPr>
          <p:cNvSpPr txBox="1">
            <a:spLocks noChangeArrowheads="1"/>
          </p:cNvSpPr>
          <p:nvPr userDrawn="1"/>
        </p:nvSpPr>
        <p:spPr bwMode="auto">
          <a:xfrm>
            <a:off x="3581400" y="0"/>
            <a:ext cx="1793875" cy="274638"/>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a:solidFill>
                  <a:srgbClr val="4D4D4D"/>
                </a:solidFill>
              </a:rPr>
              <a:t>UNCLASSIFIED/FOUO</a:t>
            </a:r>
          </a:p>
        </p:txBody>
      </p:sp>
      <p:sp>
        <p:nvSpPr>
          <p:cNvPr id="4099" name="Text Box 3">
            <a:extLst>
              <a:ext uri="{FF2B5EF4-FFF2-40B4-BE49-F238E27FC236}">
                <a16:creationId xmlns:a16="http://schemas.microsoft.com/office/drawing/2014/main" id="{FFAA54E7-D357-89BC-43C9-D955F513C529}"/>
              </a:ext>
            </a:extLst>
          </p:cNvPr>
          <p:cNvSpPr txBox="1">
            <a:spLocks noChangeArrowheads="1"/>
          </p:cNvSpPr>
          <p:nvPr userDrawn="1"/>
        </p:nvSpPr>
        <p:spPr bwMode="auto">
          <a:xfrm>
            <a:off x="3657600" y="6583363"/>
            <a:ext cx="1793875" cy="274637"/>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a:solidFill>
                  <a:srgbClr val="4D4D4D"/>
                </a:solidFill>
              </a:rPr>
              <a:t>UNCLASSIFIED/FOUO</a:t>
            </a:r>
          </a:p>
        </p:txBody>
      </p:sp>
    </p:spTree>
  </p:cSld>
  <p:clrMap bg1="lt1" tx1="dk1" bg2="lt2" tx2="dk2" accent1="accent1" accent2="accent2" accent3="accent3" accent4="accent4" accent5="accent5" accent6="accent6" hlink="hlink" folHlink="folHlink"/>
  <p:sldLayoutIdLst>
    <p:sldLayoutId id="2147499221" r:id="rId1"/>
    <p:sldLayoutId id="2147499222" r:id="rId2"/>
    <p:sldLayoutId id="2147499223" r:id="rId3"/>
    <p:sldLayoutId id="2147499224" r:id="rId4"/>
    <p:sldLayoutId id="2147499225" r:id="rId5"/>
    <p:sldLayoutId id="2147499226" r:id="rId6"/>
    <p:sldLayoutId id="2147499227" r:id="rId7"/>
    <p:sldLayoutId id="2147499228" r:id="rId8"/>
    <p:sldLayoutId id="2147499229" r:id="rId9"/>
    <p:sldLayoutId id="2147499230" r:id="rId10"/>
    <p:sldLayoutId id="2147499231" r:id="rId11"/>
  </p:sldLayoutIdLst>
  <p:transition spd="slow"/>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09FA8B6-212A-1C20-339E-DA81D7F919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C405E3C1-5EB9-287A-4E78-8BB9624FEB8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2FA8440B-350E-E698-C7A1-FBB3341AFB7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6149" name="Rectangle 5">
            <a:extLst>
              <a:ext uri="{FF2B5EF4-FFF2-40B4-BE49-F238E27FC236}">
                <a16:creationId xmlns:a16="http://schemas.microsoft.com/office/drawing/2014/main" id="{211381D2-492E-F541-44A5-1E679B832A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6150" name="Rectangle 6">
            <a:extLst>
              <a:ext uri="{FF2B5EF4-FFF2-40B4-BE49-F238E27FC236}">
                <a16:creationId xmlns:a16="http://schemas.microsoft.com/office/drawing/2014/main" id="{CF3B047F-2705-7BAD-FD6F-0563F1D5474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3E6043F-4D2D-4746-A809-CAE2DBD684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232" r:id="rId1"/>
    <p:sldLayoutId id="2147499233" r:id="rId2"/>
    <p:sldLayoutId id="2147499234" r:id="rId3"/>
    <p:sldLayoutId id="2147499235" r:id="rId4"/>
    <p:sldLayoutId id="2147499236" r:id="rId5"/>
    <p:sldLayoutId id="2147499237" r:id="rId6"/>
    <p:sldLayoutId id="2147499238" r:id="rId7"/>
    <p:sldLayoutId id="2147499239" r:id="rId8"/>
    <p:sldLayoutId id="2147499240" r:id="rId9"/>
    <p:sldLayoutId id="2147499241" r:id="rId10"/>
    <p:sldLayoutId id="2147499242" r:id="rId11"/>
  </p:sldLayoutIdLst>
  <p:transition spd="slow"/>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https://history.army.mil/catalog/pubs/74/74-4.html"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0.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rmyupress.army.mil/Portals/7/combat-studies-institute/csi-books/battles.pdf"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0.xml"/><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hyperlink" Target="https://archive.org/details/2575061R.nlm.nih.gov" TargetMode="External"/><Relationship Id="rId3" Type="http://schemas.openxmlformats.org/officeDocument/2006/relationships/hyperlink" Target="https://www.armyupress.army.mil/Portals/7/educational-services/staff-rides/StaffRideHB_ToCompelWithArmedForce.pdf" TargetMode="External"/><Relationship Id="rId7" Type="http://schemas.openxmlformats.org/officeDocument/2006/relationships/hyperlink" Target="https://www.1812marines.org/wp-content/uploads/2013/10/Smyth_s_Manual_with_plates.pdf"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hyperlink" Target="http://babel.hathitrust.org/cgi/pt?id=nyp.33433008592945#view=1up;seq=5" TargetMode="External"/><Relationship Id="rId5" Type="http://schemas.openxmlformats.org/officeDocument/2006/relationships/hyperlink" Target="http://www.archive.org/stream/historyofinfantr00toomrich/historyofinfantr00toom" TargetMode="External"/><Relationship Id="rId4" Type="http://schemas.openxmlformats.org/officeDocument/2006/relationships/hyperlink" Target="http://npshistory.com/publications/battlefield/hwp/18th-century-small-arms-manual-fd.pdf"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9.xml"/><Relationship Id="rId1" Type="http://schemas.openxmlformats.org/officeDocument/2006/relationships/slideLayout" Target="../slideLayouts/slideLayout29.xml"/></Relationships>
</file>

<file path=ppt/slides/_rels/slide1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0.xml"/><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Tori%20Campbell\Downloads\a-reinterpretation-of-the-creek-indian-barricade%20(1).pdf"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0.xml"/><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1.xml"/><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2.xml"/><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7.xml"/><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3.xml"/><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hyperlink" Target="http://alabamamaps.ua.edu/historicalmaps/nativeamericans/index.html" TargetMode="External"/><Relationship Id="rId3" Type="http://schemas.openxmlformats.org/officeDocument/2006/relationships/hyperlink" Target="http://www.usgennet.org/usa/topic/preservation/epochs/vol5/pg42.htm" TargetMode="External"/><Relationship Id="rId7" Type="http://schemas.openxmlformats.org/officeDocument/2006/relationships/hyperlink" Target="https://www.nps.gov/hobe/learn/historyculture/people.htm"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hyperlink" Target="http://www.nps.gov/hobe" TargetMode="External"/><Relationship Id="rId11" Type="http://schemas.openxmlformats.org/officeDocument/2006/relationships/hyperlink" Target="http://npshistory.com/publications/hobe/clr.pdf" TargetMode="External"/><Relationship Id="rId5" Type="http://schemas.openxmlformats.org/officeDocument/2006/relationships/hyperlink" Target="http://www.rhus.com/Creeks.html" TargetMode="External"/><Relationship Id="rId10" Type="http://schemas.openxmlformats.org/officeDocument/2006/relationships/hyperlink" Target="https://quod.lib.umich.edu/m/moa/AFJ9907.0001.001?rgn=main;view=fulltext;q1=Texas" TargetMode="External"/><Relationship Id="rId4" Type="http://schemas.openxmlformats.org/officeDocument/2006/relationships/hyperlink" Target="http://homepages.rootsweb.com/~cmamcrk4/hbtoc.html" TargetMode="External"/><Relationship Id="rId9" Type="http://schemas.openxmlformats.org/officeDocument/2006/relationships/hyperlink" Target="http://npshistory.com/publications/hobe/adhi.pdf"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6.xml"/><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0.xml"/><Relationship Id="rId1" Type="http://schemas.openxmlformats.org/officeDocument/2006/relationships/slideLayout" Target="../slideLayouts/slideLayout2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9.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s://catalog.hathitrust.org/Record/001639368" TargetMode="External"/><Relationship Id="rId7" Type="http://schemas.openxmlformats.org/officeDocument/2006/relationships/hyperlink" Target="https://dlg.galileo.usg.edu/georgiabooks/pdfs/gb0129.pdf"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hyperlink" Target="https://www.gutenberg.org/files/37925/37925-h/37925-h.htm" TargetMode="External"/><Relationship Id="rId5" Type="http://schemas.openxmlformats.org/officeDocument/2006/relationships/hyperlink" Target="https://archives.alabama.gov/Research/military.html" TargetMode="External"/><Relationship Id="rId4" Type="http://schemas.openxmlformats.org/officeDocument/2006/relationships/hyperlink" Target="https://trace.tennessee.edu/utk_jackson/4/" TargetMode="Externa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8.xml"/><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9.xml"/><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0.xml"/><Relationship Id="rId1" Type="http://schemas.openxmlformats.org/officeDocument/2006/relationships/slideLayout" Target="../slideLayouts/slideLayout2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9.xml"/></Relationships>
</file>

<file path=ppt/slides/_rels/slide1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5.xml"/><Relationship Id="rId1" Type="http://schemas.openxmlformats.org/officeDocument/2006/relationships/slideLayout" Target="../slideLayouts/slideLayout29.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9.xml"/></Relationships>
</file>

<file path=ppt/slides/_rels/slide1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9.xml"/><Relationship Id="rId1" Type="http://schemas.openxmlformats.org/officeDocument/2006/relationships/slideLayout" Target="../slideLayouts/slideLayout29.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9.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9.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9.xml"/></Relationships>
</file>

<file path=ppt/slides/_rels/slide1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8.xml"/><Relationship Id="rId1" Type="http://schemas.openxmlformats.org/officeDocument/2006/relationships/slideLayout" Target="../slideLayouts/slideLayout2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4.xml"/><Relationship Id="rId1" Type="http://schemas.openxmlformats.org/officeDocument/2006/relationships/slideLayout" Target="../slideLayouts/slideLayout2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9.xml"/></Relationships>
</file>

<file path=ppt/slides/_rels/slide2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6.xml"/><Relationship Id="rId1" Type="http://schemas.openxmlformats.org/officeDocument/2006/relationships/slideLayout" Target="../slideLayouts/slideLayout29.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9.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9.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9.xml"/></Relationships>
</file>

<file path=ppt/slides/_rels/slide206.xml.rels><?xml version="1.0" encoding="UTF-8" standalone="yes"?>
<Relationships xmlns="http://schemas.openxmlformats.org/package/2006/relationships"><Relationship Id="rId3" Type="http://schemas.openxmlformats.org/officeDocument/2006/relationships/hyperlink" Target="http://www.nps.gov/hobe/faqs.htm" TargetMode="External"/><Relationship Id="rId2" Type="http://schemas.openxmlformats.org/officeDocument/2006/relationships/notesSlide" Target="../notesSlides/notesSlide200.xml"/><Relationship Id="rId1" Type="http://schemas.openxmlformats.org/officeDocument/2006/relationships/slideLayout" Target="../slideLayouts/slideLayout29.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9.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9.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9.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9.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9.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9.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9.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9.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9.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9.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9.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9.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9.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9.xml"/></Relationships>
</file>

<file path=ppt/slides/_rels/slide2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8.xml"/><Relationship Id="rId1" Type="http://schemas.openxmlformats.org/officeDocument/2006/relationships/slideLayout" Target="../slideLayouts/slideLayout29.xml"/><Relationship Id="rId5" Type="http://schemas.openxmlformats.org/officeDocument/2006/relationships/image" Target="../media/image31.emf"/><Relationship Id="rId4" Type="http://schemas.openxmlformats.org/officeDocument/2006/relationships/image" Target="../media/image30.emf"/></Relationships>
</file>

<file path=ppt/slides/_rels/slide2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9.xml"/><Relationship Id="rId1" Type="http://schemas.openxmlformats.org/officeDocument/2006/relationships/slideLayout" Target="../slideLayouts/slideLayout29.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9.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9.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9.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9.xml"/></Relationships>
</file>

<file path=ppt/slides/_rels/slide2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5.xml"/><Relationship Id="rId1" Type="http://schemas.openxmlformats.org/officeDocument/2006/relationships/slideLayout" Target="../slideLayouts/slideLayout29.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9.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9.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9.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9.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9.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9.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9.xml"/></Relationships>
</file>

<file path=ppt/slides/_rels/slide2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4.xml"/><Relationship Id="rId1" Type="http://schemas.openxmlformats.org/officeDocument/2006/relationships/slideLayout" Target="../slideLayouts/slideLayout29.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9.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9.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9.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9.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9.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9.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9.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9.xml"/></Relationships>
</file>

<file path=ppt/slides/_rels/slide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6.xml"/><Relationship Id="rId1" Type="http://schemas.openxmlformats.org/officeDocument/2006/relationships/slideLayout" Target="../slideLayouts/slideLayout29.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9.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9.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9.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9.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9.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9.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9.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9.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9.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9.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9.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9.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9.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9.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9.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9.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9.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9.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9.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9.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9.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9.xml"/></Relationships>
</file>

<file path=ppt/slides/_rels/slide27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1.xml"/><Relationship Id="rId1" Type="http://schemas.openxmlformats.org/officeDocument/2006/relationships/slideLayout" Target="../slideLayouts/slideLayout29.xml"/><Relationship Id="rId4" Type="http://schemas.openxmlformats.org/officeDocument/2006/relationships/image" Target="../media/image36.emf"/></Relationships>
</file>

<file path=ppt/slides/_rels/slide27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2.xml"/><Relationship Id="rId1" Type="http://schemas.openxmlformats.org/officeDocument/2006/relationships/slideLayout" Target="../slideLayouts/slideLayout29.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hyperlink" Target="http://www.history.army.mil/books/AMH-V1/ch06.htm"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hyperlink" Target="https://history.army.mil/catalog/pubs/74/74-4.html" TargetMode="External"/></Relationships>
</file>

<file path=ppt/slides/_rels/slide28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73.xml"/><Relationship Id="rId1" Type="http://schemas.openxmlformats.org/officeDocument/2006/relationships/slideLayout" Target="../slideLayouts/slideLayout29.xml"/><Relationship Id="rId4" Type="http://schemas.openxmlformats.org/officeDocument/2006/relationships/image" Target="../media/image40.emf"/></Relationships>
</file>

<file path=ppt/slides/_rels/slide28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4.xml"/><Relationship Id="rId1" Type="http://schemas.openxmlformats.org/officeDocument/2006/relationships/slideLayout" Target="../slideLayouts/slideLayout29.xml"/><Relationship Id="rId4" Type="http://schemas.openxmlformats.org/officeDocument/2006/relationships/image" Target="../media/image42.emf"/></Relationships>
</file>

<file path=ppt/slides/_rels/slide28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5.xml"/><Relationship Id="rId1" Type="http://schemas.openxmlformats.org/officeDocument/2006/relationships/slideLayout" Target="../slideLayouts/slideLayout29.xml"/></Relationships>
</file>

<file path=ppt/slides/_rels/slide28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76.xml"/><Relationship Id="rId1" Type="http://schemas.openxmlformats.org/officeDocument/2006/relationships/slideLayout" Target="../slideLayouts/slideLayout29.xml"/><Relationship Id="rId4" Type="http://schemas.openxmlformats.org/officeDocument/2006/relationships/image" Target="../media/image45.emf"/></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9.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9.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9.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9.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9.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9.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s://history.army.mil/catalog/pubs/74/74-4.html"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hyperlink" Target="http://usacac.army.mil/cac2/cgsc/carl/download/csipubs/battles.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hyperlink" Target="https://www.gutenberg.org/files/37925/37925-h/37925-h.htm" TargetMode="External"/><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hyperlink" Target="https://history.army.mil/catalog/pubs/74/74-4.html" TargetMode="External"/><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hyperlink" Target="https://www.armyupress.army.mil/Portals/7/educational-services/staff-rides/StaffRideHB_ToCompelWithArmedForce.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29.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4.xml"/><Relationship Id="rId1" Type="http://schemas.openxmlformats.org/officeDocument/2006/relationships/slideLayout" Target="../slideLayouts/slideLayout2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history.army.mil/books/AMH-V1/ch06.htm"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2.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4.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hyperlink" Target="http://www.nps.gov/history/nR/twhp/wwwlps/lessons/54horseshoe/54pdfdir.htm" TargetMode="External"/><Relationship Id="rId2" Type="http://schemas.openxmlformats.org/officeDocument/2006/relationships/notesSlide" Target="../notesSlides/notesSlide97.xml"/><Relationship Id="rId1" Type="http://schemas.openxmlformats.org/officeDocument/2006/relationships/slideLayout" Target="../slideLayouts/slideLayout29.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BB4C5014-B3F4-3851-DDD4-B07D837616E0}"/>
              </a:ext>
            </a:extLst>
          </p:cNvPr>
          <p:cNvSpPr txBox="1">
            <a:spLocks noChangeArrowheads="1"/>
          </p:cNvSpPr>
          <p:nvPr/>
        </p:nvSpPr>
        <p:spPr bwMode="auto">
          <a:xfrm>
            <a:off x="0" y="3810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b="0"/>
              <a:t>Staff Ride for Creek War, </a:t>
            </a:r>
          </a:p>
          <a:p>
            <a:pPr algn="ctr">
              <a:spcBef>
                <a:spcPct val="0"/>
              </a:spcBef>
              <a:buFontTx/>
              <a:buNone/>
            </a:pPr>
            <a:r>
              <a:rPr lang="en-US" altLang="en-US" b="0"/>
              <a:t>Creek War Campaigns,</a:t>
            </a:r>
          </a:p>
          <a:p>
            <a:pPr algn="ctr">
              <a:spcBef>
                <a:spcPct val="0"/>
              </a:spcBef>
              <a:buFontTx/>
              <a:buNone/>
            </a:pPr>
            <a:r>
              <a:rPr lang="en-US" altLang="en-US" b="0"/>
              <a:t>and Horseshoe Bend (HSB)</a:t>
            </a:r>
          </a:p>
          <a:p>
            <a:pPr algn="ctr">
              <a:spcBef>
                <a:spcPct val="0"/>
              </a:spcBef>
              <a:buFontTx/>
              <a:buNone/>
            </a:pPr>
            <a:endParaRPr lang="en-US" altLang="en-US" b="0"/>
          </a:p>
          <a:p>
            <a:pPr algn="ctr" eaLnBrk="1" hangingPunct="1">
              <a:spcBef>
                <a:spcPct val="0"/>
              </a:spcBef>
              <a:buFontTx/>
              <a:buNone/>
            </a:pPr>
            <a:r>
              <a:rPr lang="en-US" altLang="en-US" sz="2400" b="0"/>
              <a:t>Fort Benning Maneuver Center of Excellence </a:t>
            </a:r>
          </a:p>
          <a:p>
            <a:pPr algn="ctr" eaLnBrk="1" hangingPunct="1">
              <a:spcBef>
                <a:spcPct val="0"/>
              </a:spcBef>
              <a:buFontTx/>
              <a:buNone/>
            </a:pPr>
            <a:r>
              <a:rPr lang="en-US" altLang="en-US" sz="2400" b="0"/>
              <a:t>Command and Tactics Directorate</a:t>
            </a:r>
          </a:p>
          <a:p>
            <a:pPr algn="ctr" eaLnBrk="1" hangingPunct="1">
              <a:spcBef>
                <a:spcPct val="0"/>
              </a:spcBef>
              <a:buFontTx/>
              <a:buNone/>
            </a:pPr>
            <a:r>
              <a:rPr lang="en-US" altLang="en-US" sz="2400" b="0"/>
              <a:t>History Instruction Office</a:t>
            </a:r>
          </a:p>
          <a:p>
            <a:pPr algn="ctr" eaLnBrk="1" hangingPunct="1">
              <a:spcBef>
                <a:spcPct val="0"/>
              </a:spcBef>
              <a:buFontTx/>
              <a:buNone/>
            </a:pPr>
            <a:r>
              <a:rPr lang="en-US" altLang="en-US" sz="2400" b="0"/>
              <a:t>Dr. Douglas Campbell</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2287FADA-4582-8526-CD80-F4345A0C0AC9}"/>
              </a:ext>
            </a:extLst>
          </p:cNvPr>
          <p:cNvSpPr txBox="1">
            <a:spLocks noChangeArrowheads="1"/>
          </p:cNvSpPr>
          <p:nvPr/>
        </p:nvSpPr>
        <p:spPr bwMode="auto">
          <a:xfrm>
            <a:off x="0" y="0"/>
            <a:ext cx="9144000" cy="6401753"/>
          </a:xfrm>
          <a:prstGeom prst="rect">
            <a:avLst/>
          </a:prstGeom>
          <a:noFill/>
          <a:ln>
            <a:noFill/>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2400" b="0" dirty="0"/>
              <a:t>Sources</a:t>
            </a:r>
          </a:p>
          <a:p>
            <a:pPr algn="ctr">
              <a:spcBef>
                <a:spcPct val="0"/>
              </a:spcBef>
              <a:buFontTx/>
              <a:buNone/>
              <a:defRPr/>
            </a:pPr>
            <a:r>
              <a:rPr lang="en-US" altLang="en-US" sz="2400" b="0" u="sng" dirty="0"/>
              <a:t>The Creek War and the Horseshoe Bend Battle</a:t>
            </a:r>
          </a:p>
          <a:p>
            <a:pPr>
              <a:spcBef>
                <a:spcPct val="0"/>
              </a:spcBef>
              <a:buFontTx/>
              <a:buNone/>
              <a:defRPr/>
            </a:pPr>
            <a:endParaRPr lang="en-US" altLang="en-US" sz="2000" b="0" dirty="0"/>
          </a:p>
          <a:p>
            <a:pPr>
              <a:spcBef>
                <a:spcPct val="0"/>
              </a:spcBef>
              <a:buFontTx/>
              <a:buNone/>
              <a:defRPr/>
            </a:pPr>
            <a:r>
              <a:rPr lang="en-US" altLang="en-US" sz="1800" b="0" dirty="0"/>
              <a:t>--Blackmon, </a:t>
            </a:r>
            <a:r>
              <a:rPr lang="en-US" altLang="en-US" sz="1800" b="0" i="1" dirty="0"/>
              <a:t>The Creek War </a:t>
            </a:r>
            <a:r>
              <a:rPr lang="en-US" altLang="en-US" sz="1800" b="0" dirty="0"/>
              <a:t>(US Army Center of Military History e-book); </a:t>
            </a:r>
          </a:p>
          <a:p>
            <a:pPr>
              <a:spcBef>
                <a:spcPct val="0"/>
              </a:spcBef>
              <a:buFontTx/>
              <a:buNone/>
              <a:defRPr/>
            </a:pPr>
            <a:r>
              <a:rPr lang="en-US" altLang="en-US" sz="1800" b="0" dirty="0"/>
              <a:t>    	</a:t>
            </a:r>
            <a:r>
              <a:rPr lang="en-US" altLang="en-US" sz="1800" b="0" dirty="0">
                <a:hlinkClick r:id="rId3"/>
              </a:rPr>
              <a:t>https://history.army.mil/catalog/pubs/74/74-4.html</a:t>
            </a:r>
            <a:r>
              <a:rPr lang="en-US" altLang="en-US" sz="1800" b="0" dirty="0"/>
              <a:t>  </a:t>
            </a:r>
          </a:p>
          <a:p>
            <a:pPr>
              <a:spcBef>
                <a:spcPct val="0"/>
              </a:spcBef>
              <a:buFontTx/>
              <a:buNone/>
              <a:defRPr/>
            </a:pPr>
            <a:r>
              <a:rPr lang="en-US" altLang="en-US" sz="1800" b="0" dirty="0"/>
              <a:t>--</a:t>
            </a:r>
            <a:r>
              <a:rPr lang="en-US" altLang="en-US" sz="1800" b="0" dirty="0" err="1"/>
              <a:t>Braund</a:t>
            </a:r>
            <a:r>
              <a:rPr lang="en-US" altLang="en-US" sz="1800" b="0" dirty="0"/>
              <a:t>, ed.  </a:t>
            </a:r>
            <a:r>
              <a:rPr lang="en-US" altLang="en-US" sz="1800" b="0" i="1" dirty="0"/>
              <a:t>Tohopeka</a:t>
            </a:r>
            <a:r>
              <a:rPr lang="en-US" altLang="en-US" sz="1800" b="0" dirty="0"/>
              <a:t> (essay anthology about Creek War elements, including HSB)</a:t>
            </a:r>
          </a:p>
          <a:p>
            <a:pPr>
              <a:spcBef>
                <a:spcPct val="0"/>
              </a:spcBef>
              <a:buFontTx/>
              <a:buNone/>
              <a:defRPr/>
            </a:pPr>
            <a:r>
              <a:rPr lang="en-US" altLang="en-US" sz="1800" b="0" dirty="0"/>
              <a:t>--Bunn &amp; Williams, </a:t>
            </a:r>
            <a:r>
              <a:rPr lang="en-US" altLang="en-US" sz="1800" b="0" i="1" dirty="0"/>
              <a:t>Battle for the Southern Frontier</a:t>
            </a:r>
            <a:r>
              <a:rPr lang="en-US" altLang="en-US" sz="1800" b="0" dirty="0"/>
              <a:t> (general guidebook)</a:t>
            </a:r>
            <a:endParaRPr lang="en-US" altLang="en-US" sz="1800" b="0" i="1" dirty="0"/>
          </a:p>
          <a:p>
            <a:pPr>
              <a:spcBef>
                <a:spcPct val="0"/>
              </a:spcBef>
              <a:buFontTx/>
              <a:buNone/>
              <a:defRPr/>
            </a:pPr>
            <a:r>
              <a:rPr lang="en-US" altLang="en-US" sz="1800" b="0" dirty="0"/>
              <a:t>--Eaton, </a:t>
            </a:r>
            <a:r>
              <a:rPr lang="en-US" altLang="en-US" sz="1800" b="0" i="1" dirty="0"/>
              <a:t>The Life of Andrew Jackson</a:t>
            </a:r>
            <a:r>
              <a:rPr lang="en-US" altLang="en-US" sz="1800" b="0" dirty="0"/>
              <a:t> (very dated but interesting insights)</a:t>
            </a:r>
          </a:p>
          <a:p>
            <a:pPr>
              <a:spcBef>
                <a:spcPct val="0"/>
              </a:spcBef>
              <a:buFontTx/>
              <a:buNone/>
              <a:defRPr/>
            </a:pPr>
            <a:r>
              <a:rPr lang="en-US" altLang="en-US" sz="1800" b="0" dirty="0"/>
              <a:t>--</a:t>
            </a:r>
            <a:r>
              <a:rPr lang="en-US" altLang="en-US" sz="1800" b="0" dirty="0" err="1"/>
              <a:t>Elting</a:t>
            </a:r>
            <a:r>
              <a:rPr lang="en-US" altLang="en-US" sz="1800" b="0" dirty="0"/>
              <a:t>, </a:t>
            </a:r>
            <a:r>
              <a:rPr lang="en-US" altLang="en-US" sz="1800" b="0" i="1" dirty="0"/>
              <a:t>Amateurs to Arms! </a:t>
            </a:r>
            <a:r>
              <a:rPr lang="en-US" altLang="en-US" sz="1800" b="0" dirty="0"/>
              <a:t> (general War of 1812)</a:t>
            </a:r>
            <a:r>
              <a:rPr lang="en-US" altLang="en-US" sz="1800" b="0" i="1" dirty="0"/>
              <a:t> </a:t>
            </a:r>
          </a:p>
          <a:p>
            <a:pPr>
              <a:spcBef>
                <a:spcPct val="0"/>
              </a:spcBef>
              <a:buFontTx/>
              <a:buNone/>
              <a:defRPr/>
            </a:pPr>
            <a:r>
              <a:rPr lang="en-US" altLang="en-US" sz="1800" b="0" dirty="0"/>
              <a:t>--Halbert &amp; Ball, </a:t>
            </a:r>
            <a:r>
              <a:rPr lang="en-US" altLang="en-US" sz="1800" b="0" i="1" dirty="0"/>
              <a:t>Creek War of 1813 and 1814</a:t>
            </a:r>
            <a:r>
              <a:rPr lang="en-US" altLang="en-US" sz="1800" b="0" dirty="0"/>
              <a:t> (dated with a somewhat flawed and 	idiosyncratic format, but still okay overall – online at various sites)</a:t>
            </a:r>
          </a:p>
          <a:p>
            <a:pPr>
              <a:spcBef>
                <a:spcPct val="0"/>
              </a:spcBef>
              <a:buFontTx/>
              <a:buNone/>
              <a:defRPr/>
            </a:pPr>
            <a:r>
              <a:rPr lang="en-US" altLang="en-US" sz="1800" b="0" dirty="0"/>
              <a:t>--</a:t>
            </a:r>
            <a:r>
              <a:rPr lang="en-US" altLang="en-US" sz="1800" b="0" dirty="0" err="1"/>
              <a:t>Heidler</a:t>
            </a:r>
            <a:r>
              <a:rPr lang="en-US" altLang="en-US" sz="1800" b="0" dirty="0"/>
              <a:t> &amp; </a:t>
            </a:r>
            <a:r>
              <a:rPr lang="en-US" altLang="en-US" sz="1800" b="0" dirty="0" err="1"/>
              <a:t>Heidler</a:t>
            </a:r>
            <a:r>
              <a:rPr lang="en-US" altLang="en-US" sz="1800" b="0" dirty="0"/>
              <a:t>, </a:t>
            </a:r>
            <a:r>
              <a:rPr lang="en-US" altLang="en-US" sz="1800" b="0" i="1" dirty="0"/>
              <a:t>Old Hickory’s War</a:t>
            </a:r>
            <a:r>
              <a:rPr lang="en-US" altLang="en-US" sz="1800" b="0" dirty="0"/>
              <a:t> (mostly about the 1817-1818 First Seminole 	War, but along with Owsley &amp; O’Brien, it discusses Creek War termination) </a:t>
            </a:r>
          </a:p>
          <a:p>
            <a:pPr>
              <a:spcBef>
                <a:spcPct val="0"/>
              </a:spcBef>
              <a:buFontTx/>
              <a:buNone/>
              <a:defRPr/>
            </a:pPr>
            <a:r>
              <a:rPr lang="en-US" altLang="en-US" sz="1800" b="0" dirty="0"/>
              <a:t>--Holland, </a:t>
            </a:r>
            <a:r>
              <a:rPr lang="en-US" sz="1800" b="0" i="1" dirty="0">
                <a:solidFill>
                  <a:srgbClr val="0F1111"/>
                </a:solidFill>
                <a:latin typeface="+mn-lt"/>
              </a:rPr>
              <a:t>Andrew Jackson and the Creek War: Victory at the Horseshoe</a:t>
            </a:r>
            <a:r>
              <a:rPr lang="en-US" sz="1800" b="0" dirty="0">
                <a:solidFill>
                  <a:srgbClr val="0F1111"/>
                </a:solidFill>
                <a:latin typeface="+mn-lt"/>
              </a:rPr>
              <a:t> (battle booklet)</a:t>
            </a:r>
            <a:endParaRPr lang="en-US" sz="1100" b="0" i="1" dirty="0">
              <a:solidFill>
                <a:srgbClr val="0F1111"/>
              </a:solidFill>
              <a:latin typeface="+mn-lt"/>
            </a:endParaRPr>
          </a:p>
          <a:p>
            <a:pPr>
              <a:spcBef>
                <a:spcPct val="0"/>
              </a:spcBef>
              <a:buFontTx/>
              <a:buNone/>
              <a:defRPr/>
            </a:pPr>
            <a:r>
              <a:rPr lang="en-US" altLang="en-US" sz="1800" b="0" dirty="0"/>
              <a:t>--</a:t>
            </a:r>
            <a:r>
              <a:rPr lang="en-US" altLang="en-US" sz="1800" b="0" dirty="0" err="1"/>
              <a:t>Kanon</a:t>
            </a:r>
            <a:r>
              <a:rPr lang="en-US" altLang="en-US" sz="1800" b="0" dirty="0"/>
              <a:t>, </a:t>
            </a:r>
            <a:r>
              <a:rPr lang="en-US" altLang="en-US" sz="1800" b="0" i="1" dirty="0"/>
              <a:t>Tennesseans at War, 1812-1815 </a:t>
            </a:r>
            <a:r>
              <a:rPr lang="en-US" altLang="en-US" sz="1800" b="0" dirty="0"/>
              <a:t>(includes Jackson’s Creek War campaign);</a:t>
            </a:r>
          </a:p>
          <a:p>
            <a:pPr>
              <a:spcBef>
                <a:spcPct val="0"/>
              </a:spcBef>
              <a:buFontTx/>
              <a:buNone/>
              <a:defRPr/>
            </a:pPr>
            <a:r>
              <a:rPr lang="en-US" altLang="en-US" sz="1800" b="0" dirty="0"/>
              <a:t>	also “A Slow Laborious Slaughter: The Battle of Horseshoe Bend,” in </a:t>
            </a:r>
          </a:p>
          <a:p>
            <a:pPr>
              <a:spcBef>
                <a:spcPct val="0"/>
              </a:spcBef>
              <a:buFontTx/>
              <a:buNone/>
              <a:defRPr/>
            </a:pPr>
            <a:r>
              <a:rPr lang="en-US" altLang="en-US" sz="1800" b="0" dirty="0"/>
              <a:t>	</a:t>
            </a:r>
            <a:r>
              <a:rPr lang="en-US" altLang="en-US" sz="1800" b="0" i="1" dirty="0"/>
              <a:t>Tennessee Historical Quarterly</a:t>
            </a:r>
            <a:r>
              <a:rPr lang="en-US" altLang="en-US" sz="1800" b="0" dirty="0"/>
              <a:t>, Spring 1999, pp. 2-15</a:t>
            </a:r>
          </a:p>
          <a:p>
            <a:pPr>
              <a:spcBef>
                <a:spcPct val="0"/>
              </a:spcBef>
              <a:buFontTx/>
              <a:buNone/>
              <a:defRPr/>
            </a:pPr>
            <a:r>
              <a:rPr lang="en-US" altLang="en-US" sz="1800" b="0" dirty="0"/>
              <a:t>--O’Brien, </a:t>
            </a:r>
            <a:r>
              <a:rPr lang="en-US" altLang="en-US" sz="1800" b="0" i="1" dirty="0"/>
              <a:t>In Bitterness and in Tears</a:t>
            </a:r>
            <a:r>
              <a:rPr lang="en-US" altLang="en-US" sz="1800" b="0" dirty="0"/>
              <a:t> (Jackson versus Creeks and Seminoles; </a:t>
            </a:r>
          </a:p>
          <a:p>
            <a:pPr>
              <a:spcBef>
                <a:spcPct val="0"/>
              </a:spcBef>
              <a:buFontTx/>
              <a:buNone/>
              <a:defRPr/>
            </a:pPr>
            <a:r>
              <a:rPr lang="en-US" altLang="en-US" sz="1800" b="0" dirty="0"/>
              <a:t>   	contains detailed Creek War account) </a:t>
            </a:r>
            <a:endParaRPr lang="en-US" altLang="en-US" sz="1800" b="0" i="1" dirty="0"/>
          </a:p>
          <a:p>
            <a:pPr>
              <a:spcBef>
                <a:spcPct val="0"/>
              </a:spcBef>
              <a:buFontTx/>
              <a:buNone/>
              <a:defRPr/>
            </a:pPr>
            <a:r>
              <a:rPr lang="en-US" altLang="en-US" sz="1800" b="0" dirty="0"/>
              <a:t>--Owsley, </a:t>
            </a:r>
            <a:r>
              <a:rPr lang="en-US" altLang="en-US" sz="1800" b="0" i="1" dirty="0"/>
              <a:t>Struggle for the Gulf Borderlands</a:t>
            </a:r>
            <a:r>
              <a:rPr lang="en-US" altLang="en-US" sz="1800" b="0" dirty="0"/>
              <a:t> (acclaimed survey, especially for Creek War)</a:t>
            </a:r>
          </a:p>
          <a:p>
            <a:pPr>
              <a:spcBef>
                <a:spcPct val="0"/>
              </a:spcBef>
              <a:buFontTx/>
              <a:buNone/>
              <a:defRPr/>
            </a:pPr>
            <a:r>
              <a:rPr lang="en-US" altLang="en-US" sz="1800" b="0" dirty="0"/>
              <a:t>--Quimby, </a:t>
            </a:r>
            <a:r>
              <a:rPr lang="en-US" altLang="en-US" sz="1800" b="0" i="1" dirty="0"/>
              <a:t>The U.S. Army in the War of 1812</a:t>
            </a:r>
            <a:r>
              <a:rPr lang="en-US" altLang="en-US" sz="1800" b="0" dirty="0"/>
              <a:t> (thorough chapters on the Creek War/HSB)</a:t>
            </a:r>
          </a:p>
          <a:p>
            <a:pPr>
              <a:spcBef>
                <a:spcPct val="0"/>
              </a:spcBef>
              <a:buFontTx/>
              <a:buNone/>
              <a:defRPr/>
            </a:pPr>
            <a:r>
              <a:rPr lang="en-US" altLang="en-US" sz="1800" b="0" dirty="0"/>
              <a:t>--Weir, </a:t>
            </a:r>
            <a:r>
              <a:rPr lang="en-US" altLang="en-US" sz="1800" b="0" i="1" dirty="0"/>
              <a:t>A Paradise of Blood</a:t>
            </a:r>
            <a:r>
              <a:rPr lang="en-US" altLang="en-US" sz="1800" b="0" dirty="0"/>
              <a:t> (as of 2021, the most recent Creek War book)</a:t>
            </a:r>
            <a:endParaRPr lang="en-US" altLang="en-US" sz="1800" b="0" i="1" dirty="0"/>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4">
            <a:extLst>
              <a:ext uri="{FF2B5EF4-FFF2-40B4-BE49-F238E27FC236}">
                <a16:creationId xmlns:a16="http://schemas.microsoft.com/office/drawing/2014/main" id="{5D2E0999-EFCC-6C89-7AE3-90F41F619EEE}"/>
              </a:ext>
            </a:extLst>
          </p:cNvPr>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NATION:  ‘MUSCOGEE’ 2</a:t>
            </a:r>
          </a:p>
          <a:p>
            <a:pPr algn="ctr">
              <a:spcBef>
                <a:spcPct val="0"/>
              </a:spcBef>
              <a:buFontTx/>
              <a:buNone/>
            </a:pPr>
            <a:r>
              <a:rPr lang="en-US" altLang="en-US" sz="2000" u="sng"/>
              <a:t>CLAN 1</a:t>
            </a:r>
          </a:p>
          <a:p>
            <a:pPr>
              <a:spcBef>
                <a:spcPct val="0"/>
              </a:spcBef>
              <a:buFontTx/>
              <a:buNone/>
            </a:pPr>
            <a:r>
              <a:rPr lang="en-US" altLang="en-US" sz="2200" b="0"/>
              <a:t>	</a:t>
            </a:r>
          </a:p>
          <a:p>
            <a:pPr>
              <a:spcBef>
                <a:spcPct val="0"/>
              </a:spcBef>
              <a:buFontTx/>
              <a:buNone/>
            </a:pPr>
            <a:r>
              <a:rPr lang="en-US" altLang="en-US" sz="2200" b="0"/>
              <a:t>	 --White Americans divided the Creeks into two groups:  Upper Creeks, who occupied much of what is now Alabama; and Lower Creeks, who occupied southwest Georgia, north Florida, and what is now east Alabama.  It was an artificial distinction, but generally the Upper Creeks were less ‘westernized’ than Lower Creeks. 	</a:t>
            </a:r>
          </a:p>
          <a:p>
            <a:pPr>
              <a:spcBef>
                <a:spcPct val="0"/>
              </a:spcBef>
              <a:buFontTx/>
              <a:buNone/>
            </a:pPr>
            <a:r>
              <a:rPr lang="en-US" altLang="en-US" sz="2200" b="0"/>
              <a:t>	</a:t>
            </a:r>
          </a:p>
          <a:p>
            <a:pPr>
              <a:spcBef>
                <a:spcPct val="0"/>
              </a:spcBef>
              <a:buFontTx/>
              <a:buNone/>
            </a:pPr>
            <a:r>
              <a:rPr lang="en-US" altLang="en-US" sz="2200" b="0"/>
              <a:t>	--The complexity did not end with town and tribe.  Various blood-kin clans operated throughout the confederacy.  These had nicknames such as ‘Wind,’ ‘Bear,’ and ‘Alligator.’  The Wind Clan was the most prominent.  </a:t>
            </a:r>
          </a:p>
          <a:p>
            <a:pPr>
              <a:spcBef>
                <a:spcPct val="0"/>
              </a:spcBef>
              <a:buFontTx/>
              <a:buNone/>
            </a:pPr>
            <a:r>
              <a:rPr lang="en-US" altLang="en-US" sz="2200" b="0"/>
              <a:t>	</a:t>
            </a:r>
          </a:p>
          <a:p>
            <a:pPr>
              <a:spcBef>
                <a:spcPct val="0"/>
              </a:spcBef>
              <a:buFontTx/>
              <a:buNone/>
            </a:pPr>
            <a:r>
              <a:rPr lang="en-US" altLang="en-US" sz="2200" b="0"/>
              <a:t>	--What made these clans important for our story is that Creeks normally did not marry within their own clan; and inheritance, domicile, and child-rearing ran through the wife and her family, not the husband.</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4">
            <a:extLst>
              <a:ext uri="{FF2B5EF4-FFF2-40B4-BE49-F238E27FC236}">
                <a16:creationId xmlns:a16="http://schemas.microsoft.com/office/drawing/2014/main" id="{025513B0-9E63-2450-4A84-F8C91DF52428}"/>
              </a:ext>
            </a:extLst>
          </p:cNvPr>
          <p:cNvSpPr txBox="1">
            <a:spLocks noChangeArrowheads="1"/>
          </p:cNvSpPr>
          <p:nvPr/>
        </p:nvSpPr>
        <p:spPr bwMode="auto">
          <a:xfrm>
            <a:off x="0" y="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NATION:  ‘MUSCOGEE’ 3</a:t>
            </a:r>
          </a:p>
          <a:p>
            <a:pPr algn="ctr">
              <a:spcBef>
                <a:spcPct val="0"/>
              </a:spcBef>
              <a:buFontTx/>
              <a:buNone/>
            </a:pPr>
            <a:r>
              <a:rPr lang="en-US" altLang="en-US" sz="2000" u="sng"/>
              <a:t>CLAN 2</a:t>
            </a:r>
          </a:p>
          <a:p>
            <a:pPr>
              <a:spcBef>
                <a:spcPct val="0"/>
              </a:spcBef>
              <a:buFontTx/>
              <a:buNone/>
            </a:pPr>
            <a:r>
              <a:rPr lang="en-US" altLang="en-US" sz="2200" b="0"/>
              <a:t>	</a:t>
            </a:r>
          </a:p>
          <a:p>
            <a:pPr>
              <a:spcBef>
                <a:spcPct val="0"/>
              </a:spcBef>
              <a:buFontTx/>
              <a:buNone/>
            </a:pPr>
            <a:r>
              <a:rPr lang="en-US" altLang="en-US" sz="2200" b="0"/>
              <a:t>	--The marriage custom promoted intermingling of clans within the confederacy and also freed Creek males for hunting, sports, government and fighting.  Women handled the rest; again, the mother’s family—not the father’s—oversaw childrearing.  </a:t>
            </a:r>
          </a:p>
          <a:p>
            <a:pPr>
              <a:spcBef>
                <a:spcPct val="0"/>
              </a:spcBef>
              <a:buFontTx/>
              <a:buNone/>
            </a:pPr>
            <a:endParaRPr lang="en-US" altLang="en-US" sz="2200" b="0"/>
          </a:p>
          <a:p>
            <a:pPr>
              <a:spcBef>
                <a:spcPct val="0"/>
              </a:spcBef>
              <a:buFontTx/>
              <a:buNone/>
            </a:pPr>
            <a:r>
              <a:rPr lang="en-US" altLang="en-US" sz="2200" b="0"/>
              <a:t>	--It also meant that children of marriages between white traders and high-born Creek women produced mixed Creek-European offspring who were prominent in Creekland (a current popular academic term for such mixed-race people is métis, for what it’s worth).  </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4">
            <a:extLst>
              <a:ext uri="{FF2B5EF4-FFF2-40B4-BE49-F238E27FC236}">
                <a16:creationId xmlns:a16="http://schemas.microsoft.com/office/drawing/2014/main" id="{97DCC341-4AC7-F958-A48F-8B8049CF2363}"/>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NATION:  ‘MUSCOGEE’ 4</a:t>
            </a:r>
          </a:p>
          <a:p>
            <a:pPr algn="ctr">
              <a:spcBef>
                <a:spcPct val="0"/>
              </a:spcBef>
              <a:buFontTx/>
              <a:buNone/>
            </a:pPr>
            <a:r>
              <a:rPr lang="en-US" altLang="en-US" sz="2000" u="sng"/>
              <a:t>RELIGION, WORLD VIEW, AGRICULTURE</a:t>
            </a:r>
          </a:p>
          <a:p>
            <a:pPr>
              <a:spcBef>
                <a:spcPct val="0"/>
              </a:spcBef>
              <a:buFontTx/>
              <a:buNone/>
            </a:pPr>
            <a:r>
              <a:rPr lang="en-US" altLang="en-US" sz="2200" b="0"/>
              <a:t>	</a:t>
            </a:r>
          </a:p>
          <a:p>
            <a:pPr>
              <a:spcBef>
                <a:spcPct val="0"/>
              </a:spcBef>
              <a:buFontTx/>
              <a:buNone/>
            </a:pPr>
            <a:r>
              <a:rPr lang="en-US" altLang="en-US" sz="2200" b="0"/>
              <a:t>	--The Creeks believed in one life-giving spirit, and assigned spiritual powers to various natural features and animals.  Spiritual leaders could arise based upon their ability to discern spiritual signals.  The annual ‘busk’ harvest festivals hailed the natural cycle and demanded ritual purification.</a:t>
            </a:r>
          </a:p>
          <a:p>
            <a:pPr>
              <a:spcBef>
                <a:spcPct val="0"/>
              </a:spcBef>
              <a:buFontTx/>
              <a:buNone/>
            </a:pPr>
            <a:r>
              <a:rPr lang="en-US" altLang="en-US" sz="2200" b="0"/>
              <a:t>	</a:t>
            </a:r>
          </a:p>
          <a:p>
            <a:pPr>
              <a:spcBef>
                <a:spcPct val="0"/>
              </a:spcBef>
              <a:buFontTx/>
              <a:buNone/>
            </a:pPr>
            <a:r>
              <a:rPr lang="en-US" altLang="en-US" sz="2200" b="0"/>
              <a:t>	--As such, Creeks believed in a natural harmony, but this attitude did not always mean peaceful interaction. Instead, it stressed order, such as redressal of wrongs.  Creek customs allowed certain means of retribution to prevent acts such as murder from fomenting long-term blood feuds within the confederacy.  The Creeks also had ‘sanctuary’ towns to allow passions to cool regarding transgressors.</a:t>
            </a:r>
          </a:p>
          <a:p>
            <a:pPr>
              <a:spcBef>
                <a:spcPct val="0"/>
              </a:spcBef>
              <a:buFontTx/>
              <a:buNone/>
            </a:pPr>
            <a:r>
              <a:rPr lang="en-US" altLang="en-US" sz="2200" b="0"/>
              <a:t>	</a:t>
            </a:r>
          </a:p>
          <a:p>
            <a:pPr>
              <a:spcBef>
                <a:spcPct val="0"/>
              </a:spcBef>
              <a:buFontTx/>
              <a:buNone/>
            </a:pPr>
            <a:r>
              <a:rPr lang="en-US" altLang="en-US" sz="2200" b="0"/>
              <a:t>	--Part of that harmony—order--could be seen in a Creek town’s agriculture, which was communal.  Families worked individual farm plots but the harvest and busk were for the community.  It also appeared in the rhythm of daily Creek life and in individual Creeks’ social roles.  </a:t>
            </a:r>
            <a:endParaRPr lang="en-US" altLang="en-US" sz="2200"/>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4">
            <a:extLst>
              <a:ext uri="{FF2B5EF4-FFF2-40B4-BE49-F238E27FC236}">
                <a16:creationId xmlns:a16="http://schemas.microsoft.com/office/drawing/2014/main" id="{5A399590-0CBE-78C1-C1D9-796A351FEBA1}"/>
              </a:ext>
            </a:extLst>
          </p:cNvPr>
          <p:cNvSpPr txBox="1">
            <a:spLocks noChangeArrowheads="1"/>
          </p:cNvSpPr>
          <p:nvPr/>
        </p:nvSpPr>
        <p:spPr bwMode="auto">
          <a:xfrm>
            <a:off x="0" y="0"/>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NATION:  ‘MUSCOGEE’ 5</a:t>
            </a:r>
          </a:p>
          <a:p>
            <a:pPr algn="ctr">
              <a:spcBef>
                <a:spcPct val="0"/>
              </a:spcBef>
              <a:buFontTx/>
              <a:buNone/>
            </a:pPr>
            <a:r>
              <a:rPr lang="en-US" altLang="en-US" sz="2000" u="sng"/>
              <a:t>FOREIGN POLICY AND WARMAKING 1</a:t>
            </a:r>
          </a:p>
          <a:p>
            <a:pPr>
              <a:spcBef>
                <a:spcPct val="0"/>
              </a:spcBef>
              <a:buFontTx/>
              <a:buNone/>
            </a:pPr>
            <a:endParaRPr lang="en-US" altLang="en-US" sz="2200" b="0"/>
          </a:p>
          <a:p>
            <a:pPr>
              <a:spcBef>
                <a:spcPct val="0"/>
              </a:spcBef>
              <a:buFontTx/>
              <a:buNone/>
            </a:pPr>
            <a:r>
              <a:rPr lang="en-US" altLang="en-US" sz="2200" b="0"/>
              <a:t>	--The Creeks had a formidable reputation for war and adroit diplomacy. Via a series of destructive raids against villages, the Creeks fought the Cherokees in a long war in the mid 1700s. They also fought the Choctaws later that century.  Given the loose nature of the confederacy, individual groups of Creeks were prominent in late-1700s Indian wars in Tennessee and Georgia. </a:t>
            </a:r>
          </a:p>
          <a:p>
            <a:pPr>
              <a:spcBef>
                <a:spcPct val="0"/>
              </a:spcBef>
              <a:buFontTx/>
              <a:buNone/>
            </a:pPr>
            <a:r>
              <a:rPr lang="en-US" altLang="en-US" sz="2200" b="0"/>
              <a:t>	</a:t>
            </a:r>
          </a:p>
          <a:p>
            <a:pPr>
              <a:spcBef>
                <a:spcPct val="0"/>
              </a:spcBef>
              <a:buFontTx/>
              <a:buNone/>
            </a:pPr>
            <a:r>
              <a:rPr lang="en-US" altLang="en-US" sz="2200" b="0"/>
              <a:t>	--They fought in the classical Indian style, via emphasis upon raids and individual prowess in battle. It was an honor to gain the title of ‘tustunugee,’ meaning ‘warrior,’ or even ‘hadjo,’ meaning ‘wild in battle.’  This approach to fighting would yield disaster in the Creek War when Creeks fought fiercely but in a poorly organized and prepared manner.</a:t>
            </a: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4">
            <a:extLst>
              <a:ext uri="{FF2B5EF4-FFF2-40B4-BE49-F238E27FC236}">
                <a16:creationId xmlns:a16="http://schemas.microsoft.com/office/drawing/2014/main" id="{104C9EC6-DEE2-5529-0948-461DF2E6A5F4}"/>
              </a:ext>
            </a:extLst>
          </p:cNvPr>
          <p:cNvSpPr txBox="1">
            <a:spLocks noChangeArrowheads="1"/>
          </p:cNvSpPr>
          <p:nvPr/>
        </p:nvSpPr>
        <p:spPr bwMode="auto">
          <a:xfrm>
            <a:off x="0" y="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NATION:  ‘MUSCOGEE’ 6</a:t>
            </a:r>
          </a:p>
          <a:p>
            <a:pPr algn="ctr">
              <a:spcBef>
                <a:spcPct val="0"/>
              </a:spcBef>
              <a:buFontTx/>
              <a:buNone/>
            </a:pPr>
            <a:r>
              <a:rPr lang="en-US" altLang="en-US" sz="2000" u="sng"/>
              <a:t>FOREIGN POLICY AND WARMAKING 2</a:t>
            </a:r>
          </a:p>
          <a:p>
            <a:pPr>
              <a:spcBef>
                <a:spcPct val="0"/>
              </a:spcBef>
              <a:buFontTx/>
              <a:buNone/>
            </a:pPr>
            <a:endParaRPr lang="en-US" altLang="en-US" sz="2200" b="0"/>
          </a:p>
          <a:p>
            <a:pPr>
              <a:spcBef>
                <a:spcPct val="0"/>
              </a:spcBef>
              <a:buFontTx/>
              <a:buNone/>
            </a:pPr>
            <a:r>
              <a:rPr lang="en-US" altLang="en-US" sz="2200" b="0"/>
              <a:t>	--Creek writer George Stiggins remarked that Creeks observed no firm distinction between combatants and non-combatants.  Prisoners might be forcefully adopted, enslaved, or killed in revenge rituals.</a:t>
            </a:r>
          </a:p>
          <a:p>
            <a:pPr>
              <a:spcBef>
                <a:spcPct val="0"/>
              </a:spcBef>
              <a:buFontTx/>
              <a:buNone/>
            </a:pPr>
            <a:r>
              <a:rPr lang="en-US" altLang="en-US" sz="2200" b="0"/>
              <a:t>	</a:t>
            </a:r>
          </a:p>
          <a:p>
            <a:pPr>
              <a:spcBef>
                <a:spcPct val="0"/>
              </a:spcBef>
              <a:buFontTx/>
              <a:buNone/>
            </a:pPr>
            <a:r>
              <a:rPr lang="en-US" altLang="en-US" sz="2200" b="0"/>
              <a:t>	--While three colonial powers—Britain, France, and Spain—jostled for influence in the South, the Creeks were famous for playing them against each other to their own advantage.  </a:t>
            </a:r>
            <a:r>
              <a:rPr lang="en-US" altLang="en-US" sz="2400" b="0"/>
              <a:t> </a:t>
            </a:r>
            <a:endParaRPr lang="en-US" altLang="en-US" sz="2200"/>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4">
            <a:extLst>
              <a:ext uri="{FF2B5EF4-FFF2-40B4-BE49-F238E27FC236}">
                <a16:creationId xmlns:a16="http://schemas.microsoft.com/office/drawing/2014/main" id="{AC365620-3F84-BB83-DEEE-22BEEDA5E64D}"/>
              </a:ext>
            </a:extLst>
          </p:cNvPr>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TROUBLE IN CREEKLAND 1</a:t>
            </a:r>
            <a:endParaRPr lang="en-US" altLang="en-US" sz="2000"/>
          </a:p>
          <a:p>
            <a:pPr>
              <a:spcBef>
                <a:spcPct val="0"/>
              </a:spcBef>
              <a:buFontTx/>
              <a:buNone/>
            </a:pPr>
            <a:endParaRPr lang="en-US" altLang="en-US" sz="2000" b="0" u="sng"/>
          </a:p>
          <a:p>
            <a:pPr>
              <a:spcBef>
                <a:spcPct val="0"/>
              </a:spcBef>
              <a:buFontTx/>
              <a:buNone/>
            </a:pPr>
            <a:r>
              <a:rPr lang="en-US" altLang="en-US" sz="2200" b="0"/>
              <a:t>	</a:t>
            </a:r>
            <a:r>
              <a:rPr lang="en-US" altLang="en-US" sz="2200"/>
              <a:t>--Dependency. </a:t>
            </a:r>
            <a:r>
              <a:rPr lang="en-US" altLang="en-US" sz="2200" b="0"/>
              <a:t>Even during colonial times, the Creeks were vulnerable to unequal trade terms. They craved European things they could not make, such as firearms, or could not make as well, such as home/farm implements and textiles. The dependency created problems:</a:t>
            </a:r>
          </a:p>
          <a:p>
            <a:pPr>
              <a:spcBef>
                <a:spcPct val="0"/>
              </a:spcBef>
              <a:buFontTx/>
              <a:buNone/>
            </a:pPr>
            <a:r>
              <a:rPr lang="en-US" altLang="en-US" sz="2200" b="0"/>
              <a:t>		---Increasing debt which the Europeans and later the Americans used to bargain the Creeks out of land.  The debt vortex intensified because the Creeks had no real trade commodity other than animal skins, which they over-hunted to meet onerous trade terms.</a:t>
            </a:r>
          </a:p>
          <a:p>
            <a:pPr>
              <a:spcBef>
                <a:spcPct val="0"/>
              </a:spcBef>
              <a:buFontTx/>
              <a:buNone/>
            </a:pPr>
            <a:r>
              <a:rPr lang="en-US" altLang="en-US" sz="2200" b="0"/>
              <a:t>		---Disruption of lifestyle.  The Creek need for these items crippled their sense of independence and undermined traditional crafts.</a:t>
            </a:r>
          </a:p>
          <a:p>
            <a:pPr>
              <a:spcBef>
                <a:spcPct val="0"/>
              </a:spcBef>
              <a:buFontTx/>
              <a:buNone/>
            </a:pPr>
            <a:r>
              <a:rPr lang="en-US" altLang="en-US" sz="2200"/>
              <a:t>	</a:t>
            </a:r>
          </a:p>
          <a:p>
            <a:pPr>
              <a:spcBef>
                <a:spcPct val="0"/>
              </a:spcBef>
              <a:buFontTx/>
              <a:buNone/>
            </a:pPr>
            <a:r>
              <a:rPr lang="en-US" altLang="en-US" sz="2200"/>
              <a:t>	--US Pressure.  </a:t>
            </a:r>
            <a:r>
              <a:rPr lang="en-US" altLang="en-US" sz="2200" b="0"/>
              <a:t>The Revolutionary War and Louisiana Purchase meant that the Creeks now dealt mostly with one neighbor, the United States.  The Creek Confederacy could no longer play rival powers as well as it had previously.  </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4">
            <a:extLst>
              <a:ext uri="{FF2B5EF4-FFF2-40B4-BE49-F238E27FC236}">
                <a16:creationId xmlns:a16="http://schemas.microsoft.com/office/drawing/2014/main" id="{56E126B8-077E-79EF-0176-6F2E6A1E5557}"/>
              </a:ext>
            </a:extLst>
          </p:cNvPr>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TROUBLE IN CREEKLAND 2</a:t>
            </a:r>
            <a:endParaRPr lang="en-US" altLang="en-US" sz="2000"/>
          </a:p>
          <a:p>
            <a:pPr>
              <a:spcBef>
                <a:spcPct val="0"/>
              </a:spcBef>
              <a:buFontTx/>
              <a:buNone/>
            </a:pPr>
            <a:endParaRPr lang="en-US" altLang="en-US" sz="2000" b="0" u="sng"/>
          </a:p>
          <a:p>
            <a:pPr>
              <a:spcBef>
                <a:spcPct val="0"/>
              </a:spcBef>
              <a:buFontTx/>
              <a:buNone/>
            </a:pPr>
            <a:r>
              <a:rPr lang="en-US" altLang="en-US" sz="2200" b="0"/>
              <a:t>	</a:t>
            </a:r>
            <a:r>
              <a:rPr lang="en-US" altLang="en-US" sz="2200"/>
              <a:t>--The Land Issue.</a:t>
            </a:r>
            <a:r>
              <a:rPr lang="en-US" altLang="en-US" sz="2200" b="0"/>
              <a:t>  The estimated 20,000 Creeks faced a US white migratory tidal wave, especially from Georgia, whose population climbed from 82,000 in 1790 to over 250,000 in 1810.  In spite of laws forbidding settlement on Creek land, white Georgia squatters did it anyway, provoking a low-grade undeclared war between squatters and individual Creek bands through much of the 1790s.  The Creeks’ debt problem assisted Georgian and US efforts to settle the fighting by purchasing Creek land; and white authorities had bought half of modern-day Georgia from the Creeks by 1812.</a:t>
            </a:r>
          </a:p>
          <a:p>
            <a:pPr>
              <a:spcBef>
                <a:spcPct val="0"/>
              </a:spcBef>
              <a:buFontTx/>
              <a:buNone/>
            </a:pPr>
            <a:r>
              <a:rPr lang="en-US" altLang="en-US" sz="2200" b="0"/>
              <a:t>	</a:t>
            </a:r>
          </a:p>
          <a:p>
            <a:pPr>
              <a:spcBef>
                <a:spcPct val="0"/>
              </a:spcBef>
              <a:buFontTx/>
              <a:buNone/>
            </a:pPr>
            <a:r>
              <a:rPr lang="en-US" altLang="en-US" sz="2200" b="0"/>
              <a:t>	</a:t>
            </a:r>
            <a:r>
              <a:rPr lang="en-US" altLang="en-US" sz="2200"/>
              <a:t>--Top US leaders believed that white settlement of Indian land was inevitable. </a:t>
            </a:r>
            <a:r>
              <a:rPr lang="en-US" altLang="en-US" sz="2200" b="0"/>
              <a:t>Both Presidents Washington and Jefferson considered moving the southeastern Indians further west to prevent inter-racial tensions and to allow the Indians to preserve their way of life.</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4">
            <a:extLst>
              <a:ext uri="{FF2B5EF4-FFF2-40B4-BE49-F238E27FC236}">
                <a16:creationId xmlns:a16="http://schemas.microsoft.com/office/drawing/2014/main" id="{98F81E22-8E20-F8C4-00B8-FE47D0F7815A}"/>
              </a:ext>
            </a:extLst>
          </p:cNvPr>
          <p:cNvSpPr txBox="1">
            <a:spLocks noChangeArrowheads="1"/>
          </p:cNvSpPr>
          <p:nvPr/>
        </p:nvSpPr>
        <p:spPr bwMode="auto">
          <a:xfrm>
            <a:off x="0" y="0"/>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TROUBLE IN CREEKLAND 3</a:t>
            </a:r>
            <a:endParaRPr lang="en-US" altLang="en-US" sz="2000"/>
          </a:p>
          <a:p>
            <a:pPr>
              <a:spcBef>
                <a:spcPct val="0"/>
              </a:spcBef>
              <a:buFontTx/>
              <a:buNone/>
            </a:pPr>
            <a:endParaRPr lang="en-US" altLang="en-US" sz="2000" b="0" u="sng"/>
          </a:p>
          <a:p>
            <a:pPr>
              <a:spcBef>
                <a:spcPct val="0"/>
              </a:spcBef>
              <a:buFontTx/>
              <a:buNone/>
            </a:pPr>
            <a:r>
              <a:rPr lang="en-US" altLang="en-US" sz="2200" b="0"/>
              <a:t>	</a:t>
            </a:r>
            <a:r>
              <a:rPr lang="en-US" altLang="en-US" sz="2200"/>
              <a:t>--Aggravating the land issue was the US government’s desire to build roads through Creek land </a:t>
            </a:r>
            <a:r>
              <a:rPr lang="en-US" altLang="en-US" sz="2200" b="0"/>
              <a:t>for enhanced trade and security with the newly acquired Louisiana Territory. Most galling to some Creeks was the October 1811 completion of the Federal Road which ran through the middle of Creekland as it connected Georgia’s capital, Milledgeville, with New Orleans, Louisiana (see map, slide 96)</a:t>
            </a:r>
            <a:r>
              <a:rPr lang="en-US" altLang="en-US" sz="2200"/>
              <a:t>.</a:t>
            </a:r>
            <a:endParaRPr lang="en-US" altLang="en-US" sz="2200" b="0"/>
          </a:p>
          <a:p>
            <a:pPr>
              <a:spcBef>
                <a:spcPct val="0"/>
              </a:spcBef>
              <a:buFontTx/>
              <a:buNone/>
            </a:pPr>
            <a:r>
              <a:rPr lang="en-US" altLang="en-US" sz="2200" b="0"/>
              <a:t>By March 1812 over three-thousand white Americans had traveled the Federal Road, and more were coming.  Some Creeks made money running tolls, inns and other concessions along the way.  A few Creeks saw other opportunities, and attacked travelers either for gain or because they didn’t like these intruders.  </a:t>
            </a: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4">
            <a:extLst>
              <a:ext uri="{FF2B5EF4-FFF2-40B4-BE49-F238E27FC236}">
                <a16:creationId xmlns:a16="http://schemas.microsoft.com/office/drawing/2014/main" id="{9C5E545E-BF59-6C5D-62AF-538D036A5A79}"/>
              </a:ext>
            </a:extLst>
          </p:cNvPr>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TROUBLE IN CREEKLAND 4</a:t>
            </a:r>
            <a:endParaRPr lang="en-US" altLang="en-US" sz="2000"/>
          </a:p>
          <a:p>
            <a:pPr>
              <a:spcBef>
                <a:spcPct val="0"/>
              </a:spcBef>
              <a:buFontTx/>
              <a:buNone/>
            </a:pPr>
            <a:endParaRPr lang="en-US" altLang="en-US" sz="2000" b="0" u="sng"/>
          </a:p>
          <a:p>
            <a:pPr>
              <a:spcBef>
                <a:spcPct val="0"/>
              </a:spcBef>
              <a:buFontTx/>
              <a:buNone/>
            </a:pPr>
            <a:r>
              <a:rPr lang="en-US" altLang="en-US" sz="2200" b="0"/>
              <a:t>	</a:t>
            </a:r>
            <a:r>
              <a:rPr lang="en-US" altLang="en-US" sz="2200"/>
              <a:t>--Perhaps the biggest threat to the Creeks was an insidious one</a:t>
            </a:r>
            <a:r>
              <a:rPr lang="en-US" altLang="en-US" sz="2200" b="0"/>
              <a:t>:  </a:t>
            </a:r>
            <a:r>
              <a:rPr lang="en-US" altLang="en-US" sz="2200"/>
              <a:t>increasing ‘westernization’</a:t>
            </a:r>
            <a:r>
              <a:rPr lang="en-US" altLang="en-US" sz="2200" b="0"/>
              <a:t> – one might call it ‘cultural imperialism’ nowadays -- as more Creeks adopted white ways.  The U.S. Agent to the Creeks, Benjamin Hawkins, actively promoted Creek assimilation. He sympathized with the Creeks and worked well with many, but saw assimilation as the only way the Creek nation would survive against the white migratory tide.  Creek leaders like William McIntosh were on Hawkins’ side and often prospered as well.  Many Creeks, even future Red Sticks like William Weatherford, made individual fortunes as ranchers or plantation owners.   This development challenged traditional Creek handling of resources.  Others resisted the white influence, and the Federal Road through their land was yet one more serious irritant as it divided those who saw in it profit and progress, and those who saw it bringing more disruption and ultimate ruin.  </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4">
            <a:extLst>
              <a:ext uri="{FF2B5EF4-FFF2-40B4-BE49-F238E27FC236}">
                <a16:creationId xmlns:a16="http://schemas.microsoft.com/office/drawing/2014/main" id="{F5A3E030-1C6F-46C6-EA98-3214B806A297}"/>
              </a:ext>
            </a:extLst>
          </p:cNvPr>
          <p:cNvSpPr txBox="1">
            <a:spLocks noChangeArrowheads="1"/>
          </p:cNvSpPr>
          <p:nvPr/>
        </p:nvSpPr>
        <p:spPr bwMode="auto">
          <a:xfrm>
            <a:off x="0" y="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TROUBLE IN CREEKLAND 5</a:t>
            </a:r>
            <a:endParaRPr lang="en-US" altLang="en-US" sz="2000"/>
          </a:p>
          <a:p>
            <a:pPr>
              <a:spcBef>
                <a:spcPct val="0"/>
              </a:spcBef>
              <a:buFontTx/>
              <a:buNone/>
            </a:pPr>
            <a:endParaRPr lang="en-US" altLang="en-US" sz="2000" b="0" u="sng"/>
          </a:p>
          <a:p>
            <a:pPr>
              <a:spcBef>
                <a:spcPct val="0"/>
              </a:spcBef>
              <a:buFontTx/>
              <a:buNone/>
            </a:pPr>
            <a:r>
              <a:rPr lang="en-US" altLang="en-US" sz="2200" b="0"/>
              <a:t>	</a:t>
            </a:r>
            <a:r>
              <a:rPr lang="en-US" altLang="en-US" sz="2200"/>
              <a:t>--Whither the Creeks?</a:t>
            </a:r>
            <a:r>
              <a:rPr lang="en-US" altLang="en-US" sz="2200" b="0"/>
              <a:t>  The old Creek emphasis upon communal order and traditional ways was in crisis.  Many Upper Creeks and some Lower Creeks questioned the changes.  Creek Agent Hawkins’ preferred outcome—Creek males becoming farmers and such, just like white males—threatened many Creeks’ identity.  Why should the men embrace work that their culture assigned to the women?  And would women want men in their sphere of influence anyway?  To these people, the new order was neither orderly, nor glorious, nor meaningful.  </a:t>
            </a:r>
          </a:p>
          <a:p>
            <a:pPr>
              <a:spcBef>
                <a:spcPct val="0"/>
              </a:spcBef>
              <a:buFontTx/>
              <a:buNone/>
            </a:pPr>
            <a:endParaRPr lang="en-US" altLang="en-US" sz="2200" b="0"/>
          </a:p>
          <a:p>
            <a:pPr>
              <a:spcBef>
                <a:spcPct val="0"/>
              </a:spcBef>
              <a:buFontTx/>
              <a:buNone/>
            </a:pPr>
            <a:r>
              <a:rPr lang="en-US" altLang="en-US" sz="2200" b="0"/>
              <a:t>--Into this crisis strode Tecumseh in autumn 1811 . . . .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a:extLst>
              <a:ext uri="{FF2B5EF4-FFF2-40B4-BE49-F238E27FC236}">
                <a16:creationId xmlns:a16="http://schemas.microsoft.com/office/drawing/2014/main" id="{8AA50B90-AC40-E119-4588-987EF5D8F693}"/>
              </a:ext>
            </a:extLst>
          </p:cNvPr>
          <p:cNvSpPr txBox="1">
            <a:spLocks noChangeArrowheads="1"/>
          </p:cNvSpPr>
          <p:nvPr/>
        </p:nvSpPr>
        <p:spPr bwMode="auto">
          <a:xfrm>
            <a:off x="0" y="0"/>
            <a:ext cx="91440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Sources</a:t>
            </a:r>
          </a:p>
          <a:p>
            <a:pPr algn="ctr">
              <a:spcBef>
                <a:spcPct val="0"/>
              </a:spcBef>
              <a:buFontTx/>
              <a:buNone/>
            </a:pPr>
            <a:r>
              <a:rPr lang="en-US" altLang="en-US" sz="2400" b="0" u="sng"/>
              <a:t>The Native Americans</a:t>
            </a:r>
            <a:endParaRPr lang="en-US" altLang="en-US" sz="2400" b="0"/>
          </a:p>
          <a:p>
            <a:pPr>
              <a:spcBef>
                <a:spcPct val="0"/>
              </a:spcBef>
              <a:buFontTx/>
              <a:buNone/>
            </a:pPr>
            <a:endParaRPr lang="en-US" altLang="en-US" sz="2000" b="0"/>
          </a:p>
          <a:p>
            <a:pPr>
              <a:spcBef>
                <a:spcPct val="0"/>
              </a:spcBef>
              <a:buFontTx/>
              <a:buNone/>
            </a:pPr>
            <a:r>
              <a:rPr lang="en-US" altLang="en-US" sz="1800" b="0"/>
              <a:t>--Abram, </a:t>
            </a:r>
            <a:r>
              <a:rPr lang="en-US" altLang="en-US" sz="1800" b="0" i="1"/>
              <a:t>Forging a Cherokee-American Alliance in the Creek War</a:t>
            </a:r>
            <a:r>
              <a:rPr lang="en-US" altLang="en-US" sz="1800" b="0"/>
              <a:t> (good account)</a:t>
            </a:r>
            <a:endParaRPr lang="en-US" altLang="en-US" sz="1800" b="0" i="1"/>
          </a:p>
          <a:p>
            <a:pPr>
              <a:spcBef>
                <a:spcPct val="0"/>
              </a:spcBef>
              <a:buFontTx/>
              <a:buNone/>
            </a:pPr>
            <a:r>
              <a:rPr lang="en-US" altLang="en-US" sz="1800" b="0"/>
              <a:t>--Braund, </a:t>
            </a:r>
            <a:r>
              <a:rPr lang="en-US" altLang="en-US" sz="1800" b="0" i="1"/>
              <a:t>Deerskins and Duffels</a:t>
            </a:r>
            <a:r>
              <a:rPr lang="en-US" altLang="en-US" sz="1800" b="0"/>
              <a:t> (intra-Creek tensions re trade dependency on whites)</a:t>
            </a:r>
          </a:p>
          <a:p>
            <a:pPr>
              <a:spcBef>
                <a:spcPct val="0"/>
              </a:spcBef>
              <a:buFontTx/>
              <a:buNone/>
            </a:pPr>
            <a:r>
              <a:rPr lang="en-US" altLang="en-US" sz="1800" b="0"/>
              <a:t>--Cave, </a:t>
            </a:r>
            <a:r>
              <a:rPr lang="en-US" altLang="en-US" sz="1800" b="0" i="1"/>
              <a:t>Prophets of the Great Spirit</a:t>
            </a:r>
            <a:r>
              <a:rPr lang="en-US" altLang="en-US" sz="1800" b="0"/>
              <a:t> (along with Martin, a study of religious aspect)</a:t>
            </a:r>
          </a:p>
          <a:p>
            <a:pPr>
              <a:spcBef>
                <a:spcPct val="0"/>
              </a:spcBef>
              <a:buFontTx/>
              <a:buNone/>
            </a:pPr>
            <a:r>
              <a:rPr lang="en-US" altLang="en-US" sz="1800" b="0"/>
              <a:t>--Debo, </a:t>
            </a:r>
            <a:r>
              <a:rPr lang="en-US" altLang="en-US" sz="1800" b="0" i="1"/>
              <a:t>Road to Disappearance</a:t>
            </a:r>
            <a:r>
              <a:rPr lang="en-US" altLang="en-US" sz="1800" b="0"/>
              <a:t> (survey history of the Creeks, including  Creek War)</a:t>
            </a:r>
          </a:p>
          <a:p>
            <a:pPr>
              <a:spcBef>
                <a:spcPct val="0"/>
              </a:spcBef>
              <a:buFontTx/>
              <a:buNone/>
            </a:pPr>
            <a:r>
              <a:rPr lang="en-US" altLang="en-US" sz="1800" b="0"/>
              <a:t>--Ethridge, </a:t>
            </a:r>
            <a:r>
              <a:rPr lang="en-US" altLang="en-US" sz="1800" b="0" i="1"/>
              <a:t>Creek Country</a:t>
            </a:r>
            <a:r>
              <a:rPr lang="en-US" altLang="en-US" sz="1800" b="0"/>
              <a:t> (Creek ways of life)</a:t>
            </a:r>
          </a:p>
          <a:p>
            <a:pPr>
              <a:spcBef>
                <a:spcPct val="0"/>
              </a:spcBef>
              <a:buFontTx/>
              <a:buNone/>
            </a:pPr>
            <a:r>
              <a:rPr lang="en-US" altLang="en-US" sz="1800" b="0"/>
              <a:t>--Ellisor, </a:t>
            </a:r>
            <a:r>
              <a:rPr lang="en-US" altLang="en-US" sz="1800" b="0" i="1"/>
              <a:t>Second Creek War</a:t>
            </a:r>
            <a:r>
              <a:rPr lang="en-US" altLang="en-US" sz="1800" b="0"/>
              <a:t>  (the long-term fate of the Creeks in the South) </a:t>
            </a:r>
          </a:p>
          <a:p>
            <a:pPr>
              <a:spcBef>
                <a:spcPct val="0"/>
              </a:spcBef>
              <a:buFontTx/>
              <a:buNone/>
            </a:pPr>
            <a:r>
              <a:rPr lang="en-US" altLang="en-US" sz="1800" b="0"/>
              <a:t>--Griffith, </a:t>
            </a:r>
            <a:r>
              <a:rPr lang="en-US" altLang="en-US" sz="1800" b="0" i="1"/>
              <a:t>McIntosh and Weatherford</a:t>
            </a:r>
            <a:r>
              <a:rPr lang="en-US" altLang="en-US" sz="1800" b="0"/>
              <a:t> (dual bio highlights Creek ways &amp; Creek War)</a:t>
            </a:r>
          </a:p>
          <a:p>
            <a:pPr>
              <a:spcBef>
                <a:spcPct val="0"/>
              </a:spcBef>
              <a:buFontTx/>
              <a:buNone/>
            </a:pPr>
            <a:r>
              <a:rPr lang="en-US" altLang="en-US" sz="1800" b="0"/>
              <a:t>--Hahn, </a:t>
            </a:r>
            <a:r>
              <a:rPr lang="en-US" altLang="en-US" sz="1800" b="0" i="1"/>
              <a:t>The Invention of the Creek Nation</a:t>
            </a:r>
            <a:r>
              <a:rPr lang="en-US" altLang="en-US" sz="1800" b="0"/>
              <a:t> (pre-Revolutionary War Creek-White politics)</a:t>
            </a:r>
          </a:p>
          <a:p>
            <a:pPr>
              <a:spcBef>
                <a:spcPct val="0"/>
              </a:spcBef>
              <a:buFontTx/>
              <a:buNone/>
            </a:pPr>
            <a:r>
              <a:rPr lang="en-US" altLang="en-US" sz="1800" b="0"/>
              <a:t>--Martin,</a:t>
            </a:r>
            <a:r>
              <a:rPr lang="en-US" altLang="en-US" sz="1800" b="0" i="1"/>
              <a:t> Sacred Revolt</a:t>
            </a:r>
            <a:r>
              <a:rPr lang="en-US" altLang="en-US" sz="1800" b="0"/>
              <a:t> (insights into religious issues and Red Stick mindset)</a:t>
            </a:r>
          </a:p>
          <a:p>
            <a:pPr>
              <a:spcBef>
                <a:spcPct val="0"/>
              </a:spcBef>
              <a:buFontTx/>
              <a:buNone/>
            </a:pPr>
            <a:r>
              <a:rPr lang="en-US" altLang="en-US" sz="1800" b="0"/>
              <a:t>--O’Donnell, </a:t>
            </a:r>
            <a:r>
              <a:rPr lang="en-US" altLang="en-US" sz="1800" b="0" i="1"/>
              <a:t>Southern Indians in the American Revolution</a:t>
            </a:r>
            <a:r>
              <a:rPr lang="en-US" altLang="en-US" sz="1800" b="0"/>
              <a:t> (Rev War Indian issues) </a:t>
            </a:r>
          </a:p>
          <a:p>
            <a:pPr>
              <a:spcBef>
                <a:spcPct val="0"/>
              </a:spcBef>
              <a:buFontTx/>
              <a:buNone/>
            </a:pPr>
            <a:r>
              <a:rPr lang="en-US" altLang="en-US" sz="1800" b="0"/>
              <a:t>--Saunt, </a:t>
            </a:r>
            <a:r>
              <a:rPr lang="en-US" altLang="en-US" sz="1800" b="0" i="1"/>
              <a:t>A New Order of Things</a:t>
            </a:r>
            <a:r>
              <a:rPr lang="en-US" altLang="en-US" sz="1800" b="0"/>
              <a:t> (examines social tensions in Creek land)</a:t>
            </a:r>
            <a:endParaRPr lang="en-US" altLang="en-US" sz="1800" b="0" i="1"/>
          </a:p>
          <a:p>
            <a:pPr>
              <a:spcBef>
                <a:spcPct val="0"/>
              </a:spcBef>
              <a:buFontTx/>
              <a:buNone/>
            </a:pPr>
            <a:r>
              <a:rPr lang="en-US" altLang="en-US" sz="1800" b="0"/>
              <a:t>--Stiggins, </a:t>
            </a:r>
            <a:r>
              <a:rPr lang="en-US" altLang="en-US" sz="1800" b="0" i="1"/>
              <a:t>Creek Indian History</a:t>
            </a:r>
            <a:r>
              <a:rPr lang="en-US" altLang="en-US" sz="1800" b="0"/>
              <a:t> (nearest thing to an ‘original source’ for the Creeks;</a:t>
            </a:r>
          </a:p>
          <a:p>
            <a:pPr>
              <a:spcBef>
                <a:spcPct val="0"/>
              </a:spcBef>
              <a:buFontTx/>
              <a:buNone/>
            </a:pPr>
            <a:r>
              <a:rPr lang="en-US" altLang="en-US" sz="1800" b="0"/>
              <a:t>	covers Creek ways, Creek Civil War, and Creek War up to Callabee Creek</a:t>
            </a:r>
          </a:p>
          <a:p>
            <a:pPr>
              <a:spcBef>
                <a:spcPct val="0"/>
              </a:spcBef>
              <a:buFontTx/>
              <a:buNone/>
            </a:pPr>
            <a:r>
              <a:rPr lang="en-US" altLang="en-US" sz="1800" b="0"/>
              <a:t>	--but not HSB) </a:t>
            </a:r>
          </a:p>
          <a:p>
            <a:pPr>
              <a:spcBef>
                <a:spcPct val="0"/>
              </a:spcBef>
              <a:buFontTx/>
              <a:buNone/>
            </a:pPr>
            <a:r>
              <a:rPr lang="en-US" altLang="en-US" sz="1800" b="0"/>
              <a:t>--Sugden, </a:t>
            </a:r>
            <a:r>
              <a:rPr lang="en-US" altLang="en-US" sz="1800" b="0" i="1"/>
              <a:t>Tecumseh: A Life </a:t>
            </a:r>
            <a:r>
              <a:rPr lang="en-US" altLang="en-US" sz="1800" b="0"/>
              <a:t>(one of the better recent Tecumseh bios)</a:t>
            </a:r>
          </a:p>
          <a:p>
            <a:pPr>
              <a:spcBef>
                <a:spcPct val="0"/>
              </a:spcBef>
              <a:buFontTx/>
              <a:buNone/>
            </a:pPr>
            <a:r>
              <a:rPr lang="en-US" altLang="en-US" sz="1800" b="0"/>
              <a:t>--Waselkov, </a:t>
            </a:r>
            <a:r>
              <a:rPr lang="en-US" altLang="en-US" sz="1800" b="0" i="1"/>
              <a:t>A Conquering Spirit</a:t>
            </a:r>
            <a:r>
              <a:rPr lang="en-US" altLang="en-US" sz="1800" b="0"/>
              <a:t> (Creek Civil War; addresses Creek attitudes)</a:t>
            </a:r>
          </a:p>
          <a:p>
            <a:pPr>
              <a:spcBef>
                <a:spcPct val="0"/>
              </a:spcBef>
              <a:buFontTx/>
              <a:buNone/>
            </a:pPr>
            <a:r>
              <a:rPr lang="en-US" altLang="en-US" sz="1800" b="0"/>
              <a:t>--Winn, </a:t>
            </a:r>
            <a:r>
              <a:rPr lang="en-US" altLang="en-US" sz="1800" b="0" i="1"/>
              <a:t>The Triumph of the Ecunnau-Nuxulgee</a:t>
            </a:r>
            <a:r>
              <a:rPr lang="en-US" altLang="en-US" sz="1800" b="0"/>
              <a:t> (long-term fate of Creeks in the South)</a:t>
            </a:r>
          </a:p>
          <a:p>
            <a:pPr>
              <a:spcBef>
                <a:spcPct val="0"/>
              </a:spcBef>
              <a:buFontTx/>
              <a:buNone/>
            </a:pPr>
            <a:r>
              <a:rPr lang="en-US" altLang="en-US" sz="1800" b="0"/>
              <a:t>--Woodward, </a:t>
            </a:r>
            <a:r>
              <a:rPr lang="en-US" altLang="en-US" sz="1800" b="0" i="1"/>
              <a:t>The Cherokees </a:t>
            </a:r>
            <a:r>
              <a:rPr lang="en-US" altLang="en-US" sz="1800" b="0"/>
              <a:t>(survey history of the tribe)</a:t>
            </a:r>
          </a:p>
          <a:p>
            <a:pPr>
              <a:spcBef>
                <a:spcPct val="0"/>
              </a:spcBef>
              <a:buFontTx/>
              <a:buNone/>
            </a:pPr>
            <a:r>
              <a:rPr lang="en-US" altLang="en-US" sz="1800" b="0"/>
              <a:t>--Wright, </a:t>
            </a:r>
            <a:r>
              <a:rPr lang="en-US" altLang="en-US" sz="1800" b="0" i="1"/>
              <a:t>Creeks and Seminoles</a:t>
            </a:r>
            <a:r>
              <a:rPr lang="en-US" altLang="en-US" sz="1800" b="0"/>
              <a:t> (overview of Creek/Seminole life and problems)</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a:extLst>
              <a:ext uri="{FF2B5EF4-FFF2-40B4-BE49-F238E27FC236}">
                <a16:creationId xmlns:a16="http://schemas.microsoft.com/office/drawing/2014/main" id="{5397E716-9FFB-B8C6-A2C0-30BA01FDC27E}"/>
              </a:ext>
            </a:extLst>
          </p:cNvPr>
          <p:cNvSpPr txBox="1">
            <a:spLocks noChangeArrowheads="1"/>
          </p:cNvSpPr>
          <p:nvPr/>
        </p:nvSpPr>
        <p:spPr bwMode="auto">
          <a:xfrm>
            <a:off x="0" y="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TECUMSEH AND THE CREEKS 1</a:t>
            </a:r>
          </a:p>
          <a:p>
            <a:pPr>
              <a:spcBef>
                <a:spcPct val="0"/>
              </a:spcBef>
              <a:buFontTx/>
              <a:buNone/>
            </a:pPr>
            <a:endParaRPr lang="en-US" altLang="en-US" sz="2400" b="0"/>
          </a:p>
          <a:p>
            <a:pPr>
              <a:spcBef>
                <a:spcPct val="0"/>
              </a:spcBef>
              <a:buFontTx/>
              <a:buNone/>
            </a:pPr>
            <a:r>
              <a:rPr lang="en-US" altLang="en-US" sz="2200" b="0"/>
              <a:t>	--In his autumn 1811 visit to the southeastern tribes, Tecumseh got relatively few takers for his message of Indian spiritual revival and unity versus white expansion.  The Chickasaws rejected him outright.  A small number of younger Choctaws and Cherokees were receptive, but their leaders stifled such interest and rejected Tecumseh.</a:t>
            </a:r>
          </a:p>
          <a:p>
            <a:pPr>
              <a:spcBef>
                <a:spcPct val="0"/>
              </a:spcBef>
              <a:buFontTx/>
              <a:buNone/>
            </a:pPr>
            <a:r>
              <a:rPr lang="en-US" altLang="en-US" sz="2200" b="0"/>
              <a:t>	</a:t>
            </a:r>
          </a:p>
          <a:p>
            <a:pPr>
              <a:spcBef>
                <a:spcPct val="0"/>
              </a:spcBef>
              <a:buFontTx/>
              <a:buNone/>
            </a:pPr>
            <a:r>
              <a:rPr lang="en-US" altLang="en-US" sz="2200" b="0"/>
              <a:t>	--Some controversy exists about what Tecumseh actually said to the Creeks, but a general consensus indicates that he preached unity and spirituality via prophets (both Shawnee and Creek) who had visions.  Tecumseh added that unity and force would become important if the anticipated war between the US and Britain actually occurred.  Finally, he promised a supernatural sign—shaking the earth--of his call for more decisive action after he returned north. </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a:extLst>
              <a:ext uri="{FF2B5EF4-FFF2-40B4-BE49-F238E27FC236}">
                <a16:creationId xmlns:a16="http://schemas.microsoft.com/office/drawing/2014/main" id="{C7352D59-C9D9-1946-4561-145B6FCA93B7}"/>
              </a:ext>
            </a:extLst>
          </p:cNvPr>
          <p:cNvSpPr txBox="1">
            <a:spLocks noChangeArrowheads="1"/>
          </p:cNvSpPr>
          <p:nvPr/>
        </p:nvSpPr>
        <p:spPr bwMode="auto">
          <a:xfrm>
            <a:off x="0" y="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TECUMSEH AND THE CREEKS 2</a:t>
            </a:r>
          </a:p>
          <a:p>
            <a:pPr>
              <a:spcBef>
                <a:spcPct val="0"/>
              </a:spcBef>
              <a:buFontTx/>
              <a:buNone/>
            </a:pPr>
            <a:endParaRPr lang="en-US" altLang="en-US" sz="2400" b="0"/>
          </a:p>
          <a:p>
            <a:pPr>
              <a:spcBef>
                <a:spcPct val="0"/>
              </a:spcBef>
              <a:buFontTx/>
              <a:buNone/>
            </a:pPr>
            <a:r>
              <a:rPr lang="en-US" altLang="en-US" sz="2200" b="0"/>
              <a:t>	--Thanks to the crisis in Creekland, about one-third to one-half of the Creeks (maybe 9,000) liked Tecumseh’s message.  Different explanations exist for why these people were called the ‘Red Sticks,’ but the common one is that this group was willing to raise the red war club against the white threat.  These slides will refer to them thusly, and to their Creek opponents as Loyal Creeks.  </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Alabama Map with Its Major Rivers">
            <a:extLst>
              <a:ext uri="{FF2B5EF4-FFF2-40B4-BE49-F238E27FC236}">
                <a16:creationId xmlns:a16="http://schemas.microsoft.com/office/drawing/2014/main" id="{942DF002-5547-ED7B-A57D-8136FF2A6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0"/>
            <a:ext cx="4238625"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3715" name="TextBox 2">
            <a:extLst>
              <a:ext uri="{FF2B5EF4-FFF2-40B4-BE49-F238E27FC236}">
                <a16:creationId xmlns:a16="http://schemas.microsoft.com/office/drawing/2014/main" id="{CCC9021F-8C5A-7589-255A-6C025892098E}"/>
              </a:ext>
            </a:extLst>
          </p:cNvPr>
          <p:cNvSpPr txBox="1">
            <a:spLocks noChangeArrowheads="1"/>
          </p:cNvSpPr>
          <p:nvPr/>
        </p:nvSpPr>
        <p:spPr bwMode="auto">
          <a:xfrm>
            <a:off x="0" y="2895600"/>
            <a:ext cx="4876800"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You will need this map </a:t>
            </a:r>
          </a:p>
          <a:p>
            <a:pPr algn="ctr">
              <a:spcBef>
                <a:spcPct val="0"/>
              </a:spcBef>
              <a:buFontTx/>
              <a:buNone/>
            </a:pPr>
            <a:r>
              <a:rPr lang="en-US" altLang="en-US" sz="1800"/>
              <a:t>as you read about the campaigns </a:t>
            </a:r>
          </a:p>
          <a:p>
            <a:pPr algn="ctr">
              <a:spcBef>
                <a:spcPct val="0"/>
              </a:spcBef>
              <a:buFontTx/>
              <a:buNone/>
            </a:pPr>
            <a:r>
              <a:rPr lang="en-US" altLang="en-US" sz="1800"/>
              <a:t>and all the river references.  </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4">
            <a:extLst>
              <a:ext uri="{FF2B5EF4-FFF2-40B4-BE49-F238E27FC236}">
                <a16:creationId xmlns:a16="http://schemas.microsoft.com/office/drawing/2014/main" id="{7B611AFF-AA8B-8495-415A-49712E9D76A1}"/>
              </a:ext>
            </a:extLst>
          </p:cNvPr>
          <p:cNvSpPr txBox="1">
            <a:spLocks noChangeArrowheads="1"/>
          </p:cNvSpPr>
          <p:nvPr/>
        </p:nvSpPr>
        <p:spPr bwMode="auto">
          <a:xfrm>
            <a:off x="0" y="0"/>
            <a:ext cx="91440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1812-1813:  Part 1</a:t>
            </a:r>
          </a:p>
          <a:p>
            <a:pPr algn="ctr">
              <a:spcBef>
                <a:spcPct val="0"/>
              </a:spcBef>
              <a:buFontTx/>
              <a:buNone/>
            </a:pPr>
            <a:r>
              <a:rPr lang="en-US" altLang="en-US" sz="2200" b="0"/>
              <a:t>INITIAL DEVELOPMENTS, LOCATIONS 1</a:t>
            </a:r>
          </a:p>
          <a:p>
            <a:pPr algn="ctr">
              <a:spcBef>
                <a:spcPct val="0"/>
              </a:spcBef>
              <a:buFontTx/>
              <a:buNone/>
            </a:pPr>
            <a:endParaRPr lang="en-US" altLang="en-US" sz="2400" b="0"/>
          </a:p>
          <a:p>
            <a:pPr>
              <a:spcBef>
                <a:spcPct val="0"/>
              </a:spcBef>
              <a:buFontTx/>
              <a:buNone/>
            </a:pPr>
            <a:r>
              <a:rPr lang="en-US" altLang="en-US" sz="2200" b="0"/>
              <a:t>	--As if to confirm Tecumseh’s promise, strange omens occurred.  A comet appeared, and then in late 1811 a massive earthquake struck the south central US.  Among the Red Sticks, such events inspired true believers, opportunistic leaders  and followers alike. </a:t>
            </a:r>
          </a:p>
          <a:p>
            <a:pPr>
              <a:spcBef>
                <a:spcPct val="0"/>
              </a:spcBef>
              <a:buFontTx/>
              <a:buNone/>
            </a:pPr>
            <a:r>
              <a:rPr lang="en-US" altLang="en-US" sz="2200" b="0"/>
              <a:t>	</a:t>
            </a:r>
          </a:p>
          <a:p>
            <a:pPr>
              <a:spcBef>
                <a:spcPct val="0"/>
              </a:spcBef>
              <a:buFontTx/>
              <a:buNone/>
            </a:pPr>
            <a:r>
              <a:rPr lang="en-US" altLang="en-US" sz="2200" b="0"/>
              <a:t>	--Red Stick and Loyal Creek sympathies existed throughout Creekland, but generally Red Stick ideas prevailed  among the Upper Creeks along the Alabama, Cahaba, Black Warrior, Tallapoosa, and southern Coosa rivers.  Loyal Creeks were strongest among Lower Creek areas near the Chattahoochee and Flint Rivers, as well as along parts of the Tallapoosa and far upper Coosa Rivers.  Again, numbers are mere guesses, but perhaps 9000 of the roughly 20000 Creeks were in the Red Stick camp.  </a:t>
            </a: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4">
            <a:extLst>
              <a:ext uri="{FF2B5EF4-FFF2-40B4-BE49-F238E27FC236}">
                <a16:creationId xmlns:a16="http://schemas.microsoft.com/office/drawing/2014/main" id="{4B060613-9D66-45D9-0D91-2579389976E7}"/>
              </a:ext>
            </a:extLst>
          </p:cNvPr>
          <p:cNvSpPr txBox="1">
            <a:spLocks noChangeArrowheads="1"/>
          </p:cNvSpPr>
          <p:nvPr/>
        </p:nvSpPr>
        <p:spPr bwMode="auto">
          <a:xfrm>
            <a:off x="0" y="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1812-1813:  Part 2</a:t>
            </a:r>
          </a:p>
          <a:p>
            <a:pPr algn="ctr">
              <a:spcBef>
                <a:spcPct val="0"/>
              </a:spcBef>
              <a:buFontTx/>
              <a:buNone/>
            </a:pPr>
            <a:r>
              <a:rPr lang="en-US" altLang="en-US" sz="2200" b="0"/>
              <a:t>INITIAL DEVELOPMENTS, LOCATIONS 2</a:t>
            </a:r>
          </a:p>
          <a:p>
            <a:pPr algn="ctr">
              <a:spcBef>
                <a:spcPct val="0"/>
              </a:spcBef>
              <a:buFontTx/>
              <a:buNone/>
            </a:pPr>
            <a:endParaRPr lang="en-US" altLang="en-US" sz="2400" b="0"/>
          </a:p>
          <a:p>
            <a:pPr>
              <a:spcBef>
                <a:spcPct val="0"/>
              </a:spcBef>
              <a:buFontTx/>
              <a:buNone/>
            </a:pPr>
            <a:r>
              <a:rPr lang="en-US" altLang="en-US" sz="2200" b="0"/>
              <a:t>	--One Creek chief estimated that the Red Sticks had about 2500 warriors and Loyal Creeks had at least 1000. Later in the Creek War, US theater commander Thomas Pinckney estimated that the Red Sticks started the war with about 4000 fighters, and had under 3000 poorly armed and fed warriors by the end of 1813.</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4">
            <a:extLst>
              <a:ext uri="{FF2B5EF4-FFF2-40B4-BE49-F238E27FC236}">
                <a16:creationId xmlns:a16="http://schemas.microsoft.com/office/drawing/2014/main" id="{0C41A951-F12F-84C4-C36A-E9EBD691E64B}"/>
              </a:ext>
            </a:extLst>
          </p:cNvPr>
          <p:cNvSpPr txBox="1">
            <a:spLocks noChangeArrowheads="1"/>
          </p:cNvSpPr>
          <p:nvPr/>
        </p:nvSpPr>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1812-1813:  Part 3</a:t>
            </a:r>
          </a:p>
          <a:p>
            <a:pPr algn="ctr">
              <a:spcBef>
                <a:spcPct val="0"/>
              </a:spcBef>
              <a:buFontTx/>
              <a:buNone/>
            </a:pPr>
            <a:r>
              <a:rPr lang="en-US" altLang="en-US" sz="2200" b="0"/>
              <a:t>INITIAL VIOLENCE</a:t>
            </a:r>
          </a:p>
          <a:p>
            <a:pPr algn="ctr">
              <a:spcBef>
                <a:spcPct val="0"/>
              </a:spcBef>
              <a:buFontTx/>
              <a:buNone/>
            </a:pPr>
            <a:endParaRPr lang="en-US" altLang="en-US" sz="2400" b="0"/>
          </a:p>
          <a:p>
            <a:pPr>
              <a:spcBef>
                <a:spcPct val="0"/>
              </a:spcBef>
              <a:buFontTx/>
              <a:buNone/>
            </a:pPr>
            <a:r>
              <a:rPr lang="en-US" altLang="en-US" sz="2200" b="0"/>
              <a:t>	--Tecumseh’s Creek prophets proceeded to identify ‘good’ and ‘bad’ Creeks, and the rebellious fervor became ever more violent.  To cleanse themselves of white ways, some of the more extreme Red Stick factions destroyed ranches, livestock, and even firearms—foolish acts if they anticipated a war with the United States government.  Attacks between Red Stick believers and skeptical Loyalists increased.</a:t>
            </a:r>
          </a:p>
          <a:p>
            <a:pPr>
              <a:spcBef>
                <a:spcPct val="0"/>
              </a:spcBef>
              <a:buFontTx/>
              <a:buNone/>
            </a:pPr>
            <a:r>
              <a:rPr lang="en-US" altLang="en-US" sz="2200" b="0"/>
              <a:t>	</a:t>
            </a:r>
          </a:p>
          <a:p>
            <a:pPr>
              <a:spcBef>
                <a:spcPct val="0"/>
              </a:spcBef>
              <a:buFontTx/>
              <a:buNone/>
            </a:pPr>
            <a:r>
              <a:rPr lang="en-US" altLang="en-US" sz="2200" b="0"/>
              <a:t>	--Already, tensions between the two groups flared over attacks on Federal Road travelers.  At Hawkins’ insistence, Loyal Creek chiefs led posses that killed a suspected murderer in a Creek town designated by custom as a sanctuary.</a:t>
            </a:r>
          </a:p>
          <a:p>
            <a:pPr>
              <a:spcBef>
                <a:spcPct val="0"/>
              </a:spcBef>
              <a:buFontTx/>
              <a:buNone/>
            </a:pPr>
            <a:r>
              <a:rPr lang="en-US" altLang="en-US" sz="2200" b="0"/>
              <a:t>	</a:t>
            </a:r>
          </a:p>
          <a:p>
            <a:pPr>
              <a:spcBef>
                <a:spcPct val="0"/>
              </a:spcBef>
              <a:buFontTx/>
              <a:buNone/>
            </a:pPr>
            <a:r>
              <a:rPr lang="en-US" altLang="en-US" sz="2200" b="0"/>
              <a:t>	--A small Red Stick group followed Tecumseh north.  One party returned in spring 1812 and, thinking that war between the US and Britain had started, massacred white farmers while enroute in Tennessee.  The same thing happened in early 1813 as another party returned from the Detroit Front fighting.</a:t>
            </a:r>
            <a:endParaRPr lang="en-US" altLang="en-US" sz="2200" b="0">
              <a:solidFill>
                <a:schemeClr val="accent2"/>
              </a:solidFill>
            </a:endParaRP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4">
            <a:extLst>
              <a:ext uri="{FF2B5EF4-FFF2-40B4-BE49-F238E27FC236}">
                <a16:creationId xmlns:a16="http://schemas.microsoft.com/office/drawing/2014/main" id="{43B913FC-0DA1-445F-957F-B9261CB71ED7}"/>
              </a:ext>
            </a:extLst>
          </p:cNvPr>
          <p:cNvSpPr txBox="1">
            <a:spLocks noChangeArrowheads="1"/>
          </p:cNvSpPr>
          <p:nvPr/>
        </p:nvSpPr>
        <p:spPr bwMode="auto">
          <a:xfrm>
            <a:off x="0" y="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1812-1813:  Part 4</a:t>
            </a:r>
          </a:p>
          <a:p>
            <a:pPr algn="ctr">
              <a:spcBef>
                <a:spcPct val="0"/>
              </a:spcBef>
              <a:buFontTx/>
              <a:buNone/>
            </a:pPr>
            <a:r>
              <a:rPr lang="en-US" altLang="en-US" sz="2200" b="0"/>
              <a:t>HAWKINS AND LOYAL CREEKS RESPOND</a:t>
            </a:r>
          </a:p>
          <a:p>
            <a:pPr algn="ctr">
              <a:spcBef>
                <a:spcPct val="0"/>
              </a:spcBef>
              <a:buFontTx/>
              <a:buNone/>
            </a:pPr>
            <a:endParaRPr lang="en-US" altLang="en-US" sz="2400" b="0"/>
          </a:p>
          <a:p>
            <a:pPr>
              <a:spcBef>
                <a:spcPct val="0"/>
              </a:spcBef>
              <a:buFontTx/>
              <a:buNone/>
            </a:pPr>
            <a:r>
              <a:rPr lang="en-US" altLang="en-US" sz="2200" b="0"/>
              <a:t>	--White concern increased with the killings in and around Creekland.  Tennesseans, recalling their nasty decades-long wars with various tribes, were quite alarmed about Red Stick raids in their midst.  </a:t>
            </a:r>
          </a:p>
          <a:p>
            <a:pPr>
              <a:spcBef>
                <a:spcPct val="0"/>
              </a:spcBef>
              <a:buFontTx/>
              <a:buNone/>
            </a:pPr>
            <a:r>
              <a:rPr lang="en-US" altLang="en-US" sz="2200" b="0"/>
              <a:t>	</a:t>
            </a:r>
          </a:p>
          <a:p>
            <a:pPr>
              <a:spcBef>
                <a:spcPct val="0"/>
              </a:spcBef>
              <a:buFontTx/>
              <a:buNone/>
            </a:pPr>
            <a:r>
              <a:rPr lang="en-US" altLang="en-US" sz="2200" b="0"/>
              <a:t>	--US Creek Agent Hawkins and top Loyal Creek leaders appointed a Creek ‘national police’  force which caught and executed the Red Sticks responsible for the Tennessee murders.  Red Stick supporters believed the executions violated Creek custom, which required clan leaders to determine punishment.  By late spring 1813, attempts at reconciliation between the factions failed amidst murder and retaliation.  In summer,  open civil war erupted.   </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4">
            <a:extLst>
              <a:ext uri="{FF2B5EF4-FFF2-40B4-BE49-F238E27FC236}">
                <a16:creationId xmlns:a16="http://schemas.microsoft.com/office/drawing/2014/main" id="{7D6C95B7-BF4F-FBC7-9CC8-E29E49624753}"/>
              </a:ext>
            </a:extLst>
          </p:cNvPr>
          <p:cNvSpPr txBox="1">
            <a:spLocks noChangeArrowheads="1"/>
          </p:cNvSpPr>
          <p:nvPr/>
        </p:nvSpPr>
        <p:spPr bwMode="auto">
          <a:xfrm>
            <a:off x="0" y="0"/>
            <a:ext cx="9144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1812-1813:  Part 5</a:t>
            </a:r>
          </a:p>
          <a:p>
            <a:pPr algn="ctr">
              <a:spcBef>
                <a:spcPct val="0"/>
              </a:spcBef>
              <a:buFontTx/>
              <a:buNone/>
            </a:pPr>
            <a:r>
              <a:rPr lang="en-US" altLang="en-US" sz="2200" b="0"/>
              <a:t>ACTIONS 1</a:t>
            </a:r>
          </a:p>
          <a:p>
            <a:pPr algn="ctr">
              <a:spcBef>
                <a:spcPct val="0"/>
              </a:spcBef>
              <a:buFontTx/>
              <a:buNone/>
            </a:pPr>
            <a:endParaRPr lang="en-US" altLang="en-US" sz="2400" b="0"/>
          </a:p>
          <a:p>
            <a:pPr>
              <a:spcBef>
                <a:spcPct val="0"/>
              </a:spcBef>
              <a:buFontTx/>
              <a:buNone/>
            </a:pPr>
            <a:r>
              <a:rPr lang="en-US" altLang="en-US" sz="2200" b="0"/>
              <a:t>	--Red Sticks seized several towns, mostly in the Upper Creek area, and purged local societies violently.  For example, they forced Loyal Creeks to abandon one of Creekland’s most prominent towns, Tuckabatchie near the Tallapoosa River, after a siege (see map on slide 122).  They started designating certain places as holy grounds that were supposed to have supernatural power to repel non-believers.  They aimed to cleanse Upper Creekland first and then proceed to the Lower Creek region. </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4">
            <a:extLst>
              <a:ext uri="{FF2B5EF4-FFF2-40B4-BE49-F238E27FC236}">
                <a16:creationId xmlns:a16="http://schemas.microsoft.com/office/drawing/2014/main" id="{2D3BE6E5-FB99-33EF-41D2-308EEB02540E}"/>
              </a:ext>
            </a:extLst>
          </p:cNvPr>
          <p:cNvSpPr txBox="1">
            <a:spLocks noChangeArrowheads="1"/>
          </p:cNvSpPr>
          <p:nvPr/>
        </p:nvSpPr>
        <p:spPr bwMode="auto">
          <a:xfrm>
            <a:off x="0" y="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1812-1813:  Part 6</a:t>
            </a:r>
          </a:p>
          <a:p>
            <a:pPr algn="ctr">
              <a:spcBef>
                <a:spcPct val="0"/>
              </a:spcBef>
              <a:buFontTx/>
              <a:buNone/>
            </a:pPr>
            <a:r>
              <a:rPr lang="en-US" altLang="en-US" sz="2200" b="0"/>
              <a:t>ACTIONS 2</a:t>
            </a:r>
          </a:p>
          <a:p>
            <a:pPr algn="ctr">
              <a:spcBef>
                <a:spcPct val="0"/>
              </a:spcBef>
              <a:buFontTx/>
              <a:buNone/>
            </a:pPr>
            <a:endParaRPr lang="en-US" altLang="en-US" sz="2400" b="0"/>
          </a:p>
          <a:p>
            <a:pPr>
              <a:spcBef>
                <a:spcPct val="0"/>
              </a:spcBef>
              <a:buFontTx/>
              <a:buNone/>
            </a:pPr>
            <a:r>
              <a:rPr lang="en-US" altLang="en-US" sz="2200" b="0"/>
              <a:t>	--Loyal Creek refugees and many other Lower Creeks banded together near the US Creek Agency on the Flint River in Georgia.  At Hawkins’ urging, some leaders like William McIntosh led their own destructive raids against Red Stick settlements.  Creek Agent Hawkins was concerned about the strife but, perhaps due to health issues, didn’t seem to grasp its severity.  He hoped the Creeks would solve this crisis internally, and even told visitors and newcomers the problem was not too serious.</a:t>
            </a:r>
          </a:p>
          <a:p>
            <a:pPr>
              <a:spcBef>
                <a:spcPct val="0"/>
              </a:spcBef>
              <a:buFontTx/>
              <a:buNone/>
            </a:pPr>
            <a:r>
              <a:rPr lang="en-US" altLang="en-US" sz="2200" b="0"/>
              <a:t>	</a:t>
            </a:r>
          </a:p>
          <a:p>
            <a:pPr>
              <a:spcBef>
                <a:spcPct val="0"/>
              </a:spcBef>
              <a:buFontTx/>
              <a:buNone/>
            </a:pPr>
            <a:r>
              <a:rPr lang="en-US" altLang="en-US" sz="2200" b="0"/>
              <a:t>	--However, the struggle was very serious, and events later in summer would prove same.</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4">
            <a:extLst>
              <a:ext uri="{FF2B5EF4-FFF2-40B4-BE49-F238E27FC236}">
                <a16:creationId xmlns:a16="http://schemas.microsoft.com/office/drawing/2014/main" id="{D8A7615F-8986-7C4A-653A-5835BD7A4039}"/>
              </a:ext>
            </a:extLst>
          </p:cNvPr>
          <p:cNvSpPr txBox="1">
            <a:spLocks noChangeArrowheads="1"/>
          </p:cNvSpPr>
          <p:nvPr/>
        </p:nvSpPr>
        <p:spPr bwMode="auto">
          <a:xfrm>
            <a:off x="0" y="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BLOWS UP, SUMMER 1813, Part 1</a:t>
            </a:r>
          </a:p>
          <a:p>
            <a:pPr algn="ctr">
              <a:spcBef>
                <a:spcPct val="0"/>
              </a:spcBef>
              <a:buFontTx/>
              <a:buNone/>
            </a:pPr>
            <a:endParaRPr lang="en-US" altLang="en-US" sz="2400" b="0"/>
          </a:p>
          <a:p>
            <a:pPr>
              <a:spcBef>
                <a:spcPct val="0"/>
              </a:spcBef>
              <a:buFontTx/>
              <a:buNone/>
            </a:pPr>
            <a:r>
              <a:rPr lang="en-US" altLang="en-US" sz="2200" b="0"/>
              <a:t>	--In July 1813 a Red Stick band led by Peter McQueen went to Pensacola in Spanish Florida to procure weapons for the growing civil war.  Concerned about showing open support for unrest in the US, the Spanish gave the Red Sticks mostly non-weapon supplies.  A sidelight to this trip was a growing but never-proven rumor throughout the region that the party carried a letter from Tecumseh asking for arms to support a future joint Red Stick-British campaign against the US.  Also, along the way, they destroyed small farms belonging to whites and to Creeks they didn’t like.</a:t>
            </a:r>
          </a:p>
          <a:p>
            <a:pPr>
              <a:spcBef>
                <a:spcPct val="0"/>
              </a:spcBef>
              <a:buFontTx/>
              <a:buNone/>
            </a:pPr>
            <a:r>
              <a:rPr lang="en-US" altLang="en-US" sz="2200" b="0"/>
              <a:t>	</a:t>
            </a:r>
          </a:p>
          <a:p>
            <a:pPr>
              <a:spcBef>
                <a:spcPct val="0"/>
              </a:spcBef>
              <a:buFontTx/>
              <a:buNone/>
            </a:pPr>
            <a:r>
              <a:rPr lang="en-US" altLang="en-US" sz="2200" b="0"/>
              <a:t>	--The civil war, and news of McQueen’s mission and Tecumseh’s alleged letter, alarmed whites and Loyal Creeks in the ‘Tensaw’ district north of Mobile. They mobilized and started building forts to protect themselves, mostly on the west side of the river system that ran south into Mobile.  At the end of July, the Mississippi  territorial governor assigned militia commander Ferdinand Claiborne and a small force to assist the locals.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D4143EAA-7D17-9FAE-F071-63524BDE02B2}"/>
              </a:ext>
            </a:extLst>
          </p:cNvPr>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Sources</a:t>
            </a:r>
          </a:p>
          <a:p>
            <a:pPr algn="ctr">
              <a:spcBef>
                <a:spcPct val="0"/>
              </a:spcBef>
              <a:buFontTx/>
              <a:buNone/>
            </a:pPr>
            <a:r>
              <a:rPr lang="en-US" altLang="en-US" sz="1800" b="0"/>
              <a:t> </a:t>
            </a:r>
            <a:r>
              <a:rPr lang="en-US" altLang="en-US" sz="2400" b="0" u="sng"/>
              <a:t>The Tennesseans</a:t>
            </a:r>
          </a:p>
          <a:p>
            <a:pPr>
              <a:spcBef>
                <a:spcPct val="0"/>
              </a:spcBef>
              <a:buFontTx/>
              <a:buNone/>
            </a:pPr>
            <a:endParaRPr lang="en-US" altLang="en-US" sz="2000" b="0"/>
          </a:p>
          <a:p>
            <a:pPr>
              <a:spcBef>
                <a:spcPct val="0"/>
              </a:spcBef>
              <a:buFontTx/>
              <a:buNone/>
            </a:pPr>
            <a:r>
              <a:rPr lang="en-US" altLang="en-US" sz="1800" b="0"/>
              <a:t>--Buchanan, </a:t>
            </a:r>
            <a:r>
              <a:rPr lang="en-US" altLang="en-US" sz="1800" b="0" i="1"/>
              <a:t>Jackson’s Way</a:t>
            </a:r>
            <a:r>
              <a:rPr lang="en-US" altLang="en-US" sz="1800" b="0"/>
              <a:t> (good summary of the Indian-White clash in the South, 	including the Creek War, using Jackson’s life as a vehicle to describe it) </a:t>
            </a:r>
          </a:p>
          <a:p>
            <a:pPr>
              <a:spcBef>
                <a:spcPct val="0"/>
              </a:spcBef>
              <a:buFontTx/>
              <a:buNone/>
            </a:pPr>
            <a:r>
              <a:rPr lang="en-US" altLang="en-US" sz="1800" b="0"/>
              <a:t>--Clark and Guice, </a:t>
            </a:r>
            <a:r>
              <a:rPr lang="en-US" altLang="en-US" sz="1800" b="0" i="1"/>
              <a:t>Old Southwest</a:t>
            </a:r>
            <a:r>
              <a:rPr lang="en-US" altLang="en-US" sz="1800" b="0"/>
              <a:t> (good overview of White-Indian-European interaction)</a:t>
            </a:r>
          </a:p>
          <a:p>
            <a:pPr>
              <a:spcBef>
                <a:spcPct val="0"/>
              </a:spcBef>
              <a:buFontTx/>
              <a:buNone/>
            </a:pPr>
            <a:r>
              <a:rPr lang="en-US" altLang="en-US" sz="1800" b="0"/>
              <a:t>--Grenier, </a:t>
            </a:r>
            <a:r>
              <a:rPr lang="en-US" altLang="en-US" sz="1800" b="0" i="1"/>
              <a:t>The First Way of War</a:t>
            </a:r>
            <a:r>
              <a:rPr lang="en-US" altLang="en-US" sz="1800" b="0"/>
              <a:t> (colonial-era and Early Republic Indian wars)</a:t>
            </a:r>
          </a:p>
          <a:p>
            <a:pPr>
              <a:spcBef>
                <a:spcPct val="0"/>
              </a:spcBef>
              <a:buFontTx/>
              <a:buNone/>
            </a:pPr>
            <a:r>
              <a:rPr lang="en-US" altLang="en-US" sz="1800" b="0"/>
              <a:t>--Kanon, </a:t>
            </a:r>
            <a:r>
              <a:rPr lang="en-US" altLang="en-US" sz="1800" b="0" i="1"/>
              <a:t>Tennesseans at War, 1812-1815 </a:t>
            </a:r>
            <a:r>
              <a:rPr lang="en-US" altLang="en-US" sz="1800" b="0"/>
              <a:t>(recent scholarly account)</a:t>
            </a:r>
          </a:p>
          <a:p>
            <a:pPr>
              <a:spcBef>
                <a:spcPct val="0"/>
              </a:spcBef>
              <a:buFontTx/>
              <a:buNone/>
            </a:pPr>
            <a:r>
              <a:rPr lang="en-US" altLang="en-US" sz="1800" b="0"/>
              <a:t>--Remini, </a:t>
            </a:r>
            <a:r>
              <a:rPr lang="en-US" altLang="en-US" sz="1800" b="0" i="1"/>
              <a:t>Andrew Jackson and His Indian Wars  </a:t>
            </a:r>
            <a:r>
              <a:rPr lang="en-US" altLang="en-US" sz="1800" b="0"/>
              <a:t>(Jackson’s chief current biographer)</a:t>
            </a:r>
          </a:p>
          <a:p>
            <a:pPr>
              <a:spcBef>
                <a:spcPct val="0"/>
              </a:spcBef>
              <a:buFontTx/>
              <a:buNone/>
            </a:pPr>
            <a:r>
              <a:rPr lang="en-US" altLang="en-US" sz="1800" b="0"/>
              <a:t>--Southerland and Brown, </a:t>
            </a:r>
            <a:r>
              <a:rPr lang="en-US" altLang="en-US" sz="1800" b="0" i="1"/>
              <a:t>The Federal Road</a:t>
            </a:r>
            <a:r>
              <a:rPr lang="en-US" altLang="en-US" sz="1800" b="0"/>
              <a:t> (one of the Creek War’s causes) </a:t>
            </a:r>
          </a:p>
          <a:p>
            <a:pPr>
              <a:spcBef>
                <a:spcPct val="0"/>
              </a:spcBef>
              <a:buFontTx/>
              <a:buNone/>
            </a:pPr>
            <a:r>
              <a:rPr lang="en-US" altLang="en-US" sz="1800" b="0"/>
              <a:t>--Medley, James, “Jackson’s Iron Will in  the Creek War, 1813-1814,” in </a:t>
            </a:r>
            <a:r>
              <a:rPr lang="en-US" altLang="en-US" sz="1800" b="0" i="1"/>
              <a:t>Studies in Battle</a:t>
            </a:r>
          </a:p>
          <a:p>
            <a:pPr>
              <a:spcBef>
                <a:spcPct val="0"/>
              </a:spcBef>
              <a:buFontTx/>
              <a:buNone/>
            </a:pPr>
            <a:r>
              <a:rPr lang="en-US" altLang="en-US" sz="1800" b="0" i="1"/>
              <a:t>	Command</a:t>
            </a:r>
            <a:r>
              <a:rPr lang="en-US" altLang="en-US" sz="1800" b="0"/>
              <a:t>, pp. 21-27, Army University Press On-Line, 	</a:t>
            </a:r>
          </a:p>
          <a:p>
            <a:pPr>
              <a:spcBef>
                <a:spcPct val="0"/>
              </a:spcBef>
              <a:buFontTx/>
              <a:buNone/>
            </a:pPr>
            <a:r>
              <a:rPr lang="en-US" altLang="en-US" sz="1800" b="0" u="sng">
                <a:hlinkClick r:id="rId3"/>
              </a:rPr>
              <a:t>https://www.armyupress.army.mil/Portals/7/combat-studies-institute/csi-books/battles.pdf</a:t>
            </a:r>
            <a:endParaRPr lang="en-US" altLang="en-US" sz="1800" b="0" u="sng"/>
          </a:p>
          <a:p>
            <a:pPr>
              <a:spcBef>
                <a:spcPct val="0"/>
              </a:spcBef>
              <a:buFontTx/>
              <a:buNone/>
            </a:pPr>
            <a:r>
              <a:rPr lang="en-US" altLang="en-US" sz="1800" b="0"/>
              <a:t>--Whitfield, </a:t>
            </a:r>
            <a:r>
              <a:rPr lang="en-US" altLang="en-US" sz="1800" b="0" i="1"/>
              <a:t>Early History of Tennessee</a:t>
            </a:r>
            <a:r>
              <a:rPr lang="en-US" altLang="en-US" sz="1800" b="0"/>
              <a:t>, pp. 33-43, 57-117 (anecdotal overview of 	Tennessee’s early Indian wars)</a:t>
            </a:r>
          </a:p>
          <a:p>
            <a:pPr>
              <a:spcBef>
                <a:spcPct val="0"/>
              </a:spcBef>
              <a:buFontTx/>
              <a:buNone/>
            </a:pPr>
            <a:endParaRPr lang="en-US" altLang="en-US" sz="1600" b="0"/>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4">
            <a:extLst>
              <a:ext uri="{FF2B5EF4-FFF2-40B4-BE49-F238E27FC236}">
                <a16:creationId xmlns:a16="http://schemas.microsoft.com/office/drawing/2014/main" id="{35BE6AC9-BA31-C208-C762-8EE9827F2007}"/>
              </a:ext>
            </a:extLst>
          </p:cNvPr>
          <p:cNvSpPr txBox="1">
            <a:spLocks noChangeArrowheads="1"/>
          </p:cNvSpPr>
          <p:nvPr/>
        </p:nvSpPr>
        <p:spPr bwMode="auto">
          <a:xfrm>
            <a:off x="0" y="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BLOWS UP, SUMMER 1813, Part 2</a:t>
            </a:r>
          </a:p>
          <a:p>
            <a:pPr algn="ctr">
              <a:spcBef>
                <a:spcPct val="0"/>
              </a:spcBef>
              <a:buFontTx/>
              <a:buNone/>
            </a:pPr>
            <a:endParaRPr lang="en-US" altLang="en-US" sz="2400" b="0"/>
          </a:p>
          <a:p>
            <a:pPr>
              <a:spcBef>
                <a:spcPct val="0"/>
              </a:spcBef>
              <a:buFontTx/>
              <a:buNone/>
            </a:pPr>
            <a:r>
              <a:rPr lang="en-US" altLang="en-US" sz="2200" b="0"/>
              <a:t>	--The locals needed help.  Many of their forts were ramshackle affairs.  Worse, hearing of McQueen’s trip, the locals in late July tried to ambush McQueen’s band on its return at Burnt Corn Creek, about fifty miles north of Pensacola. The ambush achieved surprise but fell apart as the Red Sticks routed the undisciplined militia in a counter-attack. </a:t>
            </a:r>
          </a:p>
          <a:p>
            <a:pPr>
              <a:spcBef>
                <a:spcPct val="0"/>
              </a:spcBef>
              <a:buFontTx/>
              <a:buNone/>
            </a:pPr>
            <a:r>
              <a:rPr lang="en-US" altLang="en-US" sz="2200" b="0"/>
              <a:t>	</a:t>
            </a:r>
          </a:p>
          <a:p>
            <a:pPr>
              <a:spcBef>
                <a:spcPct val="0"/>
              </a:spcBef>
              <a:buFontTx/>
              <a:buNone/>
            </a:pPr>
            <a:r>
              <a:rPr lang="en-US" altLang="en-US" sz="2200" b="0"/>
              <a:t>	--Buoyed by success, some Red Stick leaders wanted to attack the Lower Creek region, as well as whites in neighboring US states.  They were overruled by those who wanted revenge against the weak whites and Loyal Creeks who tried to ambush McQueen.  The Red Sticks targeted </a:t>
            </a:r>
            <a:r>
              <a:rPr lang="en-US" altLang="en-US" sz="2200"/>
              <a:t>Fort Mims</a:t>
            </a:r>
            <a:r>
              <a:rPr lang="en-US" altLang="en-US" sz="2200" b="0"/>
              <a:t>, a quickly built stockade isolated east of the Alabama and Tombigbee Rivers about thirty miles north of Mobile.  They hit the place on 30 August 1813 (see map on slide 122).</a:t>
            </a: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4">
            <a:extLst>
              <a:ext uri="{FF2B5EF4-FFF2-40B4-BE49-F238E27FC236}">
                <a16:creationId xmlns:a16="http://schemas.microsoft.com/office/drawing/2014/main" id="{0C1901D8-1FFC-EB78-0E68-9AF821A03A19}"/>
              </a:ext>
            </a:extLst>
          </p:cNvPr>
          <p:cNvSpPr txBox="1">
            <a:spLocks noChangeArrowheads="1"/>
          </p:cNvSpPr>
          <p:nvPr/>
        </p:nvSpPr>
        <p:spPr bwMode="auto">
          <a:xfrm>
            <a:off x="0" y="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CIVIL WAR BLOWS UP, SUMMER 1813, Part 3</a:t>
            </a:r>
          </a:p>
          <a:p>
            <a:pPr algn="ctr">
              <a:spcBef>
                <a:spcPct val="0"/>
              </a:spcBef>
              <a:buFontTx/>
              <a:buNone/>
            </a:pPr>
            <a:endParaRPr lang="en-US" altLang="en-US" sz="2400" b="0"/>
          </a:p>
          <a:p>
            <a:pPr>
              <a:spcBef>
                <a:spcPct val="0"/>
              </a:spcBef>
              <a:buFontTx/>
              <a:buNone/>
            </a:pPr>
            <a:r>
              <a:rPr lang="en-US" altLang="en-US" sz="2200" b="0"/>
              <a:t>	--White/Loyal Creek security at Fort Mims was atrocious, and the Red Sticks’ surprise attack overran it.  The Red Sticks’ victory was a mixed blessing, however.  Magical powers did not appear, breeding some disaffection among Red Sticks. Worse, the warriors got out of hand and murdered many women and children taking refuge in the fort.  This would breed a brutal US response.  </a:t>
            </a: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Alabama Map with Its Major Rivers">
            <a:extLst>
              <a:ext uri="{FF2B5EF4-FFF2-40B4-BE49-F238E27FC236}">
                <a16:creationId xmlns:a16="http://schemas.microsoft.com/office/drawing/2014/main" id="{C3BFD0FE-3D35-500C-D993-47D8FCBD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0"/>
            <a:ext cx="4238625"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DE86A9-D0F1-0289-88F9-29954FCFCB60}"/>
              </a:ext>
            </a:extLst>
          </p:cNvPr>
          <p:cNvSpPr txBox="1"/>
          <p:nvPr/>
        </p:nvSpPr>
        <p:spPr>
          <a:xfrm>
            <a:off x="3429000" y="5316538"/>
            <a:ext cx="838200" cy="254000"/>
          </a:xfrm>
          <a:prstGeom prst="rect">
            <a:avLst/>
          </a:prstGeom>
          <a:noFill/>
          <a:ln>
            <a:noFill/>
          </a:ln>
        </p:spPr>
        <p:txBody>
          <a:bodyPr>
            <a:spAutoFit/>
          </a:bodyPr>
          <a:lstStyle/>
          <a:p>
            <a:pPr>
              <a:defRPr/>
            </a:pPr>
            <a:r>
              <a:rPr lang="en-US" sz="1050" b="1" dirty="0">
                <a:solidFill>
                  <a:srgbClr val="FF0000"/>
                </a:solidFill>
              </a:rPr>
              <a:t>Fort Mims</a:t>
            </a:r>
          </a:p>
        </p:txBody>
      </p:sp>
      <p:sp>
        <p:nvSpPr>
          <p:cNvPr id="6" name="TextBox 5">
            <a:extLst>
              <a:ext uri="{FF2B5EF4-FFF2-40B4-BE49-F238E27FC236}">
                <a16:creationId xmlns:a16="http://schemas.microsoft.com/office/drawing/2014/main" id="{8C8FA1C1-93AA-7100-69F2-E7809DE31CCB}"/>
              </a:ext>
            </a:extLst>
          </p:cNvPr>
          <p:cNvSpPr txBox="1"/>
          <p:nvPr/>
        </p:nvSpPr>
        <p:spPr>
          <a:xfrm>
            <a:off x="4081463" y="4724400"/>
            <a:ext cx="981075" cy="254000"/>
          </a:xfrm>
          <a:prstGeom prst="rect">
            <a:avLst/>
          </a:prstGeom>
          <a:noFill/>
          <a:ln>
            <a:noFill/>
          </a:ln>
        </p:spPr>
        <p:txBody>
          <a:bodyPr>
            <a:spAutoFit/>
          </a:bodyPr>
          <a:lstStyle/>
          <a:p>
            <a:pPr algn="ctr">
              <a:defRPr/>
            </a:pPr>
            <a:r>
              <a:rPr lang="en-US" sz="1050" b="1" dirty="0">
                <a:solidFill>
                  <a:srgbClr val="FF0000"/>
                </a:solidFill>
              </a:rPr>
              <a:t>Burnt Corn </a:t>
            </a:r>
          </a:p>
        </p:txBody>
      </p:sp>
      <p:sp>
        <p:nvSpPr>
          <p:cNvPr id="264197" name="TextBox 6">
            <a:extLst>
              <a:ext uri="{FF2B5EF4-FFF2-40B4-BE49-F238E27FC236}">
                <a16:creationId xmlns:a16="http://schemas.microsoft.com/office/drawing/2014/main" id="{6DB68CD9-DB7F-F71D-CC49-0C7472B4915E}"/>
              </a:ext>
            </a:extLst>
          </p:cNvPr>
          <p:cNvSpPr txBox="1">
            <a:spLocks noChangeArrowheads="1"/>
          </p:cNvSpPr>
          <p:nvPr/>
        </p:nvSpPr>
        <p:spPr bwMode="auto">
          <a:xfrm>
            <a:off x="4243388" y="3492500"/>
            <a:ext cx="11096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000">
                <a:solidFill>
                  <a:srgbClr val="FF0000"/>
                </a:solidFill>
              </a:rPr>
              <a:t>Tuckabatchie</a:t>
            </a:r>
          </a:p>
        </p:txBody>
      </p:sp>
      <p:sp>
        <p:nvSpPr>
          <p:cNvPr id="264198" name="Oval 3">
            <a:extLst>
              <a:ext uri="{FF2B5EF4-FFF2-40B4-BE49-F238E27FC236}">
                <a16:creationId xmlns:a16="http://schemas.microsoft.com/office/drawing/2014/main" id="{BEC0EA82-6351-069A-D113-71BE519D0E39}"/>
              </a:ext>
            </a:extLst>
          </p:cNvPr>
          <p:cNvSpPr>
            <a:spLocks noChangeArrowheads="1"/>
          </p:cNvSpPr>
          <p:nvPr/>
        </p:nvSpPr>
        <p:spPr bwMode="auto">
          <a:xfrm>
            <a:off x="5200650" y="3536950"/>
            <a:ext cx="152400" cy="1651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64199" name="Oval 10">
            <a:extLst>
              <a:ext uri="{FF2B5EF4-FFF2-40B4-BE49-F238E27FC236}">
                <a16:creationId xmlns:a16="http://schemas.microsoft.com/office/drawing/2014/main" id="{6F2BD040-3129-D993-14EC-E07B593A7A54}"/>
              </a:ext>
            </a:extLst>
          </p:cNvPr>
          <p:cNvSpPr>
            <a:spLocks noChangeArrowheads="1"/>
          </p:cNvSpPr>
          <p:nvPr/>
        </p:nvSpPr>
        <p:spPr bwMode="auto">
          <a:xfrm>
            <a:off x="4495800" y="4981575"/>
            <a:ext cx="152400" cy="1651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64200" name="Oval 11">
            <a:extLst>
              <a:ext uri="{FF2B5EF4-FFF2-40B4-BE49-F238E27FC236}">
                <a16:creationId xmlns:a16="http://schemas.microsoft.com/office/drawing/2014/main" id="{DE130A16-C619-5C25-FC63-0A9AF858B837}"/>
              </a:ext>
            </a:extLst>
          </p:cNvPr>
          <p:cNvSpPr>
            <a:spLocks noChangeArrowheads="1"/>
          </p:cNvSpPr>
          <p:nvPr/>
        </p:nvSpPr>
        <p:spPr bwMode="auto">
          <a:xfrm>
            <a:off x="3308350" y="5360988"/>
            <a:ext cx="152400" cy="1651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4">
            <a:extLst>
              <a:ext uri="{FF2B5EF4-FFF2-40B4-BE49-F238E27FC236}">
                <a16:creationId xmlns:a16="http://schemas.microsoft.com/office/drawing/2014/main" id="{7ABC1C3B-8AC7-4F5A-7A5D-EC92619E5738}"/>
              </a:ext>
            </a:extLst>
          </p:cNvPr>
          <p:cNvSpPr txBox="1">
            <a:spLocks noChangeArrowheads="1"/>
          </p:cNvSpPr>
          <p:nvPr/>
        </p:nvSpPr>
        <p:spPr bwMode="auto">
          <a:xfrm>
            <a:off x="0" y="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DIGRESSION ABOUT RED STICK LEADERSHIP 1</a:t>
            </a:r>
          </a:p>
          <a:p>
            <a:pPr algn="ctr">
              <a:spcBef>
                <a:spcPct val="0"/>
              </a:spcBef>
              <a:buFontTx/>
              <a:buNone/>
            </a:pPr>
            <a:endParaRPr lang="en-US" altLang="en-US" sz="2400" b="0"/>
          </a:p>
          <a:p>
            <a:pPr>
              <a:spcBef>
                <a:spcPct val="0"/>
              </a:spcBef>
              <a:buFontTx/>
              <a:buNone/>
            </a:pPr>
            <a:r>
              <a:rPr lang="en-US" altLang="en-US" sz="2200" b="0"/>
              <a:t>	--The nominal Red Stick leader at Fort Mims was William Weatherford, a.k.a. ‘Red Eagle.’  Why did apparently ‘westernized’ Creeks like Weatherford and Peter McQueen become Red Sticks?  </a:t>
            </a:r>
          </a:p>
          <a:p>
            <a:pPr>
              <a:spcBef>
                <a:spcPct val="0"/>
              </a:spcBef>
              <a:buFontTx/>
              <a:buNone/>
            </a:pPr>
            <a:r>
              <a:rPr lang="en-US" altLang="en-US" sz="2200" b="0"/>
              <a:t>	</a:t>
            </a:r>
          </a:p>
          <a:p>
            <a:pPr>
              <a:spcBef>
                <a:spcPct val="0"/>
              </a:spcBef>
              <a:buFontTx/>
              <a:buNone/>
            </a:pPr>
            <a:r>
              <a:rPr lang="en-US" altLang="en-US" sz="2200" b="0"/>
              <a:t>	--Recall that inheritance and child rearing were matrilineal.  Some Red Sticks had English fathers/grandfathers and associated Anglicized names, but they were raised by their mothers’ clans within the Creek nation.  Also, as individuals they had their own motives.  Josiah Francis, a.k.a. ‘Hillis Hadjo,’ was praised as a dedicated Red Stick or condemned as an opportunistic fraud.  Accounts of prophet Paddy Walsh describe a Red Stick true believer.  </a:t>
            </a:r>
          </a:p>
          <a:p>
            <a:pPr>
              <a:spcBef>
                <a:spcPct val="0"/>
              </a:spcBef>
              <a:buFontTx/>
              <a:buNone/>
            </a:pPr>
            <a:r>
              <a:rPr lang="en-US" altLang="en-US" sz="2200" b="0"/>
              <a:t>	</a:t>
            </a:r>
          </a:p>
          <a:p>
            <a:pPr>
              <a:spcBef>
                <a:spcPct val="0"/>
              </a:spcBef>
              <a:buFontTx/>
              <a:buNone/>
            </a:pPr>
            <a:r>
              <a:rPr lang="en-US" altLang="en-US" sz="2200" b="0"/>
              <a:t>	--As for Weatherford, some say Red Stick fanatics coerced this popular local leader’s support by threatening his family.  Others say that though Weatherford doubted the Red Stick path, he was also committed to Creek ways.  Implied in some accounts is mutual animosity between Weatherford and leading Loyal Creeks.</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4">
            <a:extLst>
              <a:ext uri="{FF2B5EF4-FFF2-40B4-BE49-F238E27FC236}">
                <a16:creationId xmlns:a16="http://schemas.microsoft.com/office/drawing/2014/main" id="{95A3A83F-CE22-4AF4-0B86-007ABBA8B1C0}"/>
              </a:ext>
            </a:extLst>
          </p:cNvPr>
          <p:cNvSpPr txBox="1">
            <a:spLocks noChangeArrowheads="1"/>
          </p:cNvSpPr>
          <p:nvPr/>
        </p:nvSpPr>
        <p:spPr bwMode="auto">
          <a:xfrm>
            <a:off x="0" y="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DIGRESSION ABOUT RED STICK LEADERSHIP 2</a:t>
            </a:r>
          </a:p>
          <a:p>
            <a:pPr algn="ctr">
              <a:spcBef>
                <a:spcPct val="0"/>
              </a:spcBef>
              <a:buFontTx/>
              <a:buNone/>
            </a:pPr>
            <a:endParaRPr lang="en-US" altLang="en-US" sz="2400" b="0"/>
          </a:p>
          <a:p>
            <a:pPr>
              <a:spcBef>
                <a:spcPct val="0"/>
              </a:spcBef>
              <a:buFontTx/>
              <a:buNone/>
            </a:pPr>
            <a:r>
              <a:rPr lang="en-US" altLang="en-US" sz="2200" b="0"/>
              <a:t>	--Note that the account has mentioned various Red Stick leaders, and there were several more.  No one chieftain led all Red Stick affairs, which illustrates the often diffuse nature of Indian leadership in the Indian wars.  It wouldn’t help the Red Stick cause, and already there was trouble.  Weatherford allegedly urged mercy at Ft. Mims, but his Red Stick ‘followers’ didn’t show it. </a:t>
            </a:r>
          </a:p>
          <a:p>
            <a:pPr>
              <a:spcBef>
                <a:spcPct val="0"/>
              </a:spcBef>
              <a:buFontTx/>
              <a:buNone/>
            </a:pPr>
            <a:endParaRPr lang="en-US" altLang="en-US" sz="2200" b="0"/>
          </a:p>
          <a:p>
            <a:pPr>
              <a:spcBef>
                <a:spcPct val="0"/>
              </a:spcBef>
              <a:buFontTx/>
              <a:buNone/>
            </a:pPr>
            <a:r>
              <a:rPr lang="en-US" altLang="en-US" sz="2200" b="0"/>
              <a:t>	--There are not many accounts of Red Stick strategy discussions during Creek War.  The existing ones often indicate that the different leaders had different ideas about how to fight the US.  At times, they acted in something approaching harmony, but often they either argued or simply decided to go their own way.   </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Box 1">
            <a:extLst>
              <a:ext uri="{FF2B5EF4-FFF2-40B4-BE49-F238E27FC236}">
                <a16:creationId xmlns:a16="http://schemas.microsoft.com/office/drawing/2014/main" id="{3F3539B7-FDE4-685E-8FB8-0A4601085015}"/>
              </a:ext>
            </a:extLst>
          </p:cNvPr>
          <p:cNvSpPr txBox="1">
            <a:spLocks noChangeArrowheads="1"/>
          </p:cNvSpPr>
          <p:nvPr/>
        </p:nvSpPr>
        <p:spPr bwMode="auto">
          <a:xfrm>
            <a:off x="0" y="1295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Overall Reaction to Fort Mims,</a:t>
            </a:r>
          </a:p>
          <a:p>
            <a:pPr algn="ctr">
              <a:spcBef>
                <a:spcPct val="0"/>
              </a:spcBef>
              <a:buFontTx/>
              <a:buNone/>
            </a:pPr>
            <a:r>
              <a:rPr lang="en-US" altLang="en-US" sz="2400" b="0"/>
              <a:t>and Tennessean Reaction</a:t>
            </a: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4">
            <a:extLst>
              <a:ext uri="{FF2B5EF4-FFF2-40B4-BE49-F238E27FC236}">
                <a16:creationId xmlns:a16="http://schemas.microsoft.com/office/drawing/2014/main" id="{D906F3D2-156F-5495-6C22-89E0F4989F9E}"/>
              </a:ext>
            </a:extLst>
          </p:cNvPr>
          <p:cNvSpPr txBox="1">
            <a:spLocks noChangeArrowheads="1"/>
          </p:cNvSpPr>
          <p:nvPr/>
        </p:nvSpPr>
        <p:spPr bwMode="auto">
          <a:xfrm>
            <a:off x="0" y="0"/>
            <a:ext cx="9144000"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dirty="0"/>
              <a:t>THE US AND THE WHITE SOUTH EXPLODE OVER FT. MIMS 1</a:t>
            </a:r>
          </a:p>
          <a:p>
            <a:pPr>
              <a:spcBef>
                <a:spcPct val="0"/>
              </a:spcBef>
              <a:buFontTx/>
              <a:buNone/>
            </a:pPr>
            <a:endParaRPr lang="en-US" altLang="en-US" sz="2200" b="0" dirty="0"/>
          </a:p>
          <a:p>
            <a:pPr>
              <a:spcBef>
                <a:spcPct val="0"/>
              </a:spcBef>
              <a:buFontTx/>
              <a:buNone/>
            </a:pPr>
            <a:r>
              <a:rPr lang="en-US" altLang="en-US" sz="2200" b="0" dirty="0"/>
              <a:t>	--A less organized Red Stick attack on Fort Sinquefield north of Fort Mims failed on 1 September, but the Ft. Mims Massacre terrified local whites, who mostly abandoned the Tensaw area.  It was well they did, because Red Stick guerilla raiders made the Tensaw land east of the Mobile river system unlivable for whites and Loyal Creeks.  </a:t>
            </a:r>
          </a:p>
          <a:p>
            <a:pPr>
              <a:spcBef>
                <a:spcPct val="0"/>
              </a:spcBef>
              <a:buFontTx/>
              <a:buNone/>
            </a:pPr>
            <a:r>
              <a:rPr lang="en-US" altLang="en-US" sz="2200" b="0" dirty="0"/>
              <a:t>	</a:t>
            </a:r>
          </a:p>
          <a:p>
            <a:pPr>
              <a:spcBef>
                <a:spcPct val="0"/>
              </a:spcBef>
              <a:buFontTx/>
              <a:buNone/>
            </a:pPr>
            <a:r>
              <a:rPr lang="en-US" altLang="en-US" sz="2200" b="0" dirty="0"/>
              <a:t>	--News of Ft. Mims and other Red Stick actions electrified Americans, especially white southerners. The war against Britain was going poorly, especially in the Lake Erie area, and Americans knew of Indian atrocities against US POWs after the Raisin River battle near Detroit.  Unfounded rumors of British mischief in the South abounded.  After all, there was a British trading post in Pensacola, Spanish Florida.  Given stories about Creekland violence, the US already pondered moving forces into the area.  Fort Mims accelerated those plans.</a:t>
            </a:r>
          </a:p>
          <a:p>
            <a:pPr>
              <a:spcBef>
                <a:spcPct val="0"/>
              </a:spcBef>
              <a:buFontTx/>
              <a:buNone/>
            </a:pPr>
            <a:r>
              <a:rPr lang="en-US" altLang="en-US" sz="2200" b="0" dirty="0"/>
              <a:t>	</a:t>
            </a:r>
          </a:p>
          <a:p>
            <a:pPr>
              <a:spcBef>
                <a:spcPct val="0"/>
              </a:spcBef>
              <a:buFontTx/>
              <a:buNone/>
            </a:pPr>
            <a:r>
              <a:rPr lang="en-US" altLang="en-US" sz="2200" b="0" dirty="0"/>
              <a:t>	--Per white expansionist aims, people like Andrew Jackson saw a Creek war as a chance to seize Indian ground; but recall that White-Indian violence was a long-running current-events issue back then . . . .</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4">
            <a:extLst>
              <a:ext uri="{FF2B5EF4-FFF2-40B4-BE49-F238E27FC236}">
                <a16:creationId xmlns:a16="http://schemas.microsoft.com/office/drawing/2014/main" id="{2B41F7DC-019D-C647-7037-806C0357A139}"/>
              </a:ext>
            </a:extLst>
          </p:cNvPr>
          <p:cNvSpPr txBox="1">
            <a:spLocks noChangeArrowheads="1"/>
          </p:cNvSpPr>
          <p:nvPr/>
        </p:nvSpPr>
        <p:spPr bwMode="auto">
          <a:xfrm>
            <a:off x="0" y="0"/>
            <a:ext cx="91440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dirty="0"/>
              <a:t>THE US AND THE WHITE SOUTH EXPLODE OVER FT. MIMS 2</a:t>
            </a:r>
          </a:p>
          <a:p>
            <a:pPr>
              <a:spcBef>
                <a:spcPct val="0"/>
              </a:spcBef>
              <a:buFontTx/>
              <a:buNone/>
            </a:pPr>
            <a:endParaRPr lang="en-US" altLang="en-US" sz="2200" b="0" dirty="0"/>
          </a:p>
          <a:p>
            <a:pPr>
              <a:spcBef>
                <a:spcPct val="0"/>
              </a:spcBef>
              <a:buFontTx/>
              <a:buNone/>
            </a:pPr>
            <a:r>
              <a:rPr lang="en-US" altLang="en-US" sz="2200" b="0" dirty="0"/>
              <a:t>    --”The Dark and Bloody Ground”:  a term used by one Indian leader to describe Kentucky and Tennessee in the late 1700s as the tribes battled the white-settler migration into their land.  The Tennesseans who comprised most of Jackson’s force at Horseshoe Bend were either the settlers or descendants of same who had fought a vicious low-grade war with the Cherokees and their occasional Creek, Chickasaw, and Shawnee allies. The on-off struggle featured ambushes, raids, retaliatory strikes, and outrages by both sides—and it lasted about twenty years, between the 1770s and 1790s.  </a:t>
            </a:r>
          </a:p>
          <a:p>
            <a:pPr>
              <a:spcBef>
                <a:spcPct val="0"/>
              </a:spcBef>
              <a:buFontTx/>
              <a:buNone/>
            </a:pPr>
            <a:endParaRPr lang="en-US" altLang="en-US" sz="2200" b="0" dirty="0"/>
          </a:p>
          <a:p>
            <a:pPr>
              <a:spcBef>
                <a:spcPct val="0"/>
              </a:spcBef>
              <a:buFontTx/>
              <a:buNone/>
            </a:pPr>
            <a:r>
              <a:rPr lang="en-US" altLang="en-US" sz="2200" b="0" dirty="0"/>
              <a:t>    --Tennesseans also recalled the recent Red Stick murders in their state, so the news of Ft. Mims alarmed them greatly.  Tennessee was answering US mobilization plans for the Creek Civil War when news of Fort Mims arrived. Tennessee militia commander Jackson stressed an offensive to pre-empt Red Stick action.  Also, upon hearing of Fort Mims the federal government ordered action into Creek territory.</a:t>
            </a: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DC55C77-82E0-C04D-7106-2EC27E7615EF}"/>
              </a:ext>
            </a:extLst>
          </p:cNvPr>
          <p:cNvSpPr txBox="1">
            <a:spLocks noChangeArrowheads="1"/>
          </p:cNvSpPr>
          <p:nvPr/>
        </p:nvSpPr>
        <p:spPr bwMode="auto">
          <a:xfrm>
            <a:off x="0" y="1447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Creek War Campaigns:</a:t>
            </a:r>
          </a:p>
          <a:p>
            <a:pPr algn="ctr">
              <a:spcBef>
                <a:spcPct val="0"/>
              </a:spcBef>
              <a:buFontTx/>
              <a:buNone/>
            </a:pPr>
            <a:r>
              <a:rPr lang="en-US" altLang="en-US" sz="2400" b="0"/>
              <a:t>Overall Setup and Issues</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4">
            <a:extLst>
              <a:ext uri="{FF2B5EF4-FFF2-40B4-BE49-F238E27FC236}">
                <a16:creationId xmlns:a16="http://schemas.microsoft.com/office/drawing/2014/main" id="{F6C2F452-0AC5-4CBC-8CD6-10B4F0EF6B44}"/>
              </a:ext>
            </a:extLst>
          </p:cNvPr>
          <p:cNvSpPr txBox="1">
            <a:spLocks noChangeArrowheads="1"/>
          </p:cNvSpPr>
          <p:nvPr/>
        </p:nvSpPr>
        <p:spPr bwMode="auto">
          <a:xfrm>
            <a:off x="0" y="0"/>
            <a:ext cx="91440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WAR CAMPAIGNS:  THE PLAN 1</a:t>
            </a:r>
          </a:p>
          <a:p>
            <a:pPr>
              <a:spcBef>
                <a:spcPct val="0"/>
              </a:spcBef>
              <a:buFontTx/>
              <a:buNone/>
            </a:pPr>
            <a:endParaRPr lang="en-US" altLang="en-US" sz="2200" b="0"/>
          </a:p>
          <a:p>
            <a:pPr>
              <a:spcBef>
                <a:spcPct val="0"/>
              </a:spcBef>
              <a:buFontTx/>
              <a:buNone/>
            </a:pPr>
            <a:r>
              <a:rPr lang="en-US" altLang="en-US" sz="2200" b="0"/>
              <a:t>	--Even before Ft. Mims, Creek unrest had led the War Department to order Tennessee and Georgia to mobilize up to 5,000 militiamen in July 1813.  News of the massacre galvanized the process, and forces in Tennessee, west Mississippi Territory, and Georgia were starting their separate moves in late September/early October.</a:t>
            </a:r>
          </a:p>
          <a:p>
            <a:pPr>
              <a:spcBef>
                <a:spcPct val="0"/>
              </a:spcBef>
              <a:buFontTx/>
              <a:buNone/>
            </a:pPr>
            <a:r>
              <a:rPr lang="en-US" altLang="en-US" sz="2200" b="0"/>
              <a:t>	</a:t>
            </a:r>
          </a:p>
          <a:p>
            <a:pPr>
              <a:spcBef>
                <a:spcPct val="0"/>
              </a:spcBef>
              <a:buFontTx/>
              <a:buNone/>
            </a:pPr>
            <a:r>
              <a:rPr lang="en-US" altLang="en-US" sz="2200" b="0"/>
              <a:t>	--In mid-October 1813, the War Department assigned Major General Thomas Pinckney as overall commander of the Creek operation, with his headquarters in Milledgeville, Georgia.  Pinckney provided some coordinating authority to this operation, but such coordination could be tough given distances and primitive communications.	</a:t>
            </a:r>
            <a:endParaRPr lang="en-US" altLang="en-US" sz="2000" b="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a:extLst>
              <a:ext uri="{FF2B5EF4-FFF2-40B4-BE49-F238E27FC236}">
                <a16:creationId xmlns:a16="http://schemas.microsoft.com/office/drawing/2014/main" id="{02D51061-E1CE-4949-4964-248077D46F28}"/>
              </a:ext>
            </a:extLst>
          </p:cNvPr>
          <p:cNvSpPr txBox="1">
            <a:spLocks noChangeArrowheads="1"/>
          </p:cNvSpPr>
          <p:nvPr/>
        </p:nvSpPr>
        <p:spPr bwMode="auto">
          <a:xfrm>
            <a:off x="0" y="0"/>
            <a:ext cx="9144000" cy="6616700"/>
          </a:xfrm>
          <a:prstGeom prst="rect">
            <a:avLst/>
          </a:prstGeom>
          <a:noFill/>
          <a:ln>
            <a:noFill/>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2400" b="0" dirty="0"/>
              <a:t>Sources</a:t>
            </a:r>
          </a:p>
          <a:p>
            <a:pPr algn="ctr">
              <a:spcBef>
                <a:spcPct val="0"/>
              </a:spcBef>
              <a:buFontTx/>
              <a:buNone/>
              <a:defRPr/>
            </a:pPr>
            <a:r>
              <a:rPr lang="en-US" altLang="en-US" sz="2400" b="0" u="sng" dirty="0"/>
              <a:t>Weapons &amp; Tactics</a:t>
            </a:r>
            <a:endParaRPr lang="en-US" altLang="en-US" sz="2400" u="sng" dirty="0"/>
          </a:p>
          <a:p>
            <a:pPr algn="ctr">
              <a:spcBef>
                <a:spcPct val="0"/>
              </a:spcBef>
              <a:buFontTx/>
              <a:buNone/>
              <a:defRPr/>
            </a:pPr>
            <a:r>
              <a:rPr lang="en-US" altLang="en-US" sz="2000" b="0" dirty="0"/>
              <a:t>There is no single weapons/tactics source for the Horseshoe Bend battle.</a:t>
            </a:r>
          </a:p>
          <a:p>
            <a:pPr algn="ctr">
              <a:spcBef>
                <a:spcPct val="0"/>
              </a:spcBef>
              <a:buFontTx/>
              <a:buNone/>
              <a:defRPr/>
            </a:pPr>
            <a:r>
              <a:rPr lang="en-US" altLang="en-US" sz="2000" b="0" dirty="0"/>
              <a:t>The sources on this slide are on-line.</a:t>
            </a:r>
          </a:p>
          <a:p>
            <a:pPr>
              <a:spcBef>
                <a:spcPct val="0"/>
              </a:spcBef>
              <a:buFontTx/>
              <a:buNone/>
              <a:defRPr/>
            </a:pPr>
            <a:endParaRPr lang="en-US" altLang="en-US" sz="1600" b="0" dirty="0"/>
          </a:p>
          <a:p>
            <a:pPr>
              <a:spcBef>
                <a:spcPct val="0"/>
              </a:spcBef>
              <a:buFontTx/>
              <a:buNone/>
              <a:defRPr/>
            </a:pPr>
            <a:r>
              <a:rPr lang="en-US" altLang="en-US" sz="1600" b="0" dirty="0"/>
              <a:t>--</a:t>
            </a:r>
            <a:r>
              <a:rPr lang="en-US" altLang="en-US" sz="1600" b="0" dirty="0" err="1"/>
              <a:t>Tunnell</a:t>
            </a:r>
            <a:r>
              <a:rPr lang="en-US" altLang="en-US" sz="1600" b="0" dirty="0"/>
              <a:t>, </a:t>
            </a:r>
            <a:r>
              <a:rPr lang="en-US" altLang="en-US" sz="1600" i="1" dirty="0"/>
              <a:t>To Compel with Armed Force: </a:t>
            </a:r>
          </a:p>
          <a:p>
            <a:pPr>
              <a:spcBef>
                <a:spcPct val="0"/>
              </a:spcBef>
              <a:buFontTx/>
              <a:buNone/>
              <a:defRPr/>
            </a:pPr>
            <a:r>
              <a:rPr lang="en-US" altLang="en-US" sz="1600" i="1" dirty="0"/>
              <a:t>	The Staff Ride Handbook for the Battle of Tippecanoe </a:t>
            </a:r>
            <a:r>
              <a:rPr lang="en-US" altLang="en-US" sz="1600" b="0" dirty="0"/>
              <a:t>(Appendix) </a:t>
            </a:r>
          </a:p>
          <a:p>
            <a:pPr>
              <a:spcBef>
                <a:spcPct val="0"/>
              </a:spcBef>
              <a:buFontTx/>
              <a:buNone/>
              <a:defRPr/>
            </a:pPr>
            <a:r>
              <a:rPr lang="en-US" altLang="en-US" sz="1600" b="0" dirty="0">
                <a:hlinkClick r:id="rId3"/>
              </a:rPr>
              <a:t>https://www.armyupress.army.mil/Portals/7/educational-services/staff-rides/StaffRideHB_ToCompelWithArmedForce.pdf</a:t>
            </a:r>
            <a:endParaRPr lang="en-US" altLang="en-US" sz="1600" b="0" dirty="0"/>
          </a:p>
          <a:p>
            <a:pPr>
              <a:spcBef>
                <a:spcPct val="0"/>
              </a:spcBef>
              <a:buFontTx/>
              <a:buNone/>
              <a:defRPr/>
            </a:pPr>
            <a:r>
              <a:rPr lang="en-US" altLang="en-US" sz="1600" b="0" dirty="0"/>
              <a:t>(Tippecanoe occurred at about the same time as Horseshoe Bend, and its appendix discusses weapons and tactics of the time.  Note detail flaw about rifle and smoothbore muskets)</a:t>
            </a:r>
          </a:p>
          <a:p>
            <a:pPr>
              <a:spcBef>
                <a:spcPct val="0"/>
              </a:spcBef>
              <a:buFontTx/>
              <a:buNone/>
              <a:defRPr/>
            </a:pPr>
            <a:r>
              <a:rPr lang="en-US" altLang="en-US" sz="1600" b="0" dirty="0"/>
              <a:t>--National Park Service.  </a:t>
            </a:r>
            <a:r>
              <a:rPr lang="en-US" altLang="en-US" sz="1600" b="0" i="1" dirty="0"/>
              <a:t>Manual for the Safe Use of Reproduction Flintlock Weapons in Historic 	Weapons Demonstrations</a:t>
            </a:r>
          </a:p>
          <a:p>
            <a:pPr>
              <a:spcBef>
                <a:spcPct val="0"/>
              </a:spcBef>
              <a:buFontTx/>
              <a:buNone/>
              <a:defRPr/>
            </a:pPr>
            <a:r>
              <a:rPr lang="en-US" altLang="en-US" sz="1600" b="0" dirty="0"/>
              <a:t>	 </a:t>
            </a:r>
            <a:r>
              <a:rPr lang="en-US" altLang="en-US" sz="1600" b="0" u="sng" dirty="0">
                <a:hlinkClick r:id="rId4"/>
              </a:rPr>
              <a:t>http://npshistory.com/publications/battlefield/hwp/18th-century-small-arms-manual-fd.pdf</a:t>
            </a:r>
            <a:endParaRPr lang="en-US" altLang="en-US" sz="1600" b="0" u="sng" dirty="0"/>
          </a:p>
          <a:p>
            <a:pPr>
              <a:spcBef>
                <a:spcPct val="0"/>
              </a:spcBef>
              <a:buFontTx/>
              <a:buNone/>
              <a:defRPr/>
            </a:pPr>
            <a:r>
              <a:rPr lang="en-US" altLang="en-US" sz="1600" b="0" dirty="0"/>
              <a:t>--Toomey. </a:t>
            </a:r>
            <a:r>
              <a:rPr lang="en-US" altLang="en-US" sz="1600" b="0" i="1" dirty="0"/>
              <a:t>The History of the Infantry Drill Regulations of the US Army</a:t>
            </a:r>
          </a:p>
          <a:p>
            <a:pPr>
              <a:spcBef>
                <a:spcPct val="0"/>
              </a:spcBef>
              <a:buFontTx/>
              <a:buNone/>
              <a:defRPr/>
            </a:pPr>
            <a:r>
              <a:rPr lang="en-US" altLang="en-US" sz="1600" b="0" dirty="0"/>
              <a:t>	</a:t>
            </a:r>
            <a:r>
              <a:rPr lang="en-US" altLang="en-US" sz="1600" b="0" dirty="0">
                <a:hlinkClick r:id="rId5"/>
              </a:rPr>
              <a:t>http://www.archive.org/stream/historyofinfantr00toomrich/historyofinfantr00toom</a:t>
            </a:r>
            <a:r>
              <a:rPr lang="en-US" altLang="en-US" sz="1600" b="0" dirty="0"/>
              <a:t>	</a:t>
            </a:r>
            <a:r>
              <a:rPr lang="en-US" altLang="en-US" sz="1600" b="0" u="sng" dirty="0">
                <a:solidFill>
                  <a:srgbClr val="008080"/>
                </a:solidFill>
              </a:rPr>
              <a:t>rich_djvu.txt</a:t>
            </a:r>
          </a:p>
          <a:p>
            <a:pPr>
              <a:spcBef>
                <a:spcPct val="0"/>
              </a:spcBef>
              <a:buFontTx/>
              <a:buNone/>
              <a:defRPr/>
            </a:pPr>
            <a:r>
              <a:rPr lang="en-US" altLang="en-US" sz="1600" b="0" dirty="0"/>
              <a:t>THE VARIOUS DRILL MANUALS IN USE AT THE TIME OF HSB</a:t>
            </a:r>
          </a:p>
          <a:p>
            <a:pPr>
              <a:spcBef>
                <a:spcPct val="0"/>
              </a:spcBef>
              <a:buFontTx/>
              <a:buNone/>
              <a:defRPr/>
            </a:pPr>
            <a:r>
              <a:rPr lang="en-US" altLang="en-US" sz="1600" b="0" dirty="0"/>
              <a:t>--Duane. </a:t>
            </a:r>
            <a:r>
              <a:rPr lang="en-US" altLang="en-US" sz="1600" b="0" i="1" dirty="0"/>
              <a:t>A Handbook for Infantry Containing the First Principles of Military Discipline </a:t>
            </a:r>
            <a:r>
              <a:rPr lang="en-US" altLang="en-US" sz="1600" b="0" dirty="0"/>
              <a:t>	</a:t>
            </a:r>
            <a:r>
              <a:rPr lang="en-US" altLang="en-US" sz="1600" b="0" dirty="0">
                <a:hlinkClick r:id="rId6"/>
              </a:rPr>
              <a:t>http://babel.hathitrust.org/cgi/pt?id=nyp.33433008592945#view=1up;seq=5</a:t>
            </a:r>
            <a:endParaRPr lang="en-US" altLang="en-US" sz="1600" b="0" dirty="0"/>
          </a:p>
          <a:p>
            <a:pPr marL="914400" indent="-914400">
              <a:spcBef>
                <a:spcPct val="0"/>
              </a:spcBef>
              <a:buFontTx/>
              <a:buNone/>
              <a:defRPr/>
            </a:pPr>
            <a:r>
              <a:rPr lang="en-US" altLang="en-US" sz="1600" b="0" dirty="0"/>
              <a:t>--Smyth. </a:t>
            </a:r>
            <a:r>
              <a:rPr lang="en-US" altLang="en-US" sz="1600" b="0" i="1" dirty="0"/>
              <a:t>Regulations for the Field Exercise, </a:t>
            </a:r>
            <a:r>
              <a:rPr lang="en-US" altLang="en-US" sz="1600" b="0" i="1" dirty="0" err="1"/>
              <a:t>Manoeuvres</a:t>
            </a:r>
            <a:r>
              <a:rPr lang="en-US" altLang="en-US" sz="1600" b="0" i="1" dirty="0"/>
              <a:t>, and Conduct of the Infantry of the United States. </a:t>
            </a:r>
            <a:r>
              <a:rPr lang="en-US" altLang="en-US" sz="1600" b="0" i="1" dirty="0">
                <a:hlinkClick r:id="rId7"/>
              </a:rPr>
              <a:t>https://www.1812marines.org/wp content/uploads/2013/10/Smyth_s_Manual_with_plates.pdf</a:t>
            </a:r>
            <a:r>
              <a:rPr lang="en-US" altLang="en-US" sz="1600" b="0" i="1" dirty="0"/>
              <a:t>  </a:t>
            </a:r>
            <a:endParaRPr lang="en-US" altLang="en-US" sz="1600" b="0" u="sng" dirty="0">
              <a:solidFill>
                <a:srgbClr val="009999"/>
              </a:solidFill>
            </a:endParaRPr>
          </a:p>
          <a:p>
            <a:pPr>
              <a:spcBef>
                <a:spcPct val="0"/>
              </a:spcBef>
              <a:buFontTx/>
              <a:buNone/>
              <a:defRPr/>
            </a:pPr>
            <a:r>
              <a:rPr lang="en-US" altLang="en-US" sz="1600" b="0" dirty="0"/>
              <a:t>--Von Steuben.</a:t>
            </a:r>
            <a:r>
              <a:rPr lang="en-US" altLang="en-US" sz="1600" b="0" i="1" dirty="0"/>
              <a:t> Regulations for the Order and Discipline of the Troops of the United State</a:t>
            </a:r>
            <a:r>
              <a:rPr lang="en-US" altLang="en-US" sz="1600" b="0" dirty="0"/>
              <a:t>s. 	</a:t>
            </a:r>
            <a:r>
              <a:rPr lang="en-US" altLang="en-US" sz="1600" b="0" dirty="0">
                <a:hlinkClick r:id="rId8"/>
              </a:rPr>
              <a:t>https://archive.org/details/2575061R.nlm.nih.gov</a:t>
            </a:r>
            <a:endParaRPr lang="en-US" altLang="en-US" sz="1800" b="0" u="sng" dirty="0">
              <a:solidFill>
                <a:srgbClr val="008080"/>
              </a:solidFill>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id="{28E593A7-653A-91C3-33D1-5B9AB38EFE51}"/>
              </a:ext>
            </a:extLst>
          </p:cNvPr>
          <p:cNvSpPr txBox="1">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WAR CAMPAIGNS:  THE PLAN 2</a:t>
            </a:r>
          </a:p>
          <a:p>
            <a:pPr algn="ctr">
              <a:spcBef>
                <a:spcPct val="0"/>
              </a:spcBef>
              <a:buFontTx/>
              <a:buNone/>
            </a:pPr>
            <a:r>
              <a:rPr lang="en-US" altLang="en-US" sz="2200" b="0"/>
              <a:t>	 Overall, Pinckney planned to send multiple converging forces into the heart of Creekland.  These forces aimed to </a:t>
            </a:r>
          </a:p>
          <a:p>
            <a:pPr algn="ctr">
              <a:spcBef>
                <a:spcPct val="0"/>
              </a:spcBef>
              <a:buFontTx/>
              <a:buNone/>
            </a:pPr>
            <a:r>
              <a:rPr lang="en-US" altLang="en-US" sz="2200" b="0"/>
              <a:t>eliminate Red Stick armed opposition, </a:t>
            </a:r>
          </a:p>
          <a:p>
            <a:pPr algn="ctr">
              <a:spcBef>
                <a:spcPct val="0"/>
              </a:spcBef>
              <a:buFontTx/>
              <a:buNone/>
            </a:pPr>
            <a:r>
              <a:rPr lang="en-US" altLang="en-US" sz="2200" b="0"/>
              <a:t>destroy Red Stick settlements and supplies,</a:t>
            </a:r>
          </a:p>
          <a:p>
            <a:pPr algn="ctr">
              <a:spcBef>
                <a:spcPct val="0"/>
              </a:spcBef>
              <a:buFontTx/>
              <a:buNone/>
            </a:pPr>
            <a:r>
              <a:rPr lang="en-US" altLang="en-US" sz="2200" b="0"/>
              <a:t>and establish forts for security and supply. </a:t>
            </a:r>
          </a:p>
          <a:p>
            <a:pPr algn="ctr">
              <a:spcBef>
                <a:spcPct val="0"/>
              </a:spcBef>
              <a:buFontTx/>
              <a:buNone/>
            </a:pPr>
            <a:r>
              <a:rPr lang="en-US" altLang="en-US" sz="2200" b="0" i="1"/>
              <a:t>(Note:  destruction of Indian subsistence agriculture was a common strategy in both colonial and US Indian wars), </a:t>
            </a:r>
          </a:p>
          <a:p>
            <a:pPr algn="ctr">
              <a:spcBef>
                <a:spcPct val="0"/>
              </a:spcBef>
              <a:buFontTx/>
              <a:buNone/>
            </a:pPr>
            <a:endParaRPr lang="en-US" altLang="en-US" sz="2200" b="0"/>
          </a:p>
          <a:p>
            <a:pPr>
              <a:spcBef>
                <a:spcPct val="0"/>
              </a:spcBef>
              <a:buFontTx/>
              <a:buNone/>
            </a:pPr>
            <a:r>
              <a:rPr lang="en-US" altLang="en-US" sz="2200" b="0"/>
              <a:t>	--Ferdinand Claiborne’s militia, regulars and Choctaw allies would proceed from the west part of Mississippi Territory (what is now Alabama and Mississippi) to the Coosa and Tallapoosa River junction.</a:t>
            </a:r>
          </a:p>
          <a:p>
            <a:pPr>
              <a:spcBef>
                <a:spcPct val="0"/>
              </a:spcBef>
              <a:buFontTx/>
              <a:buNone/>
            </a:pPr>
            <a:r>
              <a:rPr lang="en-US" altLang="en-US" sz="2200" b="0"/>
              <a:t>	--John Floyd’s Georgia militia and Loyal Creek allies would go from the Fort Hawkins Creek Agency (near modern Macon) into Creek land via the Federal Road to the same Coosa/Tallapoosa confluence.</a:t>
            </a:r>
          </a:p>
          <a:p>
            <a:pPr>
              <a:spcBef>
                <a:spcPct val="0"/>
              </a:spcBef>
              <a:buFontTx/>
              <a:buNone/>
            </a:pPr>
            <a:r>
              <a:rPr lang="en-US" altLang="en-US" sz="2200" b="0"/>
              <a:t>	--Two Tennessee forces under Andrew Jackson’s overall command, including Cherokee and Loyal Creek allies, would follow the Coosa and Tallapoosa Rivers to same.  </a:t>
            </a:r>
          </a:p>
          <a:p>
            <a:pPr>
              <a:spcBef>
                <a:spcPct val="0"/>
              </a:spcBef>
              <a:buFontTx/>
              <a:buNone/>
            </a:pPr>
            <a:endParaRPr lang="en-US" altLang="en-US" sz="2200" b="0"/>
          </a:p>
          <a:p>
            <a:pPr algn="ctr">
              <a:spcBef>
                <a:spcPct val="0"/>
              </a:spcBef>
              <a:buFontTx/>
              <a:buNone/>
            </a:pPr>
            <a:r>
              <a:rPr lang="en-US" altLang="en-US" sz="2200" b="0"/>
              <a:t>See maps next slides.</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http://alabamamaps.ua.edu/contemporarymaps/alabama/physical/relief.jpg">
            <a:extLst>
              <a:ext uri="{FF2B5EF4-FFF2-40B4-BE49-F238E27FC236}">
                <a16:creationId xmlns:a16="http://schemas.microsoft.com/office/drawing/2014/main" id="{7DB18BE7-AF0E-E8BE-66AB-31681B6DE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288"/>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2627" name="AutoShape 9">
            <a:extLst>
              <a:ext uri="{FF2B5EF4-FFF2-40B4-BE49-F238E27FC236}">
                <a16:creationId xmlns:a16="http://schemas.microsoft.com/office/drawing/2014/main" id="{157B3738-9D6D-F631-1E47-BFD59DC9FFCC}"/>
              </a:ext>
            </a:extLst>
          </p:cNvPr>
          <p:cNvSpPr>
            <a:spLocks noChangeArrowheads="1"/>
          </p:cNvSpPr>
          <p:nvPr/>
        </p:nvSpPr>
        <p:spPr bwMode="auto">
          <a:xfrm rot="-1808390">
            <a:off x="1949450" y="4378325"/>
            <a:ext cx="1603375" cy="409575"/>
          </a:xfrm>
          <a:prstGeom prst="rightArrow">
            <a:avLst>
              <a:gd name="adj1" fmla="val 50000"/>
              <a:gd name="adj2" fmla="val 97868"/>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2628" name="AutoShape 10">
            <a:extLst>
              <a:ext uri="{FF2B5EF4-FFF2-40B4-BE49-F238E27FC236}">
                <a16:creationId xmlns:a16="http://schemas.microsoft.com/office/drawing/2014/main" id="{80C3C1C9-14D6-F60D-E995-78C27704EF3F}"/>
              </a:ext>
            </a:extLst>
          </p:cNvPr>
          <p:cNvSpPr>
            <a:spLocks noChangeArrowheads="1"/>
          </p:cNvSpPr>
          <p:nvPr/>
        </p:nvSpPr>
        <p:spPr bwMode="auto">
          <a:xfrm rot="10800000">
            <a:off x="4502150" y="3460750"/>
            <a:ext cx="3194050" cy="409575"/>
          </a:xfrm>
          <a:prstGeom prst="rightArrow">
            <a:avLst>
              <a:gd name="adj1" fmla="val 50000"/>
              <a:gd name="adj2" fmla="val 97842"/>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2629" name="AutoShape 12">
            <a:extLst>
              <a:ext uri="{FF2B5EF4-FFF2-40B4-BE49-F238E27FC236}">
                <a16:creationId xmlns:a16="http://schemas.microsoft.com/office/drawing/2014/main" id="{C4144419-DDD7-D71C-F282-F23DCF4DED7F}"/>
              </a:ext>
            </a:extLst>
          </p:cNvPr>
          <p:cNvSpPr>
            <a:spLocks noChangeArrowheads="1"/>
          </p:cNvSpPr>
          <p:nvPr/>
        </p:nvSpPr>
        <p:spPr bwMode="auto">
          <a:xfrm rot="4433781">
            <a:off x="3529807" y="643731"/>
            <a:ext cx="952500" cy="290513"/>
          </a:xfrm>
          <a:prstGeom prst="rightArrow">
            <a:avLst>
              <a:gd name="adj1" fmla="val 50000"/>
              <a:gd name="adj2" fmla="val 819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2630" name="Text Box 16">
            <a:extLst>
              <a:ext uri="{FF2B5EF4-FFF2-40B4-BE49-F238E27FC236}">
                <a16:creationId xmlns:a16="http://schemas.microsoft.com/office/drawing/2014/main" id="{973B019A-EB0E-1996-10A9-C19BEEDBE64A}"/>
              </a:ext>
            </a:extLst>
          </p:cNvPr>
          <p:cNvSpPr txBox="1">
            <a:spLocks noChangeArrowheads="1"/>
          </p:cNvSpPr>
          <p:nvPr/>
        </p:nvSpPr>
        <p:spPr bwMode="auto">
          <a:xfrm>
            <a:off x="136525" y="3435350"/>
            <a:ext cx="1635125" cy="22479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Ferdinand </a:t>
            </a:r>
          </a:p>
          <a:p>
            <a:pPr algn="ctr">
              <a:spcBef>
                <a:spcPct val="0"/>
              </a:spcBef>
              <a:buFontTx/>
              <a:buNone/>
            </a:pPr>
            <a:r>
              <a:rPr lang="en-US" altLang="en-US" sz="2000"/>
              <a:t>Claiborne:</a:t>
            </a:r>
          </a:p>
          <a:p>
            <a:pPr algn="ctr">
              <a:spcBef>
                <a:spcPct val="0"/>
              </a:spcBef>
              <a:buFontTx/>
              <a:buNone/>
            </a:pPr>
            <a:r>
              <a:rPr lang="en-US" altLang="en-US" sz="2000"/>
              <a:t>from the </a:t>
            </a:r>
          </a:p>
          <a:p>
            <a:pPr algn="ctr">
              <a:spcBef>
                <a:spcPct val="0"/>
              </a:spcBef>
              <a:buFontTx/>
              <a:buNone/>
            </a:pPr>
            <a:r>
              <a:rPr lang="en-US" altLang="en-US" sz="2000"/>
              <a:t>west part </a:t>
            </a:r>
          </a:p>
          <a:p>
            <a:pPr algn="ctr">
              <a:spcBef>
                <a:spcPct val="0"/>
              </a:spcBef>
              <a:buFontTx/>
              <a:buNone/>
            </a:pPr>
            <a:r>
              <a:rPr lang="en-US" altLang="en-US" sz="2000"/>
              <a:t>of </a:t>
            </a:r>
          </a:p>
          <a:p>
            <a:pPr algn="ctr">
              <a:spcBef>
                <a:spcPct val="0"/>
              </a:spcBef>
              <a:buFontTx/>
              <a:buNone/>
            </a:pPr>
            <a:r>
              <a:rPr lang="en-US" altLang="en-US" sz="2000"/>
              <a:t>Mississippi </a:t>
            </a:r>
          </a:p>
          <a:p>
            <a:pPr algn="ctr">
              <a:spcBef>
                <a:spcPct val="0"/>
              </a:spcBef>
              <a:buFontTx/>
              <a:buNone/>
            </a:pPr>
            <a:r>
              <a:rPr lang="en-US" altLang="en-US" sz="2000"/>
              <a:t>Territory</a:t>
            </a:r>
          </a:p>
        </p:txBody>
      </p:sp>
      <p:sp>
        <p:nvSpPr>
          <p:cNvPr id="282631" name="Text Box 17">
            <a:extLst>
              <a:ext uri="{FF2B5EF4-FFF2-40B4-BE49-F238E27FC236}">
                <a16:creationId xmlns:a16="http://schemas.microsoft.com/office/drawing/2014/main" id="{A3B68B43-A93C-A31B-7232-585F442DEA6B}"/>
              </a:ext>
            </a:extLst>
          </p:cNvPr>
          <p:cNvSpPr txBox="1">
            <a:spLocks noChangeArrowheads="1"/>
          </p:cNvSpPr>
          <p:nvPr/>
        </p:nvSpPr>
        <p:spPr bwMode="auto">
          <a:xfrm>
            <a:off x="2133600" y="1228725"/>
            <a:ext cx="1752600" cy="132397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Andrew Jackson:</a:t>
            </a:r>
          </a:p>
          <a:p>
            <a:pPr algn="ctr">
              <a:spcBef>
                <a:spcPct val="0"/>
              </a:spcBef>
              <a:buFontTx/>
              <a:buNone/>
            </a:pPr>
            <a:r>
              <a:rPr lang="en-US" altLang="en-US" sz="2000"/>
              <a:t>From West</a:t>
            </a:r>
          </a:p>
          <a:p>
            <a:pPr algn="ctr">
              <a:spcBef>
                <a:spcPct val="0"/>
              </a:spcBef>
              <a:buFontTx/>
              <a:buNone/>
            </a:pPr>
            <a:r>
              <a:rPr lang="en-US" altLang="en-US" sz="2000"/>
              <a:t>Tennessee</a:t>
            </a:r>
          </a:p>
        </p:txBody>
      </p:sp>
      <p:sp>
        <p:nvSpPr>
          <p:cNvPr id="282632" name="Text Box 19">
            <a:extLst>
              <a:ext uri="{FF2B5EF4-FFF2-40B4-BE49-F238E27FC236}">
                <a16:creationId xmlns:a16="http://schemas.microsoft.com/office/drawing/2014/main" id="{63796503-AFBC-927D-5456-BCBDFACDC54F}"/>
              </a:ext>
            </a:extLst>
          </p:cNvPr>
          <p:cNvSpPr txBox="1">
            <a:spLocks noChangeArrowheads="1"/>
          </p:cNvSpPr>
          <p:nvPr/>
        </p:nvSpPr>
        <p:spPr bwMode="auto">
          <a:xfrm>
            <a:off x="6686550" y="3870325"/>
            <a:ext cx="2320925" cy="16319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John Floyd:</a:t>
            </a:r>
          </a:p>
          <a:p>
            <a:pPr algn="ctr">
              <a:spcBef>
                <a:spcPct val="0"/>
              </a:spcBef>
              <a:buFontTx/>
              <a:buNone/>
            </a:pPr>
            <a:r>
              <a:rPr lang="en-US" altLang="en-US" sz="2000"/>
              <a:t>from Georgia</a:t>
            </a:r>
          </a:p>
          <a:p>
            <a:pPr algn="ctr">
              <a:spcBef>
                <a:spcPct val="0"/>
              </a:spcBef>
              <a:buFontTx/>
              <a:buNone/>
            </a:pPr>
            <a:r>
              <a:rPr lang="en-US" altLang="en-US" sz="2000"/>
              <a:t>(Fort Hawkins, </a:t>
            </a:r>
          </a:p>
          <a:p>
            <a:pPr algn="ctr">
              <a:spcBef>
                <a:spcPct val="0"/>
              </a:spcBef>
              <a:buFontTx/>
              <a:buNone/>
            </a:pPr>
            <a:r>
              <a:rPr lang="en-US" altLang="en-US" sz="2000"/>
              <a:t>near present-day </a:t>
            </a:r>
          </a:p>
          <a:p>
            <a:pPr algn="ctr">
              <a:spcBef>
                <a:spcPct val="0"/>
              </a:spcBef>
              <a:buFontTx/>
              <a:buNone/>
            </a:pPr>
            <a:r>
              <a:rPr lang="en-US" altLang="en-US" sz="2000"/>
              <a:t>Macon)</a:t>
            </a:r>
          </a:p>
        </p:txBody>
      </p:sp>
      <p:sp>
        <p:nvSpPr>
          <p:cNvPr id="282633" name="Text Box 20">
            <a:extLst>
              <a:ext uri="{FF2B5EF4-FFF2-40B4-BE49-F238E27FC236}">
                <a16:creationId xmlns:a16="http://schemas.microsoft.com/office/drawing/2014/main" id="{A1050CA7-F4B6-9408-A901-3C8DE55104BF}"/>
              </a:ext>
            </a:extLst>
          </p:cNvPr>
          <p:cNvSpPr txBox="1">
            <a:spLocks noChangeArrowheads="1"/>
          </p:cNvSpPr>
          <p:nvPr/>
        </p:nvSpPr>
        <p:spPr bwMode="auto">
          <a:xfrm>
            <a:off x="0" y="-14288"/>
            <a:ext cx="2133600" cy="1570038"/>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CAMPAIGN</a:t>
            </a:r>
            <a:r>
              <a:rPr lang="en-US" altLang="en-US" sz="2400"/>
              <a:t>:</a:t>
            </a:r>
          </a:p>
          <a:p>
            <a:pPr algn="ctr">
              <a:spcBef>
                <a:spcPct val="0"/>
              </a:spcBef>
              <a:buFontTx/>
              <a:buNone/>
            </a:pPr>
            <a:endParaRPr lang="en-US" altLang="en-US" sz="2400"/>
          </a:p>
          <a:p>
            <a:pPr algn="ctr">
              <a:spcBef>
                <a:spcPct val="0"/>
              </a:spcBef>
              <a:buFontTx/>
              <a:buNone/>
            </a:pPr>
            <a:r>
              <a:rPr lang="en-US" altLang="en-US" sz="2400"/>
              <a:t>THE PLAN 1</a:t>
            </a:r>
          </a:p>
        </p:txBody>
      </p:sp>
      <p:sp>
        <p:nvSpPr>
          <p:cNvPr id="282634" name="TextBox 4">
            <a:extLst>
              <a:ext uri="{FF2B5EF4-FFF2-40B4-BE49-F238E27FC236}">
                <a16:creationId xmlns:a16="http://schemas.microsoft.com/office/drawing/2014/main" id="{76F764F8-F048-4A5D-29C5-1CCD025304BF}"/>
              </a:ext>
            </a:extLst>
          </p:cNvPr>
          <p:cNvSpPr txBox="1">
            <a:spLocks noChangeArrowheads="1"/>
          </p:cNvSpPr>
          <p:nvPr/>
        </p:nvSpPr>
        <p:spPr bwMode="auto">
          <a:xfrm>
            <a:off x="5662613" y="2246313"/>
            <a:ext cx="3481387" cy="1200150"/>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Thomas Pinckney, </a:t>
            </a:r>
          </a:p>
          <a:p>
            <a:pPr algn="ctr">
              <a:spcBef>
                <a:spcPct val="0"/>
              </a:spcBef>
              <a:buFontTx/>
              <a:buNone/>
            </a:pPr>
            <a:r>
              <a:rPr lang="en-US" altLang="en-US" sz="2400"/>
              <a:t>in Georgia:</a:t>
            </a:r>
          </a:p>
          <a:p>
            <a:pPr algn="ctr">
              <a:spcBef>
                <a:spcPct val="0"/>
              </a:spcBef>
              <a:buFontTx/>
              <a:buNone/>
            </a:pPr>
            <a:r>
              <a:rPr lang="en-US" altLang="en-US" sz="2400"/>
              <a:t>Overall commander</a:t>
            </a:r>
          </a:p>
        </p:txBody>
      </p:sp>
      <p:sp>
        <p:nvSpPr>
          <p:cNvPr id="282635" name="Text Box 25">
            <a:extLst>
              <a:ext uri="{FF2B5EF4-FFF2-40B4-BE49-F238E27FC236}">
                <a16:creationId xmlns:a16="http://schemas.microsoft.com/office/drawing/2014/main" id="{247DF8DE-A7F3-80C7-DD67-A43898C47318}"/>
              </a:ext>
            </a:extLst>
          </p:cNvPr>
          <p:cNvSpPr txBox="1">
            <a:spLocks noChangeArrowheads="1"/>
          </p:cNvSpPr>
          <p:nvPr/>
        </p:nvSpPr>
        <p:spPr bwMode="auto">
          <a:xfrm>
            <a:off x="5562600" y="214313"/>
            <a:ext cx="2392363" cy="1938337"/>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John Cocke:</a:t>
            </a:r>
          </a:p>
          <a:p>
            <a:pPr algn="ctr">
              <a:spcBef>
                <a:spcPct val="0"/>
              </a:spcBef>
              <a:buFontTx/>
              <a:buNone/>
            </a:pPr>
            <a:r>
              <a:rPr lang="en-US" altLang="en-US" sz="2000"/>
              <a:t>From East</a:t>
            </a:r>
          </a:p>
          <a:p>
            <a:pPr algn="ctr">
              <a:spcBef>
                <a:spcPct val="0"/>
              </a:spcBef>
              <a:buFontTx/>
              <a:buNone/>
            </a:pPr>
            <a:r>
              <a:rPr lang="en-US" altLang="en-US" sz="2000"/>
              <a:t>Tennessee</a:t>
            </a:r>
            <a:endParaRPr lang="en-US" altLang="en-US" sz="1800"/>
          </a:p>
          <a:p>
            <a:pPr algn="ctr">
              <a:spcBef>
                <a:spcPct val="0"/>
              </a:spcBef>
              <a:buFontTx/>
              <a:buNone/>
            </a:pPr>
            <a:r>
              <a:rPr lang="en-US" altLang="en-US" sz="2000"/>
              <a:t>(supposed to join </a:t>
            </a:r>
          </a:p>
          <a:p>
            <a:pPr algn="ctr">
              <a:spcBef>
                <a:spcPct val="0"/>
              </a:spcBef>
              <a:buFontTx/>
              <a:buNone/>
            </a:pPr>
            <a:r>
              <a:rPr lang="en-US" altLang="en-US" sz="2000"/>
              <a:t>with and serve </a:t>
            </a:r>
          </a:p>
          <a:p>
            <a:pPr algn="ctr">
              <a:spcBef>
                <a:spcPct val="0"/>
              </a:spcBef>
              <a:buFontTx/>
              <a:buNone/>
            </a:pPr>
            <a:r>
              <a:rPr lang="en-US" altLang="en-US" sz="2000"/>
              <a:t>under Jackson)</a:t>
            </a:r>
          </a:p>
        </p:txBody>
      </p:sp>
      <p:sp>
        <p:nvSpPr>
          <p:cNvPr id="282636" name="AutoShape 26">
            <a:extLst>
              <a:ext uri="{FF2B5EF4-FFF2-40B4-BE49-F238E27FC236}">
                <a16:creationId xmlns:a16="http://schemas.microsoft.com/office/drawing/2014/main" id="{1B10BF5B-6D78-E52F-1406-506BC6CC7B96}"/>
              </a:ext>
            </a:extLst>
          </p:cNvPr>
          <p:cNvSpPr>
            <a:spLocks noChangeArrowheads="1"/>
          </p:cNvSpPr>
          <p:nvPr/>
        </p:nvSpPr>
        <p:spPr bwMode="auto">
          <a:xfrm rot="8861346">
            <a:off x="4498975" y="827088"/>
            <a:ext cx="952500" cy="290512"/>
          </a:xfrm>
          <a:prstGeom prst="rightArrow">
            <a:avLst>
              <a:gd name="adj1" fmla="val 50000"/>
              <a:gd name="adj2" fmla="val 819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2637" name="AutoShape 27">
            <a:extLst>
              <a:ext uri="{FF2B5EF4-FFF2-40B4-BE49-F238E27FC236}">
                <a16:creationId xmlns:a16="http://schemas.microsoft.com/office/drawing/2014/main" id="{64F9486D-DC55-5F1B-4883-30FB9B0D157B}"/>
              </a:ext>
            </a:extLst>
          </p:cNvPr>
          <p:cNvSpPr>
            <a:spLocks noChangeArrowheads="1"/>
          </p:cNvSpPr>
          <p:nvPr/>
        </p:nvSpPr>
        <p:spPr bwMode="auto">
          <a:xfrm rot="5119473">
            <a:off x="3430588" y="1968500"/>
            <a:ext cx="1603375" cy="409575"/>
          </a:xfrm>
          <a:prstGeom prst="rightArrow">
            <a:avLst>
              <a:gd name="adj1" fmla="val 50000"/>
              <a:gd name="adj2" fmla="val 97868"/>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Alabama Map with Its Major Rivers">
            <a:extLst>
              <a:ext uri="{FF2B5EF4-FFF2-40B4-BE49-F238E27FC236}">
                <a16:creationId xmlns:a16="http://schemas.microsoft.com/office/drawing/2014/main" id="{F4906067-9BA6-77D4-DA6C-9D410DC10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0"/>
            <a:ext cx="4238625"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4675" name="AutoShape 9">
            <a:extLst>
              <a:ext uri="{FF2B5EF4-FFF2-40B4-BE49-F238E27FC236}">
                <a16:creationId xmlns:a16="http://schemas.microsoft.com/office/drawing/2014/main" id="{C9B591C0-DC05-892E-F9D8-473384CFBBE7}"/>
              </a:ext>
            </a:extLst>
          </p:cNvPr>
          <p:cNvSpPr>
            <a:spLocks noChangeArrowheads="1"/>
          </p:cNvSpPr>
          <p:nvPr/>
        </p:nvSpPr>
        <p:spPr bwMode="auto">
          <a:xfrm rot="-3345033">
            <a:off x="2865438" y="4719638"/>
            <a:ext cx="1603375" cy="409575"/>
          </a:xfrm>
          <a:prstGeom prst="rightArrow">
            <a:avLst>
              <a:gd name="adj1" fmla="val 50000"/>
              <a:gd name="adj2" fmla="val 97868"/>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4676" name="Text Box 16">
            <a:extLst>
              <a:ext uri="{FF2B5EF4-FFF2-40B4-BE49-F238E27FC236}">
                <a16:creationId xmlns:a16="http://schemas.microsoft.com/office/drawing/2014/main" id="{96D5015E-1F07-D671-2C1D-DB11FD55FD69}"/>
              </a:ext>
            </a:extLst>
          </p:cNvPr>
          <p:cNvSpPr txBox="1">
            <a:spLocks noChangeArrowheads="1"/>
          </p:cNvSpPr>
          <p:nvPr/>
        </p:nvSpPr>
        <p:spPr bwMode="auto">
          <a:xfrm>
            <a:off x="2624138" y="5237163"/>
            <a:ext cx="1366837"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Claiborne</a:t>
            </a:r>
          </a:p>
        </p:txBody>
      </p:sp>
      <p:sp>
        <p:nvSpPr>
          <p:cNvPr id="284677" name="AutoShape 10">
            <a:extLst>
              <a:ext uri="{FF2B5EF4-FFF2-40B4-BE49-F238E27FC236}">
                <a16:creationId xmlns:a16="http://schemas.microsoft.com/office/drawing/2014/main" id="{0500E57A-E313-E0E5-B36C-82BFCFF85F6C}"/>
              </a:ext>
            </a:extLst>
          </p:cNvPr>
          <p:cNvSpPr>
            <a:spLocks noChangeArrowheads="1"/>
          </p:cNvSpPr>
          <p:nvPr/>
        </p:nvSpPr>
        <p:spPr bwMode="auto">
          <a:xfrm rot="10800000">
            <a:off x="5372100" y="3703638"/>
            <a:ext cx="1371600" cy="409575"/>
          </a:xfrm>
          <a:prstGeom prst="rightArrow">
            <a:avLst>
              <a:gd name="adj1" fmla="val 50000"/>
              <a:gd name="adj2" fmla="val 9786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4678" name="Text Box 19">
            <a:extLst>
              <a:ext uri="{FF2B5EF4-FFF2-40B4-BE49-F238E27FC236}">
                <a16:creationId xmlns:a16="http://schemas.microsoft.com/office/drawing/2014/main" id="{2FB47989-6354-3B8E-8463-BF0E3771387C}"/>
              </a:ext>
            </a:extLst>
          </p:cNvPr>
          <p:cNvSpPr txBox="1">
            <a:spLocks noChangeArrowheads="1"/>
          </p:cNvSpPr>
          <p:nvPr/>
        </p:nvSpPr>
        <p:spPr bwMode="auto">
          <a:xfrm>
            <a:off x="6813550" y="3732213"/>
            <a:ext cx="2330450" cy="4000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Floyd</a:t>
            </a:r>
          </a:p>
        </p:txBody>
      </p:sp>
      <p:sp>
        <p:nvSpPr>
          <p:cNvPr id="284679" name="AutoShape 12">
            <a:extLst>
              <a:ext uri="{FF2B5EF4-FFF2-40B4-BE49-F238E27FC236}">
                <a16:creationId xmlns:a16="http://schemas.microsoft.com/office/drawing/2014/main" id="{A7DF4BC8-7831-9C25-B3AF-136F6882AA57}"/>
              </a:ext>
            </a:extLst>
          </p:cNvPr>
          <p:cNvSpPr>
            <a:spLocks noChangeArrowheads="1"/>
          </p:cNvSpPr>
          <p:nvPr/>
        </p:nvSpPr>
        <p:spPr bwMode="auto">
          <a:xfrm rot="4433781">
            <a:off x="4369594" y="1140619"/>
            <a:ext cx="952500" cy="290512"/>
          </a:xfrm>
          <a:prstGeom prst="rightArrow">
            <a:avLst>
              <a:gd name="adj1" fmla="val 50000"/>
              <a:gd name="adj2" fmla="val 819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4680" name="Text Box 17">
            <a:extLst>
              <a:ext uri="{FF2B5EF4-FFF2-40B4-BE49-F238E27FC236}">
                <a16:creationId xmlns:a16="http://schemas.microsoft.com/office/drawing/2014/main" id="{D46A8E8D-C24A-71ED-CAFB-3C00DBD5C886}"/>
              </a:ext>
            </a:extLst>
          </p:cNvPr>
          <p:cNvSpPr txBox="1">
            <a:spLocks noChangeArrowheads="1"/>
          </p:cNvSpPr>
          <p:nvPr/>
        </p:nvSpPr>
        <p:spPr bwMode="auto">
          <a:xfrm>
            <a:off x="3532188" y="1585913"/>
            <a:ext cx="1211262"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Jackson</a:t>
            </a:r>
          </a:p>
        </p:txBody>
      </p:sp>
      <p:sp>
        <p:nvSpPr>
          <p:cNvPr id="284681" name="AutoShape 26">
            <a:extLst>
              <a:ext uri="{FF2B5EF4-FFF2-40B4-BE49-F238E27FC236}">
                <a16:creationId xmlns:a16="http://schemas.microsoft.com/office/drawing/2014/main" id="{56CCFC7F-A546-D737-E3B9-401C900C9F81}"/>
              </a:ext>
            </a:extLst>
          </p:cNvPr>
          <p:cNvSpPr>
            <a:spLocks noChangeArrowheads="1"/>
          </p:cNvSpPr>
          <p:nvPr/>
        </p:nvSpPr>
        <p:spPr bwMode="auto">
          <a:xfrm rot="8307563">
            <a:off x="5091113" y="1198563"/>
            <a:ext cx="952500" cy="290512"/>
          </a:xfrm>
          <a:prstGeom prst="rightArrow">
            <a:avLst>
              <a:gd name="adj1" fmla="val 50000"/>
              <a:gd name="adj2" fmla="val 819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4682" name="AutoShape 27">
            <a:extLst>
              <a:ext uri="{FF2B5EF4-FFF2-40B4-BE49-F238E27FC236}">
                <a16:creationId xmlns:a16="http://schemas.microsoft.com/office/drawing/2014/main" id="{5AD12408-857A-3F2F-6B07-FA121D9332C6}"/>
              </a:ext>
            </a:extLst>
          </p:cNvPr>
          <p:cNvSpPr>
            <a:spLocks noChangeArrowheads="1"/>
          </p:cNvSpPr>
          <p:nvPr/>
        </p:nvSpPr>
        <p:spPr bwMode="auto">
          <a:xfrm rot="5984853">
            <a:off x="4013200" y="2505076"/>
            <a:ext cx="1603375" cy="304800"/>
          </a:xfrm>
          <a:prstGeom prst="rightArrow">
            <a:avLst>
              <a:gd name="adj1" fmla="val 50000"/>
              <a:gd name="adj2" fmla="val 9770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284683" name="Text Box 25">
            <a:extLst>
              <a:ext uri="{FF2B5EF4-FFF2-40B4-BE49-F238E27FC236}">
                <a16:creationId xmlns:a16="http://schemas.microsoft.com/office/drawing/2014/main" id="{D638ACD9-A464-F4A0-9404-F126A17C4827}"/>
              </a:ext>
            </a:extLst>
          </p:cNvPr>
          <p:cNvSpPr txBox="1">
            <a:spLocks noChangeArrowheads="1"/>
          </p:cNvSpPr>
          <p:nvPr/>
        </p:nvSpPr>
        <p:spPr bwMode="auto">
          <a:xfrm>
            <a:off x="5262563" y="498475"/>
            <a:ext cx="955675" cy="4016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Cocke</a:t>
            </a:r>
          </a:p>
        </p:txBody>
      </p:sp>
      <p:sp>
        <p:nvSpPr>
          <p:cNvPr id="2" name="Star: 5 Points 1">
            <a:extLst>
              <a:ext uri="{FF2B5EF4-FFF2-40B4-BE49-F238E27FC236}">
                <a16:creationId xmlns:a16="http://schemas.microsoft.com/office/drawing/2014/main" id="{534044E0-D437-9433-772E-3FABE0EEF968}"/>
              </a:ext>
            </a:extLst>
          </p:cNvPr>
          <p:cNvSpPr/>
          <p:nvPr/>
        </p:nvSpPr>
        <p:spPr bwMode="auto">
          <a:xfrm>
            <a:off x="4757738" y="3503613"/>
            <a:ext cx="542925" cy="428625"/>
          </a:xfrm>
          <a:prstGeom prst="star5">
            <a:avLst/>
          </a:prstGeom>
          <a:noFill/>
          <a:ln w="38100" cap="flat" cmpd="sng" algn="ctr">
            <a:solidFill>
              <a:srgbClr val="FF0000"/>
            </a:solidFill>
            <a:prstDash val="solid"/>
            <a:round/>
            <a:headEnd type="none" w="med" len="med"/>
            <a:tailEnd type="none" w="med" len="med"/>
          </a:ln>
          <a:effectLst/>
        </p:spPr>
        <p:txBody>
          <a:bodyPr/>
          <a:lstStyle/>
          <a:p>
            <a:pPr>
              <a:defRPr/>
            </a:pPr>
            <a:endParaRPr lang="en-US">
              <a:latin typeface="Arial" charset="0"/>
            </a:endParaRPr>
          </a:p>
        </p:txBody>
      </p:sp>
      <p:sp>
        <p:nvSpPr>
          <p:cNvPr id="284685" name="Text Box 19">
            <a:extLst>
              <a:ext uri="{FF2B5EF4-FFF2-40B4-BE49-F238E27FC236}">
                <a16:creationId xmlns:a16="http://schemas.microsoft.com/office/drawing/2014/main" id="{EE74FE1C-EEB3-F666-BC51-AC781E98B9C8}"/>
              </a:ext>
            </a:extLst>
          </p:cNvPr>
          <p:cNvSpPr txBox="1">
            <a:spLocks noChangeArrowheads="1"/>
          </p:cNvSpPr>
          <p:nvPr/>
        </p:nvSpPr>
        <p:spPr bwMode="auto">
          <a:xfrm>
            <a:off x="4287838" y="4113213"/>
            <a:ext cx="1884362" cy="1323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Geographical objective </a:t>
            </a:r>
          </a:p>
          <a:p>
            <a:pPr algn="ctr">
              <a:spcBef>
                <a:spcPct val="0"/>
              </a:spcBef>
              <a:buFontTx/>
              <a:buNone/>
            </a:pPr>
            <a:r>
              <a:rPr lang="en-US" altLang="en-US" sz="2000">
                <a:solidFill>
                  <a:srgbClr val="FF0000"/>
                </a:solidFill>
              </a:rPr>
              <a:t>for all three </a:t>
            </a:r>
          </a:p>
          <a:p>
            <a:pPr algn="ctr">
              <a:spcBef>
                <a:spcPct val="0"/>
              </a:spcBef>
              <a:buFontTx/>
              <a:buNone/>
            </a:pPr>
            <a:r>
              <a:rPr lang="en-US" altLang="en-US" sz="2000">
                <a:solidFill>
                  <a:srgbClr val="FF0000"/>
                </a:solidFill>
              </a:rPr>
              <a:t>forces</a:t>
            </a:r>
          </a:p>
        </p:txBody>
      </p:sp>
      <p:sp>
        <p:nvSpPr>
          <p:cNvPr id="15" name="TextBox 14">
            <a:extLst>
              <a:ext uri="{FF2B5EF4-FFF2-40B4-BE49-F238E27FC236}">
                <a16:creationId xmlns:a16="http://schemas.microsoft.com/office/drawing/2014/main" id="{FD77449A-4967-8A4C-5E05-0EDD82EB46F3}"/>
              </a:ext>
            </a:extLst>
          </p:cNvPr>
          <p:cNvSpPr txBox="1"/>
          <p:nvPr/>
        </p:nvSpPr>
        <p:spPr>
          <a:xfrm>
            <a:off x="-11113" y="1676400"/>
            <a:ext cx="2463801" cy="3816350"/>
          </a:xfrm>
          <a:prstGeom prst="rect">
            <a:avLst/>
          </a:prstGeom>
          <a:solidFill>
            <a:schemeClr val="bg1">
              <a:lumMod val="95000"/>
            </a:schemeClr>
          </a:solidFill>
          <a:ln>
            <a:solidFill>
              <a:schemeClr val="tx1"/>
            </a:solidFill>
          </a:ln>
        </p:spPr>
        <p:txBody>
          <a:bodyPr>
            <a:spAutoFit/>
          </a:bodyPr>
          <a:lstStyle/>
          <a:p>
            <a:pPr algn="ctr">
              <a:defRPr/>
            </a:pPr>
            <a:r>
              <a:rPr lang="en-US" altLang="en-US" sz="2200" dirty="0"/>
              <a:t>NOTE:  </a:t>
            </a:r>
          </a:p>
          <a:p>
            <a:pPr algn="ctr">
              <a:defRPr/>
            </a:pPr>
            <a:r>
              <a:rPr lang="en-US" altLang="en-US" sz="2200" dirty="0"/>
              <a:t>Given </a:t>
            </a:r>
          </a:p>
          <a:p>
            <a:pPr algn="ctr">
              <a:defRPr/>
            </a:pPr>
            <a:r>
              <a:rPr lang="en-US" altLang="en-US" sz="2200" dirty="0"/>
              <a:t>the US Army’s material and force-size advantages, </a:t>
            </a:r>
          </a:p>
          <a:p>
            <a:pPr algn="ctr">
              <a:defRPr/>
            </a:pPr>
            <a:r>
              <a:rPr lang="en-US" altLang="en-US" sz="2200" dirty="0"/>
              <a:t>the campaign </a:t>
            </a:r>
            <a:r>
              <a:rPr lang="en-US" altLang="en-US" sz="2200" i="1" dirty="0"/>
              <a:t>should</a:t>
            </a:r>
            <a:r>
              <a:rPr lang="en-US" altLang="en-US" sz="2200" dirty="0"/>
              <a:t> have taken about </a:t>
            </a:r>
          </a:p>
          <a:p>
            <a:pPr algn="ctr">
              <a:defRPr/>
            </a:pPr>
            <a:r>
              <a:rPr lang="en-US" altLang="en-US" sz="2200" dirty="0"/>
              <a:t>three months. </a:t>
            </a:r>
          </a:p>
          <a:p>
            <a:pPr algn="ctr">
              <a:defRPr/>
            </a:pPr>
            <a:r>
              <a:rPr lang="en-US" altLang="en-US" sz="2200" dirty="0"/>
              <a:t>See next slide. </a:t>
            </a:r>
          </a:p>
        </p:txBody>
      </p:sp>
      <p:sp>
        <p:nvSpPr>
          <p:cNvPr id="284687" name="Text Box 20">
            <a:extLst>
              <a:ext uri="{FF2B5EF4-FFF2-40B4-BE49-F238E27FC236}">
                <a16:creationId xmlns:a16="http://schemas.microsoft.com/office/drawing/2014/main" id="{5CA7FCCB-2857-3D76-FF58-A7F880D19E1A}"/>
              </a:ext>
            </a:extLst>
          </p:cNvPr>
          <p:cNvSpPr txBox="1">
            <a:spLocks noChangeArrowheads="1"/>
          </p:cNvSpPr>
          <p:nvPr/>
        </p:nvSpPr>
        <p:spPr bwMode="auto">
          <a:xfrm>
            <a:off x="0" y="-14288"/>
            <a:ext cx="2452688" cy="1570038"/>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CAMPAIGN</a:t>
            </a:r>
            <a:r>
              <a:rPr lang="en-US" altLang="en-US" sz="2400"/>
              <a:t>:</a:t>
            </a:r>
          </a:p>
          <a:p>
            <a:pPr algn="ctr">
              <a:spcBef>
                <a:spcPct val="0"/>
              </a:spcBef>
              <a:buFontTx/>
              <a:buNone/>
            </a:pPr>
            <a:endParaRPr lang="en-US" altLang="en-US" sz="2400"/>
          </a:p>
          <a:p>
            <a:pPr algn="ctr">
              <a:spcBef>
                <a:spcPct val="0"/>
              </a:spcBef>
              <a:buFontTx/>
              <a:buNone/>
            </a:pPr>
            <a:r>
              <a:rPr lang="en-US" altLang="en-US" sz="2400"/>
              <a:t>THE PLAN 2</a:t>
            </a:r>
          </a:p>
        </p:txBody>
      </p:sp>
      <p:sp>
        <p:nvSpPr>
          <p:cNvPr id="284688" name="TextBox 4">
            <a:extLst>
              <a:ext uri="{FF2B5EF4-FFF2-40B4-BE49-F238E27FC236}">
                <a16:creationId xmlns:a16="http://schemas.microsoft.com/office/drawing/2014/main" id="{CF69F79C-E35E-2B0E-D6AE-628C46939D99}"/>
              </a:ext>
            </a:extLst>
          </p:cNvPr>
          <p:cNvSpPr txBox="1">
            <a:spLocks noChangeArrowheads="1"/>
          </p:cNvSpPr>
          <p:nvPr/>
        </p:nvSpPr>
        <p:spPr bwMode="auto">
          <a:xfrm>
            <a:off x="5516563" y="2149475"/>
            <a:ext cx="2452687" cy="46037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Pinckney</a:t>
            </a: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4">
            <a:extLst>
              <a:ext uri="{FF2B5EF4-FFF2-40B4-BE49-F238E27FC236}">
                <a16:creationId xmlns:a16="http://schemas.microsoft.com/office/drawing/2014/main" id="{1D4B831C-358A-D280-6D12-5107A4C496DE}"/>
              </a:ext>
            </a:extLst>
          </p:cNvPr>
          <p:cNvSpPr txBox="1">
            <a:spLocks noChangeArrowheads="1"/>
          </p:cNvSpPr>
          <p:nvPr/>
        </p:nvSpPr>
        <p:spPr bwMode="auto">
          <a:xfrm>
            <a:off x="0" y="26988"/>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1</a:t>
            </a:r>
          </a:p>
          <a:p>
            <a:pPr algn="ctr">
              <a:spcBef>
                <a:spcPct val="0"/>
              </a:spcBef>
              <a:buFontTx/>
              <a:buNone/>
            </a:pPr>
            <a:r>
              <a:rPr lang="en-US" altLang="en-US" sz="2400"/>
              <a:t>THE US SIDE 1</a:t>
            </a:r>
          </a:p>
          <a:p>
            <a:pPr>
              <a:spcBef>
                <a:spcPct val="0"/>
              </a:spcBef>
              <a:buFontTx/>
              <a:buNone/>
            </a:pPr>
            <a:endParaRPr lang="en-US" altLang="en-US" sz="2200" b="0"/>
          </a:p>
          <a:p>
            <a:pPr>
              <a:spcBef>
                <a:spcPct val="0"/>
              </a:spcBef>
              <a:buFontTx/>
              <a:buNone/>
            </a:pPr>
            <a:r>
              <a:rPr lang="en-US" altLang="en-US" sz="2200" b="0"/>
              <a:t>	--The US campaign took nearly a year.  Reasons:</a:t>
            </a:r>
          </a:p>
          <a:p>
            <a:pPr>
              <a:spcBef>
                <a:spcPct val="0"/>
              </a:spcBef>
              <a:buFontTx/>
              <a:buNone/>
            </a:pPr>
            <a:r>
              <a:rPr lang="en-US" altLang="en-US" sz="2200" b="0"/>
              <a:t>		---The logistical and enlistment woes that bedeviled other War of 1812 operations also hurt these campaigns.  The US side won most of its battles, but struggled to sustain operational momentum.</a:t>
            </a:r>
          </a:p>
          <a:p>
            <a:pPr>
              <a:spcBef>
                <a:spcPct val="0"/>
              </a:spcBef>
              <a:buFontTx/>
              <a:buNone/>
            </a:pPr>
            <a:r>
              <a:rPr lang="en-US" altLang="en-US" sz="2200" b="0"/>
              <a:t>		---Command Issues.  From his Georgia headquarters, Pinckney struggled to control detached forces in a relatively undeveloped region.  The Mississippi District commander, Thomas Flournoy (a.k.a. Flourney), was upset that Pinckney commanded some of the units in his area, and so withheld key logistical and troop support at times.  Among the Tennesseans there were problems between Jackson who operated initially with the western Tennessee militia and Cocke who was with the East Tennessee militia, over logistics and operational command. Jackson commanded all Tennessee forces, but Cocke was uncooperative at critical times.</a:t>
            </a:r>
          </a:p>
          <a:p>
            <a:pPr>
              <a:spcBef>
                <a:spcPct val="0"/>
              </a:spcBef>
              <a:buFontTx/>
              <a:buNone/>
            </a:pPr>
            <a:r>
              <a:rPr lang="en-US" altLang="en-US" sz="2200" b="0"/>
              <a:t>	</a:t>
            </a:r>
          </a:p>
          <a:p>
            <a:pPr>
              <a:spcBef>
                <a:spcPct val="0"/>
              </a:spcBef>
              <a:buFontTx/>
              <a:buNone/>
            </a:pPr>
            <a:r>
              <a:rPr lang="en-US" altLang="en-US" sz="2200" b="0"/>
              <a:t>	--Ultimately, the US prevailed due to perseverance, denial of Creek resources, and the aggressive action of Jackson’s force.   </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4">
            <a:extLst>
              <a:ext uri="{FF2B5EF4-FFF2-40B4-BE49-F238E27FC236}">
                <a16:creationId xmlns:a16="http://schemas.microsoft.com/office/drawing/2014/main" id="{591D3733-71E0-96D2-7D94-368BC0F2C976}"/>
              </a:ext>
            </a:extLst>
          </p:cNvPr>
          <p:cNvSpPr txBox="1">
            <a:spLocks noChangeArrowheads="1"/>
          </p:cNvSpPr>
          <p:nvPr/>
        </p:nvSpPr>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2</a:t>
            </a:r>
          </a:p>
          <a:p>
            <a:pPr algn="ctr">
              <a:spcBef>
                <a:spcPct val="0"/>
              </a:spcBef>
              <a:buFontTx/>
              <a:buNone/>
            </a:pPr>
            <a:r>
              <a:rPr lang="en-US" altLang="en-US" sz="2400"/>
              <a:t>THE US SIDE 2</a:t>
            </a:r>
          </a:p>
          <a:p>
            <a:pPr>
              <a:spcBef>
                <a:spcPct val="0"/>
              </a:spcBef>
              <a:buFontTx/>
              <a:buNone/>
            </a:pPr>
            <a:endParaRPr lang="en-US" altLang="en-US" sz="2200" b="0"/>
          </a:p>
          <a:p>
            <a:pPr>
              <a:spcBef>
                <a:spcPct val="0"/>
              </a:spcBef>
              <a:buFontTx/>
              <a:buNone/>
            </a:pPr>
            <a:r>
              <a:rPr lang="en-US" altLang="en-US" sz="2200" b="0"/>
              <a:t>	--Most histories of the campaign say little about how well the US commanders used scouts and spies, but Jackson was remarkably confident and well-informed as he moved deep into Creekland toward his objectives.  He used so-called ‘spies and guides’ liberally; his Horseshoe Bend order of battle shows at least three dedicated scout companies.  In fact, the legendary frontiersman David Crockett served in that role during some of Jackson’s Creek War operations. The other US Creek War commanders used Indian allies, too.  </a:t>
            </a:r>
          </a:p>
          <a:p>
            <a:pPr>
              <a:spcBef>
                <a:spcPct val="0"/>
              </a:spcBef>
              <a:buFontTx/>
              <a:buNone/>
            </a:pPr>
            <a:r>
              <a:rPr lang="en-US" altLang="en-US" sz="2200" b="0"/>
              <a:t>	</a:t>
            </a:r>
          </a:p>
          <a:p>
            <a:pPr>
              <a:spcBef>
                <a:spcPct val="0"/>
              </a:spcBef>
              <a:buFontTx/>
              <a:buNone/>
            </a:pPr>
            <a:r>
              <a:rPr lang="en-US" altLang="en-US" sz="2200" b="0"/>
              <a:t>	--In many US attacks on Red Stick positions—Tallushatchie, Talladega, Autassee, Holy Ground, and Horseshoe Bend—commanders tried to envelop and trap the Red Sticks.  Again, there was no standard or doctrine for this move. Most likely, US leaders wanted to round up or annihilate the rebels by maneuver and surprise.  They might even have been inspired by classical victories like Cannae; but most had no formal military training.  Such things as field manuals and the Principles of War didn’t exist back then, either.</a:t>
            </a:r>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4">
            <a:extLst>
              <a:ext uri="{FF2B5EF4-FFF2-40B4-BE49-F238E27FC236}">
                <a16:creationId xmlns:a16="http://schemas.microsoft.com/office/drawing/2014/main" id="{D6B352EC-16D7-F1C6-423B-2A7C59A54006}"/>
              </a:ext>
            </a:extLst>
          </p:cNvPr>
          <p:cNvSpPr txBox="1">
            <a:spLocks noChangeArrowheads="1"/>
          </p:cNvSpPr>
          <p:nvPr/>
        </p:nvSpPr>
        <p:spPr bwMode="auto">
          <a:xfrm>
            <a:off x="0" y="0"/>
            <a:ext cx="9144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3</a:t>
            </a:r>
          </a:p>
          <a:p>
            <a:pPr algn="ctr">
              <a:spcBef>
                <a:spcPct val="0"/>
              </a:spcBef>
              <a:buFontTx/>
              <a:buNone/>
            </a:pPr>
            <a:r>
              <a:rPr lang="en-US" altLang="en-US" sz="2400"/>
              <a:t>THE US SIDE 3</a:t>
            </a:r>
          </a:p>
          <a:p>
            <a:pPr>
              <a:spcBef>
                <a:spcPct val="0"/>
              </a:spcBef>
              <a:buFontTx/>
              <a:buNone/>
            </a:pPr>
            <a:endParaRPr lang="en-US" altLang="en-US" sz="2200" b="0"/>
          </a:p>
          <a:p>
            <a:pPr>
              <a:spcBef>
                <a:spcPct val="0"/>
              </a:spcBef>
              <a:buFontTx/>
              <a:buNone/>
            </a:pPr>
            <a:r>
              <a:rPr lang="en-US" altLang="en-US" sz="2200" b="0"/>
              <a:t>	--Until Horseshoe Bend, US forces overran their objectives but usually did not bag all of the Red Sticks.  At Holy Ground the terrain obstructed maneuver.  At Talladega  a subordinate unit didn’t move as ordered.  At Autassee, the area was too large for the small force to encompass.  Indeed, the US forces were often too small for the ambitious envelopment plans.  </a:t>
            </a:r>
          </a:p>
          <a:p>
            <a:pPr>
              <a:spcBef>
                <a:spcPct val="0"/>
              </a:spcBef>
              <a:buFontTx/>
              <a:buNone/>
            </a:pPr>
            <a:r>
              <a:rPr lang="en-US" altLang="en-US" sz="2200" b="0"/>
              <a:t>	</a:t>
            </a:r>
          </a:p>
          <a:p>
            <a:pPr>
              <a:spcBef>
                <a:spcPct val="0"/>
              </a:spcBef>
              <a:buFontTx/>
              <a:buNone/>
            </a:pPr>
            <a:r>
              <a:rPr lang="en-US" altLang="en-US" sz="2200" b="0"/>
              <a:t>	--Perhaps because the Red Sticks escaped these traps, they believed they could repeat the move at Horseshoe Bend if the battle went bad . . . . </a:t>
            </a:r>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4">
            <a:extLst>
              <a:ext uri="{FF2B5EF4-FFF2-40B4-BE49-F238E27FC236}">
                <a16:creationId xmlns:a16="http://schemas.microsoft.com/office/drawing/2014/main" id="{03948D40-FC2B-0CA2-9784-3CF87E968855}"/>
              </a:ext>
            </a:extLst>
          </p:cNvPr>
          <p:cNvSpPr txBox="1">
            <a:spLocks noChangeArrowheads="1"/>
          </p:cNvSpPr>
          <p:nvPr/>
        </p:nvSpPr>
        <p:spPr bwMode="auto">
          <a:xfrm>
            <a:off x="0" y="0"/>
            <a:ext cx="9144000" cy="72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4</a:t>
            </a:r>
          </a:p>
          <a:p>
            <a:pPr algn="ctr">
              <a:spcBef>
                <a:spcPct val="0"/>
              </a:spcBef>
              <a:buFontTx/>
              <a:buNone/>
            </a:pPr>
            <a:r>
              <a:rPr lang="en-US" altLang="en-US" sz="2400"/>
              <a:t>THE RED STICK SIDE 1</a:t>
            </a:r>
          </a:p>
          <a:p>
            <a:pPr algn="ctr">
              <a:spcBef>
                <a:spcPct val="0"/>
              </a:spcBef>
              <a:buFontTx/>
              <a:buNone/>
            </a:pPr>
            <a:r>
              <a:rPr lang="en-US" altLang="en-US" sz="2200" b="0"/>
              <a:t>The Red Sticks’ defense against the US Army’s campaigns </a:t>
            </a:r>
          </a:p>
          <a:p>
            <a:pPr algn="ctr">
              <a:spcBef>
                <a:spcPct val="0"/>
              </a:spcBef>
              <a:buFontTx/>
              <a:buNone/>
            </a:pPr>
            <a:r>
              <a:rPr lang="en-US" altLang="en-US" sz="2200" b="0"/>
              <a:t>often puzzles modern-day observers.  </a:t>
            </a:r>
          </a:p>
          <a:p>
            <a:pPr>
              <a:spcBef>
                <a:spcPct val="0"/>
              </a:spcBef>
              <a:buFontTx/>
              <a:buNone/>
            </a:pPr>
            <a:r>
              <a:rPr lang="en-US" altLang="en-US" sz="2200" b="0"/>
              <a:t>	</a:t>
            </a:r>
          </a:p>
          <a:p>
            <a:pPr>
              <a:spcBef>
                <a:spcPct val="0"/>
              </a:spcBef>
              <a:buFontTx/>
              <a:buNone/>
            </a:pPr>
            <a:r>
              <a:rPr lang="en-US" altLang="en-US" sz="2200" b="0"/>
              <a:t>	--There was relatively little of the guerilla-style fighting that one associates with Native Americans.  Red Stick raiders did make the eastern Tensaw region unlivable for several months; US patrols often encountered enemy spies and scouts; small Red Stick bands raided Lower Creek towns like Coweta as late as November 1813; and US Soldiers in Creekland could not become too separated from their main force.  However, there were usually no concerted or continual Red Stick attempts to harass, disrupt or interdict US forces via guerilla action.  Perhaps this was due to Creek/Red Stick emphasis upon individual heroics, or due perhaps to the Red Stick leaders’ apparent attempt to concentrate their forces in alleged holy strongholds.</a:t>
            </a:r>
          </a:p>
          <a:p>
            <a:pPr>
              <a:spcBef>
                <a:spcPct val="0"/>
              </a:spcBef>
              <a:buFontTx/>
              <a:buNone/>
            </a:pPr>
            <a:r>
              <a:rPr lang="en-US" altLang="en-US" sz="2200" b="0"/>
              <a:t>	</a:t>
            </a:r>
          </a:p>
          <a:p>
            <a:pPr>
              <a:spcBef>
                <a:spcPct val="0"/>
              </a:spcBef>
              <a:buFontTx/>
              <a:buNone/>
            </a:pPr>
            <a:r>
              <a:rPr lang="en-US" altLang="en-US" sz="2200" b="0"/>
              <a:t>	--Thus the Red Sticks did not destroy the US Army raiding forces that denied them resources.  By late spring 1814, thousands of Creeks were begging the Army for food.</a:t>
            </a:r>
          </a:p>
          <a:p>
            <a:pPr>
              <a:spcBef>
                <a:spcPct val="0"/>
              </a:spcBef>
              <a:buFontTx/>
              <a:buNone/>
            </a:pPr>
            <a:r>
              <a:rPr lang="en-US" altLang="en-US" sz="2200" b="0"/>
              <a:t>	</a:t>
            </a:r>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4">
            <a:extLst>
              <a:ext uri="{FF2B5EF4-FFF2-40B4-BE49-F238E27FC236}">
                <a16:creationId xmlns:a16="http://schemas.microsoft.com/office/drawing/2014/main" id="{526CEE6D-75DF-9B71-A6FD-972AEEB2E738}"/>
              </a:ext>
            </a:extLst>
          </p:cNvPr>
          <p:cNvSpPr txBox="1">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5</a:t>
            </a:r>
          </a:p>
          <a:p>
            <a:pPr algn="ctr">
              <a:spcBef>
                <a:spcPct val="0"/>
              </a:spcBef>
              <a:buFontTx/>
              <a:buNone/>
            </a:pPr>
            <a:r>
              <a:rPr lang="en-US" altLang="en-US" sz="2400"/>
              <a:t>THE RED STICK SIDE 2 </a:t>
            </a:r>
          </a:p>
          <a:p>
            <a:pPr>
              <a:spcBef>
                <a:spcPct val="0"/>
              </a:spcBef>
              <a:buFontTx/>
              <a:buNone/>
            </a:pPr>
            <a:r>
              <a:rPr lang="en-US" altLang="en-US" sz="2200" b="0"/>
              <a:t>	</a:t>
            </a:r>
          </a:p>
          <a:p>
            <a:pPr>
              <a:spcBef>
                <a:spcPct val="0"/>
              </a:spcBef>
              <a:buFontTx/>
              <a:buNone/>
            </a:pPr>
            <a:r>
              <a:rPr lang="en-US" altLang="en-US" sz="2200" b="0"/>
              <a:t>	 --Occasionally the Red Sticks attacked ‘large’-sized US forces with vigor.   The Emuckfau, Enitachopco, and Calabee Creek battles are good examples.  This followed the Creek emphasis upon heroic, fierce, individual-style combat instead of an organized attack led by one commander; and it especially followed the Red Sticks’ emphasis upon divine glory and Indian ways.  Army forces repelled these attacks.  At least one of these featured poor cooperation among Red Stick leaders. </a:t>
            </a:r>
          </a:p>
          <a:p>
            <a:pPr>
              <a:spcBef>
                <a:spcPct val="0"/>
              </a:spcBef>
              <a:buFontTx/>
              <a:buNone/>
            </a:pPr>
            <a:endParaRPr lang="en-US" altLang="en-US" sz="2200" b="0"/>
          </a:p>
          <a:p>
            <a:pPr>
              <a:spcBef>
                <a:spcPct val="0"/>
              </a:spcBef>
              <a:buFontTx/>
              <a:buNone/>
            </a:pPr>
            <a:r>
              <a:rPr lang="en-US" altLang="en-US" sz="2200" b="0"/>
              <a:t>	--The other major battles featured failed Red Stick defenses of villages and other fixed positions.  Usually they allowed Army forces to maneuver into superior positions close by, made fierce but poorly conducted counter-attacks, and then fled these positions.  A historian called one of these failures, a whipping by Jackson’s troops at Talladega, “inexplicably catastrophic.” </a:t>
            </a:r>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4">
            <a:extLst>
              <a:ext uri="{FF2B5EF4-FFF2-40B4-BE49-F238E27FC236}">
                <a16:creationId xmlns:a16="http://schemas.microsoft.com/office/drawing/2014/main" id="{B8B4CD24-9F02-18F4-BD4A-3B56E7CA6264}"/>
              </a:ext>
            </a:extLst>
          </p:cNvPr>
          <p:cNvSpPr txBox="1">
            <a:spLocks noChangeArrowheads="1"/>
          </p:cNvSpPr>
          <p:nvPr/>
        </p:nvSpPr>
        <p:spPr bwMode="auto">
          <a:xfrm>
            <a:off x="0" y="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6</a:t>
            </a:r>
          </a:p>
          <a:p>
            <a:pPr algn="ctr">
              <a:spcBef>
                <a:spcPct val="0"/>
              </a:spcBef>
              <a:buFontTx/>
              <a:buNone/>
            </a:pPr>
            <a:r>
              <a:rPr lang="en-US" altLang="en-US" sz="2400"/>
              <a:t>THE RED STICK SIDE—WHY THESE FAULTS? 1</a:t>
            </a:r>
          </a:p>
          <a:p>
            <a:pPr>
              <a:spcBef>
                <a:spcPct val="0"/>
              </a:spcBef>
              <a:buFontTx/>
              <a:buNone/>
            </a:pPr>
            <a:endParaRPr lang="en-US" altLang="en-US" sz="2200" b="0"/>
          </a:p>
          <a:p>
            <a:pPr algn="ctr">
              <a:spcBef>
                <a:spcPct val="0"/>
              </a:spcBef>
              <a:buFontTx/>
              <a:buNone/>
            </a:pPr>
            <a:r>
              <a:rPr lang="en-US" altLang="en-US" sz="2200" b="0"/>
              <a:t>The answer is conjecture.  </a:t>
            </a:r>
          </a:p>
          <a:p>
            <a:pPr algn="ctr">
              <a:spcBef>
                <a:spcPct val="0"/>
              </a:spcBef>
              <a:buFontTx/>
              <a:buNone/>
            </a:pPr>
            <a:r>
              <a:rPr lang="en-US" altLang="en-US" sz="2200" b="0"/>
              <a:t>There are almost no primary sources for the Red Stick side, </a:t>
            </a:r>
          </a:p>
          <a:p>
            <a:pPr algn="ctr">
              <a:spcBef>
                <a:spcPct val="0"/>
              </a:spcBef>
              <a:buFontTx/>
              <a:buNone/>
            </a:pPr>
            <a:r>
              <a:rPr lang="en-US" altLang="en-US" sz="2200" b="0"/>
              <a:t>and there are few sources who recounted what Red Sticks told them. </a:t>
            </a:r>
          </a:p>
          <a:p>
            <a:pPr algn="ctr">
              <a:spcBef>
                <a:spcPct val="0"/>
              </a:spcBef>
              <a:buFontTx/>
              <a:buNone/>
            </a:pPr>
            <a:r>
              <a:rPr lang="en-US" altLang="en-US" sz="2200" b="0"/>
              <a:t>For Horseshoe Bend, there are no Red Stick sources at all.  </a:t>
            </a:r>
          </a:p>
          <a:p>
            <a:pPr algn="ctr">
              <a:spcBef>
                <a:spcPct val="0"/>
              </a:spcBef>
              <a:buFontTx/>
              <a:buNone/>
            </a:pPr>
            <a:r>
              <a:rPr lang="en-US" altLang="en-US" sz="2200" b="0"/>
              <a:t>The following slides offer factors for staff-ride tour-stop discussion. </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4">
            <a:extLst>
              <a:ext uri="{FF2B5EF4-FFF2-40B4-BE49-F238E27FC236}">
                <a16:creationId xmlns:a16="http://schemas.microsoft.com/office/drawing/2014/main" id="{BD01D411-5D86-1103-F093-C4E8F089CDC9}"/>
              </a:ext>
            </a:extLst>
          </p:cNvPr>
          <p:cNvSpPr txBox="1">
            <a:spLocks noChangeArrowheads="1"/>
          </p:cNvSpPr>
          <p:nvPr/>
        </p:nvSpPr>
        <p:spPr bwMode="auto">
          <a:xfrm>
            <a:off x="0" y="0"/>
            <a:ext cx="91440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7</a:t>
            </a:r>
          </a:p>
          <a:p>
            <a:pPr algn="ctr">
              <a:spcBef>
                <a:spcPct val="0"/>
              </a:spcBef>
              <a:buFontTx/>
              <a:buNone/>
            </a:pPr>
            <a:r>
              <a:rPr lang="en-US" altLang="en-US" sz="2400"/>
              <a:t>THE RED STICK SIDE—WHY THESE FAULTS? 2</a:t>
            </a:r>
          </a:p>
          <a:p>
            <a:pPr>
              <a:spcBef>
                <a:spcPct val="0"/>
              </a:spcBef>
              <a:buFontTx/>
              <a:buNone/>
            </a:pPr>
            <a:endParaRPr lang="en-US" altLang="en-US" sz="2200" b="0"/>
          </a:p>
          <a:p>
            <a:pPr>
              <a:spcBef>
                <a:spcPct val="0"/>
              </a:spcBef>
              <a:buFontTx/>
              <a:buNone/>
            </a:pPr>
            <a:r>
              <a:rPr lang="en-US" altLang="en-US" sz="2200" b="0"/>
              <a:t>	--</a:t>
            </a:r>
            <a:r>
              <a:rPr lang="en-US" altLang="en-US" sz="2200"/>
              <a:t>Spirituality.</a:t>
            </a:r>
            <a:r>
              <a:rPr lang="en-US" altLang="en-US" sz="2200" b="0"/>
              <a:t>  The prophets offered divine protection and seemed to ignore good tactical sense; and though magic did not work in these battles, it might have seemed to work for the war overall.  All US forces had to stop or even retreat for logistical/enlistment problems, and one Red Stick letter indicates these Army halts showed the True Believers their faith was working.</a:t>
            </a:r>
          </a:p>
          <a:p>
            <a:pPr>
              <a:spcBef>
                <a:spcPct val="0"/>
              </a:spcBef>
              <a:buFontTx/>
              <a:buNone/>
            </a:pPr>
            <a:r>
              <a:rPr lang="en-US" altLang="en-US" sz="2200" b="0"/>
              <a:t>	</a:t>
            </a:r>
          </a:p>
          <a:p>
            <a:pPr>
              <a:spcBef>
                <a:spcPct val="0"/>
              </a:spcBef>
              <a:buFontTx/>
              <a:buNone/>
            </a:pPr>
            <a:r>
              <a:rPr lang="en-US" altLang="en-US" sz="2200" b="0"/>
              <a:t>	--</a:t>
            </a:r>
            <a:r>
              <a:rPr lang="en-US" altLang="en-US" sz="2200"/>
              <a:t>True Believer Influence and/or Coercion. </a:t>
            </a:r>
            <a:r>
              <a:rPr lang="en-US" altLang="en-US" sz="2200" b="0"/>
              <a:t>The Red Sticks’  zeal sometimes disrupted realistic military thinking.  They elected to concentrate at certain spots, and seemed to dismiss effective raiding.  At Autassee and Holy Ground, Red Stick prophets interfered with the defensive setup.  At Calabee Creek, they invoked divine authority to scuttle a more sensible attack plan.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id="{EFB00596-C687-699C-0CCC-B8B64C2CABE1}"/>
              </a:ext>
            </a:extLst>
          </p:cNvPr>
          <p:cNvSpPr txBox="1">
            <a:spLocks noChangeArrowheads="1"/>
          </p:cNvSpPr>
          <p:nvPr/>
        </p:nvSpPr>
        <p:spPr bwMode="auto">
          <a:xfrm>
            <a:off x="0" y="0"/>
            <a:ext cx="9144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Sources</a:t>
            </a:r>
          </a:p>
          <a:p>
            <a:pPr algn="ctr">
              <a:spcBef>
                <a:spcPct val="0"/>
              </a:spcBef>
              <a:buFontTx/>
              <a:buNone/>
            </a:pPr>
            <a:r>
              <a:rPr lang="en-US" altLang="en-US" sz="2400" b="0" u="sng"/>
              <a:t>Weapons &amp; Tactics</a:t>
            </a:r>
            <a:r>
              <a:rPr lang="en-US" altLang="en-US" sz="2400" b="0"/>
              <a:t> (continued)</a:t>
            </a:r>
          </a:p>
          <a:p>
            <a:pPr>
              <a:spcBef>
                <a:spcPct val="0"/>
              </a:spcBef>
              <a:buFontTx/>
              <a:buNone/>
            </a:pPr>
            <a:endParaRPr lang="en-US" altLang="en-US" sz="1800" b="0"/>
          </a:p>
          <a:p>
            <a:pPr>
              <a:spcBef>
                <a:spcPct val="0"/>
              </a:spcBef>
              <a:buFontTx/>
              <a:buNone/>
            </a:pPr>
            <a:r>
              <a:rPr lang="en-US" altLang="en-US" sz="1800" b="0"/>
              <a:t>--Katcher, </a:t>
            </a:r>
            <a:r>
              <a:rPr lang="en-US" altLang="en-US" sz="1800" b="0" i="1"/>
              <a:t>The American War</a:t>
            </a:r>
            <a:r>
              <a:rPr lang="en-US" altLang="en-US" sz="1800" b="0"/>
              <a:t> </a:t>
            </a:r>
            <a:r>
              <a:rPr lang="en-US" altLang="en-US" sz="1600" b="0"/>
              <a:t>(short British guide to the armies)</a:t>
            </a:r>
          </a:p>
          <a:p>
            <a:pPr>
              <a:spcBef>
                <a:spcPct val="0"/>
              </a:spcBef>
              <a:buFontTx/>
              <a:buNone/>
            </a:pPr>
            <a:r>
              <a:rPr lang="en-US" altLang="en-US" sz="1800" b="0"/>
              <a:t>--Nosworthy, </a:t>
            </a:r>
            <a:r>
              <a:rPr lang="en-US" altLang="en-US" sz="1800" b="0" i="1"/>
              <a:t>With Musket, Cannon, and Sword</a:t>
            </a:r>
            <a:r>
              <a:rPr lang="en-US" altLang="en-US" sz="1800"/>
              <a:t> </a:t>
            </a:r>
            <a:r>
              <a:rPr lang="en-US" altLang="en-US" sz="1600" b="0"/>
              <a:t>(Napoleonic Wars; but one can still get 	a rough idea of conventional weapons and tactics)</a:t>
            </a:r>
          </a:p>
          <a:p>
            <a:pPr>
              <a:spcBef>
                <a:spcPct val="0"/>
              </a:spcBef>
              <a:buFontTx/>
              <a:buNone/>
            </a:pPr>
            <a:r>
              <a:rPr lang="en-US" altLang="en-US" sz="1800" b="0">
                <a:sym typeface="Wingdings" panose="05000000000000000000" pitchFamily="2" charset="2"/>
              </a:rPr>
              <a:t>--Waselkov, “A Reinterpretation of the Creek Indian Barricade at Horseshoe Bend” in 	</a:t>
            </a:r>
            <a:r>
              <a:rPr lang="en-US" altLang="en-US" sz="1800" b="0" i="1">
                <a:sym typeface="Wingdings" panose="05000000000000000000" pitchFamily="2" charset="2"/>
              </a:rPr>
              <a:t>Journal of Alabama Archeology</a:t>
            </a:r>
            <a:r>
              <a:rPr lang="en-US" altLang="en-US" sz="1800" b="0">
                <a:sym typeface="Wingdings" panose="05000000000000000000" pitchFamily="2" charset="2"/>
              </a:rPr>
              <a:t>, December 1986</a:t>
            </a:r>
          </a:p>
          <a:p>
            <a:pPr>
              <a:spcBef>
                <a:spcPct val="0"/>
              </a:spcBef>
              <a:buFontTx/>
              <a:buNone/>
            </a:pPr>
            <a:r>
              <a:rPr lang="en-US" altLang="en-US" sz="1800" b="0">
                <a:sym typeface="Wingdings" panose="05000000000000000000" pitchFamily="2" charset="2"/>
              </a:rPr>
              <a:t>	 </a:t>
            </a:r>
            <a:r>
              <a:rPr lang="en-US" altLang="en-US" sz="1800" b="0">
                <a:sym typeface="Wingdings" panose="05000000000000000000" pitchFamily="2" charset="2"/>
                <a:hlinkClick r:id="rId3" action="ppaction://hlinkfile"/>
              </a:rPr>
              <a:t>file:///C:/Users/Tori%20Campbell/Downloads/a-reinterpretation-of-the-creek-indian-barricade%20(1).pdf</a:t>
            </a:r>
            <a:r>
              <a:rPr lang="en-US" altLang="en-US" sz="1800" b="0">
                <a:sym typeface="Wingdings" panose="05000000000000000000" pitchFamily="2" charset="2"/>
              </a:rPr>
              <a:t> </a:t>
            </a:r>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4">
            <a:extLst>
              <a:ext uri="{FF2B5EF4-FFF2-40B4-BE49-F238E27FC236}">
                <a16:creationId xmlns:a16="http://schemas.microsoft.com/office/drawing/2014/main" id="{42D83B89-3B56-8C41-A4B3-C0F99F597171}"/>
              </a:ext>
            </a:extLst>
          </p:cNvPr>
          <p:cNvSpPr txBox="1">
            <a:spLocks noChangeArrowheads="1"/>
          </p:cNvSpPr>
          <p:nvPr/>
        </p:nvSpPr>
        <p:spPr bwMode="auto">
          <a:xfrm>
            <a:off x="0" y="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8 THE RED STICK SIDE—WHY THESE FAULTS? 3</a:t>
            </a:r>
          </a:p>
          <a:p>
            <a:pPr>
              <a:spcBef>
                <a:spcPct val="0"/>
              </a:spcBef>
              <a:buFontTx/>
              <a:buNone/>
            </a:pPr>
            <a:endParaRPr lang="en-US" altLang="en-US" sz="2200" b="0"/>
          </a:p>
          <a:p>
            <a:pPr>
              <a:spcBef>
                <a:spcPct val="0"/>
              </a:spcBef>
              <a:buFontTx/>
              <a:buNone/>
            </a:pPr>
            <a:r>
              <a:rPr lang="en-US" altLang="en-US" sz="2200" b="0"/>
              <a:t>	--</a:t>
            </a:r>
            <a:r>
              <a:rPr lang="en-US" altLang="en-US" sz="2200"/>
              <a:t>Defending Homes against the Invader.  </a:t>
            </a:r>
            <a:r>
              <a:rPr lang="en-US" altLang="en-US" sz="2200" b="0"/>
              <a:t>The Creeks were not a mobile group like the horse-borne Comanche and Sioux of the western prairie.  They lived in fixed villages, and their rebellion involved keeping same.  As the Hillabee Fiasco revealed, many perhaps believed they must fight to the last against an unmerciful, treacherous foe.</a:t>
            </a:r>
          </a:p>
          <a:p>
            <a:pPr>
              <a:spcBef>
                <a:spcPct val="0"/>
              </a:spcBef>
              <a:buFontTx/>
              <a:buNone/>
            </a:pPr>
            <a:r>
              <a:rPr lang="en-US" altLang="en-US" sz="2200" b="0"/>
              <a:t>	</a:t>
            </a:r>
          </a:p>
          <a:p>
            <a:pPr>
              <a:spcBef>
                <a:spcPct val="0"/>
              </a:spcBef>
              <a:buFontTx/>
              <a:buNone/>
            </a:pPr>
            <a:r>
              <a:rPr lang="en-US" altLang="en-US" sz="2200" b="0"/>
              <a:t>	--</a:t>
            </a:r>
            <a:r>
              <a:rPr lang="en-US" altLang="en-US" sz="2200"/>
              <a:t>Indian Divisions.</a:t>
            </a:r>
            <a:r>
              <a:rPr lang="en-US" altLang="en-US" sz="2200" b="0"/>
              <a:t>  The Red Sticks were a minority in Creekland, and had their own squabbles to boot.  Jackson had Creek allies and many informants; the Red Sticks seemed to have less. They tried but failed to gain Indian allies from among the Choctaws and Cherokees. This lack of outside support denied them valuable intelligence and resources.</a:t>
            </a:r>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4">
            <a:extLst>
              <a:ext uri="{FF2B5EF4-FFF2-40B4-BE49-F238E27FC236}">
                <a16:creationId xmlns:a16="http://schemas.microsoft.com/office/drawing/2014/main" id="{4EE3002B-50B1-8A33-8805-118BF2D45573}"/>
              </a:ext>
            </a:extLst>
          </p:cNvPr>
          <p:cNvSpPr txBox="1">
            <a:spLocks noChangeArrowheads="1"/>
          </p:cNvSpPr>
          <p:nvPr/>
        </p:nvSpPr>
        <p:spPr bwMode="auto">
          <a:xfrm>
            <a:off x="0" y="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BIG TAKEAWAYS RE THE CREEK WAR CAMPAIGNS PART 9</a:t>
            </a:r>
          </a:p>
          <a:p>
            <a:pPr algn="ctr">
              <a:spcBef>
                <a:spcPct val="0"/>
              </a:spcBef>
              <a:buFontTx/>
              <a:buNone/>
            </a:pPr>
            <a:r>
              <a:rPr lang="en-US" altLang="en-US" sz="2400"/>
              <a:t>THE RED STICK SIDE—WHY THESE FAULTS? 4</a:t>
            </a:r>
          </a:p>
          <a:p>
            <a:pPr>
              <a:spcBef>
                <a:spcPct val="0"/>
              </a:spcBef>
              <a:buFontTx/>
              <a:buNone/>
            </a:pPr>
            <a:endParaRPr lang="en-US" altLang="en-US" sz="2200" b="0"/>
          </a:p>
          <a:p>
            <a:pPr>
              <a:spcBef>
                <a:spcPct val="0"/>
              </a:spcBef>
              <a:buFontTx/>
              <a:buNone/>
            </a:pPr>
            <a:r>
              <a:rPr lang="en-US" altLang="en-US" sz="2200" b="0"/>
              <a:t>	--</a:t>
            </a:r>
            <a:r>
              <a:rPr lang="en-US" altLang="en-US" sz="2200"/>
              <a:t>Indian Warfighting</a:t>
            </a:r>
            <a:r>
              <a:rPr lang="en-US" altLang="en-US" sz="2200" b="0"/>
              <a:t>.  Native Americans did not have formal armies, staff colleges, manuals, etc.  Their fighting emphasized individual glory in battle and raiding for prizes.  In their emphasis upon spirituality and Indian ways, the Red Sticks seemed to stress glorious combat over good tactical sense.  As mentioned, they often allowed themselves to be placed in a tactical bind and then tried to resolve it with a furious bull-rush assault, often into the strongest part of the US force’s line.  In the Indian wars overall, Native American security arrangements were often remarkably poor for fighters so famous for guerilla tactics.  Perhaps security was a duty not deemed fit for warriors—or for zealous prophets.  </a:t>
            </a:r>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Box 1">
            <a:extLst>
              <a:ext uri="{FF2B5EF4-FFF2-40B4-BE49-F238E27FC236}">
                <a16:creationId xmlns:a16="http://schemas.microsoft.com/office/drawing/2014/main" id="{9E9D02A4-4FFF-DEA3-0A8D-AD52598DBBA8}"/>
              </a:ext>
            </a:extLst>
          </p:cNvPr>
          <p:cNvSpPr txBox="1">
            <a:spLocks noChangeArrowheads="1"/>
          </p:cNvSpPr>
          <p:nvPr/>
        </p:nvSpPr>
        <p:spPr bwMode="auto">
          <a:xfrm>
            <a:off x="0"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Creek War Campaigns:</a:t>
            </a:r>
          </a:p>
          <a:p>
            <a:pPr algn="ctr">
              <a:spcBef>
                <a:spcPct val="0"/>
              </a:spcBef>
              <a:buFontTx/>
              <a:buNone/>
            </a:pPr>
            <a:r>
              <a:rPr lang="en-US" altLang="en-US" sz="2400" b="0"/>
              <a:t>Floyd’s Autumn Raid</a:t>
            </a:r>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http://alabamamaps.ua.edu/contemporarymaps/alabama/physical/relief.jpg">
            <a:extLst>
              <a:ext uri="{FF2B5EF4-FFF2-40B4-BE49-F238E27FC236}">
                <a16:creationId xmlns:a16="http://schemas.microsoft.com/office/drawing/2014/main" id="{9F903D27-8D4E-1275-4BC0-FDA351E45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6179" name="AutoShape 10">
            <a:extLst>
              <a:ext uri="{FF2B5EF4-FFF2-40B4-BE49-F238E27FC236}">
                <a16:creationId xmlns:a16="http://schemas.microsoft.com/office/drawing/2014/main" id="{E2FED26C-F5B7-DCFF-676B-37920D2DFFA2}"/>
              </a:ext>
            </a:extLst>
          </p:cNvPr>
          <p:cNvSpPr>
            <a:spLocks noChangeArrowheads="1"/>
          </p:cNvSpPr>
          <p:nvPr/>
        </p:nvSpPr>
        <p:spPr bwMode="auto">
          <a:xfrm rot="4433781">
            <a:off x="4520407" y="658018"/>
            <a:ext cx="952500" cy="290513"/>
          </a:xfrm>
          <a:prstGeom prst="rightArrow">
            <a:avLst>
              <a:gd name="adj1" fmla="val 50000"/>
              <a:gd name="adj2" fmla="val 819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6180" name="Text Box 14">
            <a:extLst>
              <a:ext uri="{FF2B5EF4-FFF2-40B4-BE49-F238E27FC236}">
                <a16:creationId xmlns:a16="http://schemas.microsoft.com/office/drawing/2014/main" id="{C48169A3-3BDD-358F-5000-5F94FFAB1700}"/>
              </a:ext>
            </a:extLst>
          </p:cNvPr>
          <p:cNvSpPr txBox="1">
            <a:spLocks noChangeArrowheads="1"/>
          </p:cNvSpPr>
          <p:nvPr/>
        </p:nvSpPr>
        <p:spPr bwMode="auto">
          <a:xfrm>
            <a:off x="381000" y="4419600"/>
            <a:ext cx="2320925" cy="949325"/>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Claiborne</a:t>
            </a:r>
          </a:p>
          <a:p>
            <a:pPr algn="ctr">
              <a:spcBef>
                <a:spcPct val="0"/>
              </a:spcBef>
              <a:buFontTx/>
              <a:buNone/>
            </a:pPr>
            <a:r>
              <a:rPr lang="en-US" altLang="en-US" sz="1800"/>
              <a:t>Assembling troops </a:t>
            </a:r>
          </a:p>
          <a:p>
            <a:pPr algn="ctr">
              <a:spcBef>
                <a:spcPct val="0"/>
              </a:spcBef>
              <a:buFontTx/>
              <a:buNone/>
            </a:pPr>
            <a:r>
              <a:rPr lang="en-US" altLang="en-US" sz="1800"/>
              <a:t>&amp; supplies</a:t>
            </a:r>
          </a:p>
        </p:txBody>
      </p:sp>
      <p:sp>
        <p:nvSpPr>
          <p:cNvPr id="306181" name="Text Box 15">
            <a:extLst>
              <a:ext uri="{FF2B5EF4-FFF2-40B4-BE49-F238E27FC236}">
                <a16:creationId xmlns:a16="http://schemas.microsoft.com/office/drawing/2014/main" id="{6FD1BC4C-5216-E0AD-2DD5-397947F5BF42}"/>
              </a:ext>
            </a:extLst>
          </p:cNvPr>
          <p:cNvSpPr txBox="1">
            <a:spLocks noChangeArrowheads="1"/>
          </p:cNvSpPr>
          <p:nvPr/>
        </p:nvSpPr>
        <p:spPr bwMode="auto">
          <a:xfrm>
            <a:off x="3429000" y="457200"/>
            <a:ext cx="1204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Jackson</a:t>
            </a:r>
          </a:p>
        </p:txBody>
      </p:sp>
      <p:sp>
        <p:nvSpPr>
          <p:cNvPr id="306182" name="Text Box 17">
            <a:extLst>
              <a:ext uri="{FF2B5EF4-FFF2-40B4-BE49-F238E27FC236}">
                <a16:creationId xmlns:a16="http://schemas.microsoft.com/office/drawing/2014/main" id="{5CAF409F-F500-B5D7-02E4-6D0BA3CFFB4E}"/>
              </a:ext>
            </a:extLst>
          </p:cNvPr>
          <p:cNvSpPr txBox="1">
            <a:spLocks noChangeArrowheads="1"/>
          </p:cNvSpPr>
          <p:nvPr/>
        </p:nvSpPr>
        <p:spPr bwMode="auto">
          <a:xfrm>
            <a:off x="6378575" y="4267200"/>
            <a:ext cx="2765425" cy="67468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Floyd</a:t>
            </a:r>
          </a:p>
          <a:p>
            <a:pPr algn="ctr">
              <a:spcBef>
                <a:spcPct val="0"/>
              </a:spcBef>
              <a:buFontTx/>
              <a:buNone/>
            </a:pPr>
            <a:r>
              <a:rPr lang="en-US" altLang="en-US" sz="1800">
                <a:solidFill>
                  <a:srgbClr val="FF0000"/>
                </a:solidFill>
              </a:rPr>
              <a:t>In GA awaiting supplies</a:t>
            </a:r>
          </a:p>
        </p:txBody>
      </p:sp>
      <p:sp>
        <p:nvSpPr>
          <p:cNvPr id="306183" name="Rectangle 18">
            <a:extLst>
              <a:ext uri="{FF2B5EF4-FFF2-40B4-BE49-F238E27FC236}">
                <a16:creationId xmlns:a16="http://schemas.microsoft.com/office/drawing/2014/main" id="{5F12E016-A276-8EE8-A113-34E5D1D75A59}"/>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6184" name="Text Box 19">
            <a:extLst>
              <a:ext uri="{FF2B5EF4-FFF2-40B4-BE49-F238E27FC236}">
                <a16:creationId xmlns:a16="http://schemas.microsoft.com/office/drawing/2014/main" id="{28853DD7-E60C-5A1A-6E87-0AE705B0662B}"/>
              </a:ext>
            </a:extLst>
          </p:cNvPr>
          <p:cNvSpPr txBox="1">
            <a:spLocks noChangeArrowheads="1"/>
          </p:cNvSpPr>
          <p:nvPr/>
        </p:nvSpPr>
        <p:spPr bwMode="auto">
          <a:xfrm>
            <a:off x="0" y="0"/>
            <a:ext cx="2286000" cy="23082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WAR</a:t>
            </a:r>
            <a:r>
              <a:rPr lang="en-US" altLang="en-US" sz="2400"/>
              <a:t>:</a:t>
            </a:r>
          </a:p>
          <a:p>
            <a:pPr algn="ctr">
              <a:spcBef>
                <a:spcPct val="0"/>
              </a:spcBef>
              <a:buFontTx/>
              <a:buNone/>
            </a:pPr>
            <a:endParaRPr lang="en-US" altLang="en-US" sz="2400"/>
          </a:p>
          <a:p>
            <a:pPr algn="ctr">
              <a:spcBef>
                <a:spcPct val="0"/>
              </a:spcBef>
              <a:buFontTx/>
              <a:buNone/>
            </a:pPr>
            <a:r>
              <a:rPr lang="en-US" altLang="en-US" sz="2400"/>
              <a:t>SEPTEMBER-OCTOBER,</a:t>
            </a:r>
          </a:p>
          <a:p>
            <a:pPr algn="ctr">
              <a:spcBef>
                <a:spcPct val="0"/>
              </a:spcBef>
              <a:buFontTx/>
              <a:buNone/>
            </a:pPr>
            <a:r>
              <a:rPr lang="en-US" altLang="en-US" sz="2400"/>
              <a:t>1813</a:t>
            </a:r>
          </a:p>
        </p:txBody>
      </p:sp>
      <p:sp>
        <p:nvSpPr>
          <p:cNvPr id="306185" name="AutoShape 20">
            <a:extLst>
              <a:ext uri="{FF2B5EF4-FFF2-40B4-BE49-F238E27FC236}">
                <a16:creationId xmlns:a16="http://schemas.microsoft.com/office/drawing/2014/main" id="{7A21C662-53BE-9318-2471-9FDD547F366D}"/>
              </a:ext>
            </a:extLst>
          </p:cNvPr>
          <p:cNvSpPr>
            <a:spLocks noChangeArrowheads="1"/>
          </p:cNvSpPr>
          <p:nvPr/>
        </p:nvSpPr>
        <p:spPr bwMode="auto">
          <a:xfrm rot="3137534">
            <a:off x="5193507" y="1678781"/>
            <a:ext cx="533400" cy="290513"/>
          </a:xfrm>
          <a:prstGeom prst="rightArrow">
            <a:avLst>
              <a:gd name="adj1" fmla="val 50000"/>
              <a:gd name="adj2" fmla="val 45902"/>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6186" name="Text Box 24">
            <a:extLst>
              <a:ext uri="{FF2B5EF4-FFF2-40B4-BE49-F238E27FC236}">
                <a16:creationId xmlns:a16="http://schemas.microsoft.com/office/drawing/2014/main" id="{ECF68820-E12C-7D42-06EE-94C96C0A3F78}"/>
              </a:ext>
            </a:extLst>
          </p:cNvPr>
          <p:cNvSpPr txBox="1">
            <a:spLocks noChangeArrowheads="1"/>
          </p:cNvSpPr>
          <p:nvPr/>
        </p:nvSpPr>
        <p:spPr bwMode="auto">
          <a:xfrm>
            <a:off x="3200400" y="1524000"/>
            <a:ext cx="977900"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Coffee</a:t>
            </a:r>
          </a:p>
        </p:txBody>
      </p:sp>
      <p:sp>
        <p:nvSpPr>
          <p:cNvPr id="306187" name="Rectangle 18">
            <a:extLst>
              <a:ext uri="{FF2B5EF4-FFF2-40B4-BE49-F238E27FC236}">
                <a16:creationId xmlns:a16="http://schemas.microsoft.com/office/drawing/2014/main" id="{7F35C37A-5A6E-535B-5826-FFDE6272FD23}"/>
              </a:ext>
            </a:extLst>
          </p:cNvPr>
          <p:cNvSpPr>
            <a:spLocks noChangeArrowheads="1"/>
          </p:cNvSpPr>
          <p:nvPr/>
        </p:nvSpPr>
        <p:spPr bwMode="auto">
          <a:xfrm>
            <a:off x="5105400" y="1295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6188" name="AutoShape 20">
            <a:extLst>
              <a:ext uri="{FF2B5EF4-FFF2-40B4-BE49-F238E27FC236}">
                <a16:creationId xmlns:a16="http://schemas.microsoft.com/office/drawing/2014/main" id="{57B07F4C-08B3-7B30-965F-FC41C07966C3}"/>
              </a:ext>
            </a:extLst>
          </p:cNvPr>
          <p:cNvSpPr>
            <a:spLocks noChangeArrowheads="1"/>
          </p:cNvSpPr>
          <p:nvPr/>
        </p:nvSpPr>
        <p:spPr bwMode="auto">
          <a:xfrm rot="-321361">
            <a:off x="6183313" y="3468688"/>
            <a:ext cx="854075" cy="288925"/>
          </a:xfrm>
          <a:prstGeom prst="leftRightArrow">
            <a:avLst>
              <a:gd name="adj1" fmla="val 50000"/>
              <a:gd name="adj2" fmla="val 59121"/>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6189" name="Text Box 15">
            <a:extLst>
              <a:ext uri="{FF2B5EF4-FFF2-40B4-BE49-F238E27FC236}">
                <a16:creationId xmlns:a16="http://schemas.microsoft.com/office/drawing/2014/main" id="{F5B473B5-1B0C-BACB-D666-AA5208C3BBDD}"/>
              </a:ext>
            </a:extLst>
          </p:cNvPr>
          <p:cNvSpPr txBox="1">
            <a:spLocks noChangeArrowheads="1"/>
          </p:cNvSpPr>
          <p:nvPr/>
        </p:nvSpPr>
        <p:spPr bwMode="auto">
          <a:xfrm>
            <a:off x="7086600" y="3581400"/>
            <a:ext cx="1262063" cy="646113"/>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t>McIntosh </a:t>
            </a:r>
          </a:p>
          <a:p>
            <a:pPr>
              <a:spcBef>
                <a:spcPct val="0"/>
              </a:spcBef>
              <a:buFontTx/>
              <a:buNone/>
            </a:pPr>
            <a:r>
              <a:rPr lang="en-US" altLang="en-US" sz="1800"/>
              <a:t>brief raid</a:t>
            </a:r>
          </a:p>
        </p:txBody>
      </p:sp>
      <p:sp>
        <p:nvSpPr>
          <p:cNvPr id="306190" name="Text Box 8">
            <a:extLst>
              <a:ext uri="{FF2B5EF4-FFF2-40B4-BE49-F238E27FC236}">
                <a16:creationId xmlns:a16="http://schemas.microsoft.com/office/drawing/2014/main" id="{D0C1CC34-8D28-A75A-0102-1A38676D9EFF}"/>
              </a:ext>
            </a:extLst>
          </p:cNvPr>
          <p:cNvSpPr txBox="1">
            <a:spLocks noChangeArrowheads="1"/>
          </p:cNvSpPr>
          <p:nvPr/>
        </p:nvSpPr>
        <p:spPr bwMode="auto">
          <a:xfrm>
            <a:off x="5410200" y="1219200"/>
            <a:ext cx="1246188"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Deposit</a:t>
            </a:r>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http://alabamamaps.ua.edu/contemporarymaps/alabama/physical/relief.jpg">
            <a:extLst>
              <a:ext uri="{FF2B5EF4-FFF2-40B4-BE49-F238E27FC236}">
                <a16:creationId xmlns:a16="http://schemas.microsoft.com/office/drawing/2014/main" id="{D5B4D2DC-1BD0-3BA5-0A66-15BE68EF7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8227" name="Text Box 7">
            <a:extLst>
              <a:ext uri="{FF2B5EF4-FFF2-40B4-BE49-F238E27FC236}">
                <a16:creationId xmlns:a16="http://schemas.microsoft.com/office/drawing/2014/main" id="{7AA1A011-319D-48D8-0DD2-F0A7FDB36CDF}"/>
              </a:ext>
            </a:extLst>
          </p:cNvPr>
          <p:cNvSpPr txBox="1">
            <a:spLocks noChangeArrowheads="1"/>
          </p:cNvSpPr>
          <p:nvPr/>
        </p:nvSpPr>
        <p:spPr bwMode="auto">
          <a:xfrm>
            <a:off x="1219200" y="5029200"/>
            <a:ext cx="3352800" cy="95408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Claiborne</a:t>
            </a:r>
          </a:p>
          <a:p>
            <a:pPr algn="ctr">
              <a:spcBef>
                <a:spcPct val="0"/>
              </a:spcBef>
              <a:buFontTx/>
              <a:buNone/>
            </a:pPr>
            <a:r>
              <a:rPr lang="en-US" altLang="en-US" sz="1800"/>
              <a:t>Militia / Indian slow advance;</a:t>
            </a:r>
          </a:p>
          <a:p>
            <a:pPr algn="ctr">
              <a:spcBef>
                <a:spcPct val="0"/>
              </a:spcBef>
              <a:buFontTx/>
              <a:buNone/>
            </a:pPr>
            <a:r>
              <a:rPr lang="en-US" altLang="en-US" sz="1800"/>
              <a:t>Supply &amp; manning issues</a:t>
            </a:r>
          </a:p>
        </p:txBody>
      </p:sp>
      <p:sp>
        <p:nvSpPr>
          <p:cNvPr id="308228" name="Text Box 8">
            <a:extLst>
              <a:ext uri="{FF2B5EF4-FFF2-40B4-BE49-F238E27FC236}">
                <a16:creationId xmlns:a16="http://schemas.microsoft.com/office/drawing/2014/main" id="{6ED12874-FA75-577C-D1E7-58DB3B620DF5}"/>
              </a:ext>
            </a:extLst>
          </p:cNvPr>
          <p:cNvSpPr txBox="1">
            <a:spLocks noChangeArrowheads="1"/>
          </p:cNvSpPr>
          <p:nvPr/>
        </p:nvSpPr>
        <p:spPr bwMode="auto">
          <a:xfrm>
            <a:off x="3657600" y="1447800"/>
            <a:ext cx="1204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Jackson</a:t>
            </a:r>
          </a:p>
        </p:txBody>
      </p:sp>
      <p:sp>
        <p:nvSpPr>
          <p:cNvPr id="308229" name="Text Box 9">
            <a:extLst>
              <a:ext uri="{FF2B5EF4-FFF2-40B4-BE49-F238E27FC236}">
                <a16:creationId xmlns:a16="http://schemas.microsoft.com/office/drawing/2014/main" id="{A58CA938-8A0B-B0AA-CE30-0EBFADFDD3D7}"/>
              </a:ext>
            </a:extLst>
          </p:cNvPr>
          <p:cNvSpPr txBox="1">
            <a:spLocks noChangeArrowheads="1"/>
          </p:cNvSpPr>
          <p:nvPr/>
        </p:nvSpPr>
        <p:spPr bwMode="auto">
          <a:xfrm>
            <a:off x="5715000" y="4038600"/>
            <a:ext cx="3078163" cy="7048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Floyd</a:t>
            </a:r>
          </a:p>
          <a:p>
            <a:pPr algn="ctr">
              <a:spcBef>
                <a:spcPct val="0"/>
              </a:spcBef>
              <a:buFontTx/>
              <a:buNone/>
            </a:pPr>
            <a:r>
              <a:rPr lang="en-US" altLang="en-US" sz="2000">
                <a:solidFill>
                  <a:srgbClr val="FF0000"/>
                </a:solidFill>
              </a:rPr>
              <a:t>Supply/enlistment woes</a:t>
            </a:r>
          </a:p>
        </p:txBody>
      </p:sp>
      <p:sp>
        <p:nvSpPr>
          <p:cNvPr id="308230" name="Rectangle 10">
            <a:extLst>
              <a:ext uri="{FF2B5EF4-FFF2-40B4-BE49-F238E27FC236}">
                <a16:creationId xmlns:a16="http://schemas.microsoft.com/office/drawing/2014/main" id="{FAC167FF-1D8F-0E3E-3E23-2F2E70A073C0}"/>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8231" name="Text Box 11">
            <a:extLst>
              <a:ext uri="{FF2B5EF4-FFF2-40B4-BE49-F238E27FC236}">
                <a16:creationId xmlns:a16="http://schemas.microsoft.com/office/drawing/2014/main" id="{1F00ECEC-A668-1CE9-3AD4-46137E4C05C9}"/>
              </a:ext>
            </a:extLst>
          </p:cNvPr>
          <p:cNvSpPr txBox="1">
            <a:spLocks noChangeArrowheads="1"/>
          </p:cNvSpPr>
          <p:nvPr/>
        </p:nvSpPr>
        <p:spPr bwMode="auto">
          <a:xfrm>
            <a:off x="0" y="0"/>
            <a:ext cx="2286000" cy="267811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a:t>WAR:</a:t>
            </a:r>
          </a:p>
          <a:p>
            <a:pPr algn="ctr">
              <a:spcBef>
                <a:spcPct val="0"/>
              </a:spcBef>
              <a:buFontTx/>
              <a:buNone/>
            </a:pPr>
            <a:endParaRPr lang="en-US" altLang="en-US" sz="2400"/>
          </a:p>
          <a:p>
            <a:pPr algn="ctr">
              <a:spcBef>
                <a:spcPct val="0"/>
              </a:spcBef>
              <a:buFontTx/>
              <a:buNone/>
            </a:pPr>
            <a:r>
              <a:rPr lang="en-US" altLang="en-US" sz="2400"/>
              <a:t>EARLY  to</a:t>
            </a:r>
          </a:p>
          <a:p>
            <a:pPr algn="ctr">
              <a:spcBef>
                <a:spcPct val="0"/>
              </a:spcBef>
              <a:buFontTx/>
              <a:buNone/>
            </a:pPr>
            <a:r>
              <a:rPr lang="en-US" altLang="en-US" sz="2400"/>
              <a:t>MID NOVEMBER,</a:t>
            </a:r>
          </a:p>
          <a:p>
            <a:pPr algn="ctr">
              <a:spcBef>
                <a:spcPct val="0"/>
              </a:spcBef>
              <a:buFontTx/>
              <a:buNone/>
            </a:pPr>
            <a:r>
              <a:rPr lang="en-US" altLang="en-US" sz="2400"/>
              <a:t>1813</a:t>
            </a:r>
          </a:p>
        </p:txBody>
      </p:sp>
      <p:sp>
        <p:nvSpPr>
          <p:cNvPr id="308232" name="AutoShape 16">
            <a:extLst>
              <a:ext uri="{FF2B5EF4-FFF2-40B4-BE49-F238E27FC236}">
                <a16:creationId xmlns:a16="http://schemas.microsoft.com/office/drawing/2014/main" id="{62BD29F3-6C0B-FBB5-BD2D-48C8A7C4BF7A}"/>
              </a:ext>
            </a:extLst>
          </p:cNvPr>
          <p:cNvSpPr>
            <a:spLocks noChangeArrowheads="1"/>
          </p:cNvSpPr>
          <p:nvPr/>
        </p:nvSpPr>
        <p:spPr bwMode="auto">
          <a:xfrm rot="-401560">
            <a:off x="3140075" y="4602163"/>
            <a:ext cx="533400" cy="290512"/>
          </a:xfrm>
          <a:prstGeom prst="rightArrow">
            <a:avLst>
              <a:gd name="adj1" fmla="val 50000"/>
              <a:gd name="adj2" fmla="val 45902"/>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8233" name="Rectangle 17">
            <a:extLst>
              <a:ext uri="{FF2B5EF4-FFF2-40B4-BE49-F238E27FC236}">
                <a16:creationId xmlns:a16="http://schemas.microsoft.com/office/drawing/2014/main" id="{8BFB9589-7651-97D5-DBE9-34234E572F17}"/>
              </a:ext>
            </a:extLst>
          </p:cNvPr>
          <p:cNvSpPr>
            <a:spLocks noChangeArrowheads="1"/>
          </p:cNvSpPr>
          <p:nvPr/>
        </p:nvSpPr>
        <p:spPr bwMode="auto">
          <a:xfrm>
            <a:off x="5105400" y="1905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8234" name="AutoShape 18">
            <a:extLst>
              <a:ext uri="{FF2B5EF4-FFF2-40B4-BE49-F238E27FC236}">
                <a16:creationId xmlns:a16="http://schemas.microsoft.com/office/drawing/2014/main" id="{1448128E-AF72-AC05-CC34-206EB7FA4313}"/>
              </a:ext>
            </a:extLst>
          </p:cNvPr>
          <p:cNvSpPr>
            <a:spLocks noChangeArrowheads="1"/>
          </p:cNvSpPr>
          <p:nvPr/>
        </p:nvSpPr>
        <p:spPr bwMode="auto">
          <a:xfrm>
            <a:off x="5334000" y="1600200"/>
            <a:ext cx="457200" cy="5334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8235" name="Rectangle 10">
            <a:extLst>
              <a:ext uri="{FF2B5EF4-FFF2-40B4-BE49-F238E27FC236}">
                <a16:creationId xmlns:a16="http://schemas.microsoft.com/office/drawing/2014/main" id="{34A19E45-BEEA-17A4-FDA0-616911398AF6}"/>
              </a:ext>
            </a:extLst>
          </p:cNvPr>
          <p:cNvSpPr>
            <a:spLocks noChangeArrowheads="1"/>
          </p:cNvSpPr>
          <p:nvPr/>
        </p:nvSpPr>
        <p:spPr bwMode="auto">
          <a:xfrm>
            <a:off x="63246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8236" name="Rectangle 18">
            <a:extLst>
              <a:ext uri="{FF2B5EF4-FFF2-40B4-BE49-F238E27FC236}">
                <a16:creationId xmlns:a16="http://schemas.microsoft.com/office/drawing/2014/main" id="{C62F5638-99C0-CFE3-12D3-DF0C4FFA11A8}"/>
              </a:ext>
            </a:extLst>
          </p:cNvPr>
          <p:cNvSpPr>
            <a:spLocks noChangeArrowheads="1"/>
          </p:cNvSpPr>
          <p:nvPr/>
        </p:nvSpPr>
        <p:spPr bwMode="auto">
          <a:xfrm>
            <a:off x="4800600" y="12192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08237" name="Text Box 9">
            <a:extLst>
              <a:ext uri="{FF2B5EF4-FFF2-40B4-BE49-F238E27FC236}">
                <a16:creationId xmlns:a16="http://schemas.microsoft.com/office/drawing/2014/main" id="{FA0BF586-992D-46D1-18AD-2700A0822887}"/>
              </a:ext>
            </a:extLst>
          </p:cNvPr>
          <p:cNvSpPr txBox="1">
            <a:spLocks noChangeArrowheads="1"/>
          </p:cNvSpPr>
          <p:nvPr/>
        </p:nvSpPr>
        <p:spPr bwMode="auto">
          <a:xfrm>
            <a:off x="6705600" y="3505200"/>
            <a:ext cx="15097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Ft. Mitchell</a:t>
            </a:r>
          </a:p>
        </p:txBody>
      </p:sp>
      <p:sp>
        <p:nvSpPr>
          <p:cNvPr id="308238" name="Text Box 8">
            <a:extLst>
              <a:ext uri="{FF2B5EF4-FFF2-40B4-BE49-F238E27FC236}">
                <a16:creationId xmlns:a16="http://schemas.microsoft.com/office/drawing/2014/main" id="{E5734B12-7EAA-8C18-8ABB-BA6ADFD33A6A}"/>
              </a:ext>
            </a:extLst>
          </p:cNvPr>
          <p:cNvSpPr txBox="1">
            <a:spLocks noChangeArrowheads="1"/>
          </p:cNvSpPr>
          <p:nvPr/>
        </p:nvSpPr>
        <p:spPr bwMode="auto">
          <a:xfrm>
            <a:off x="6019800" y="1676400"/>
            <a:ext cx="1706563" cy="36988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t>Tallushatchee</a:t>
            </a:r>
          </a:p>
        </p:txBody>
      </p:sp>
      <p:sp>
        <p:nvSpPr>
          <p:cNvPr id="308239" name="Text Box 8">
            <a:extLst>
              <a:ext uri="{FF2B5EF4-FFF2-40B4-BE49-F238E27FC236}">
                <a16:creationId xmlns:a16="http://schemas.microsoft.com/office/drawing/2014/main" id="{7DBF5E8E-124C-6EC4-D356-ACA965C2092C}"/>
              </a:ext>
            </a:extLst>
          </p:cNvPr>
          <p:cNvSpPr txBox="1">
            <a:spLocks noChangeArrowheads="1"/>
          </p:cNvSpPr>
          <p:nvPr/>
        </p:nvSpPr>
        <p:spPr bwMode="auto">
          <a:xfrm>
            <a:off x="4495800" y="2133600"/>
            <a:ext cx="1292225"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Strother</a:t>
            </a:r>
          </a:p>
        </p:txBody>
      </p:sp>
      <p:sp>
        <p:nvSpPr>
          <p:cNvPr id="308240" name="Text Box 8">
            <a:extLst>
              <a:ext uri="{FF2B5EF4-FFF2-40B4-BE49-F238E27FC236}">
                <a16:creationId xmlns:a16="http://schemas.microsoft.com/office/drawing/2014/main" id="{7EFC5581-7829-6E32-56F9-881E317DB346}"/>
              </a:ext>
            </a:extLst>
          </p:cNvPr>
          <p:cNvSpPr txBox="1">
            <a:spLocks noChangeArrowheads="1"/>
          </p:cNvSpPr>
          <p:nvPr/>
        </p:nvSpPr>
        <p:spPr bwMode="auto">
          <a:xfrm>
            <a:off x="4419600" y="838200"/>
            <a:ext cx="1246188"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Deposit</a:t>
            </a:r>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http://alabamamaps.ua.edu/contemporarymaps/alabama/physical/relief.jpg">
            <a:extLst>
              <a:ext uri="{FF2B5EF4-FFF2-40B4-BE49-F238E27FC236}">
                <a16:creationId xmlns:a16="http://schemas.microsoft.com/office/drawing/2014/main" id="{66633F7E-161E-240D-E25B-C4BCB9470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0275" name="Text Box 7">
            <a:extLst>
              <a:ext uri="{FF2B5EF4-FFF2-40B4-BE49-F238E27FC236}">
                <a16:creationId xmlns:a16="http://schemas.microsoft.com/office/drawing/2014/main" id="{36DBC943-D4EE-5073-D1AF-F25A8E001967}"/>
              </a:ext>
            </a:extLst>
          </p:cNvPr>
          <p:cNvSpPr txBox="1">
            <a:spLocks noChangeArrowheads="1"/>
          </p:cNvSpPr>
          <p:nvPr/>
        </p:nvSpPr>
        <p:spPr bwMode="auto">
          <a:xfrm>
            <a:off x="1447800" y="5105400"/>
            <a:ext cx="2962275" cy="708025"/>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Claiborne</a:t>
            </a:r>
            <a:endParaRPr lang="en-US" altLang="en-US" sz="2000"/>
          </a:p>
          <a:p>
            <a:pPr algn="ctr">
              <a:spcBef>
                <a:spcPct val="0"/>
              </a:spcBef>
              <a:buFontTx/>
              <a:buNone/>
            </a:pPr>
            <a:r>
              <a:rPr lang="en-US" altLang="en-US" sz="2000"/>
              <a:t>Joined by U.S. 3</a:t>
            </a:r>
            <a:r>
              <a:rPr lang="en-US" altLang="en-US" sz="2000" baseline="30000"/>
              <a:t>rd</a:t>
            </a:r>
            <a:r>
              <a:rPr lang="en-US" altLang="en-US" sz="2000"/>
              <a:t> Reg.</a:t>
            </a:r>
          </a:p>
        </p:txBody>
      </p:sp>
      <p:sp>
        <p:nvSpPr>
          <p:cNvPr id="310276" name="Text Box 8">
            <a:extLst>
              <a:ext uri="{FF2B5EF4-FFF2-40B4-BE49-F238E27FC236}">
                <a16:creationId xmlns:a16="http://schemas.microsoft.com/office/drawing/2014/main" id="{DD44F14F-4BBD-1C18-8F1D-C764F240325D}"/>
              </a:ext>
            </a:extLst>
          </p:cNvPr>
          <p:cNvSpPr txBox="1">
            <a:spLocks noChangeArrowheads="1"/>
          </p:cNvSpPr>
          <p:nvPr/>
        </p:nvSpPr>
        <p:spPr bwMode="auto">
          <a:xfrm>
            <a:off x="3810000" y="1905000"/>
            <a:ext cx="1204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Jackson</a:t>
            </a:r>
          </a:p>
        </p:txBody>
      </p:sp>
      <p:sp>
        <p:nvSpPr>
          <p:cNvPr id="310277" name="Text Box 9">
            <a:extLst>
              <a:ext uri="{FF2B5EF4-FFF2-40B4-BE49-F238E27FC236}">
                <a16:creationId xmlns:a16="http://schemas.microsoft.com/office/drawing/2014/main" id="{7AE2AA84-2E67-1446-D884-7F8FA35B4660}"/>
              </a:ext>
            </a:extLst>
          </p:cNvPr>
          <p:cNvSpPr txBox="1">
            <a:spLocks noChangeArrowheads="1"/>
          </p:cNvSpPr>
          <p:nvPr/>
        </p:nvSpPr>
        <p:spPr bwMode="auto">
          <a:xfrm>
            <a:off x="5765800" y="4267200"/>
            <a:ext cx="3103563" cy="10160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Floyd</a:t>
            </a:r>
            <a:endParaRPr lang="en-US" altLang="en-US" sz="2000">
              <a:solidFill>
                <a:srgbClr val="FF0000"/>
              </a:solidFill>
            </a:endParaRPr>
          </a:p>
          <a:p>
            <a:pPr algn="ctr">
              <a:spcBef>
                <a:spcPct val="0"/>
              </a:spcBef>
              <a:buFontTx/>
              <a:buNone/>
            </a:pPr>
            <a:r>
              <a:rPr lang="en-US" altLang="en-US" sz="2000">
                <a:solidFill>
                  <a:srgbClr val="FF0000"/>
                </a:solidFill>
              </a:rPr>
              <a:t>Militia and Loyal Creeks</a:t>
            </a:r>
          </a:p>
          <a:p>
            <a:pPr algn="ctr">
              <a:spcBef>
                <a:spcPct val="0"/>
              </a:spcBef>
              <a:buFontTx/>
              <a:buNone/>
            </a:pPr>
            <a:r>
              <a:rPr lang="en-US" altLang="en-US" sz="2000">
                <a:solidFill>
                  <a:srgbClr val="FF0000"/>
                </a:solidFill>
              </a:rPr>
              <a:t>to Autassee</a:t>
            </a:r>
            <a:endParaRPr lang="en-US" altLang="en-US" sz="1800">
              <a:solidFill>
                <a:srgbClr val="FF0000"/>
              </a:solidFill>
            </a:endParaRPr>
          </a:p>
        </p:txBody>
      </p:sp>
      <p:sp>
        <p:nvSpPr>
          <p:cNvPr id="310278" name="Rectangle 10">
            <a:extLst>
              <a:ext uri="{FF2B5EF4-FFF2-40B4-BE49-F238E27FC236}">
                <a16:creationId xmlns:a16="http://schemas.microsoft.com/office/drawing/2014/main" id="{130C284D-D725-8A90-747A-F11A40C95556}"/>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79" name="Text Box 11">
            <a:extLst>
              <a:ext uri="{FF2B5EF4-FFF2-40B4-BE49-F238E27FC236}">
                <a16:creationId xmlns:a16="http://schemas.microsoft.com/office/drawing/2014/main" id="{90589BC4-37D3-D896-0E9F-DA88C94D344C}"/>
              </a:ext>
            </a:extLst>
          </p:cNvPr>
          <p:cNvSpPr txBox="1">
            <a:spLocks noChangeArrowheads="1"/>
          </p:cNvSpPr>
          <p:nvPr/>
        </p:nvSpPr>
        <p:spPr bwMode="auto">
          <a:xfrm>
            <a:off x="0" y="0"/>
            <a:ext cx="2286000" cy="267811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WAR</a:t>
            </a:r>
            <a:r>
              <a:rPr lang="en-US" altLang="en-US" sz="2400"/>
              <a:t>:</a:t>
            </a:r>
          </a:p>
          <a:p>
            <a:pPr algn="ctr">
              <a:spcBef>
                <a:spcPct val="0"/>
              </a:spcBef>
              <a:buFontTx/>
              <a:buNone/>
            </a:pPr>
            <a:endParaRPr lang="en-US" altLang="en-US" sz="2400"/>
          </a:p>
          <a:p>
            <a:pPr algn="ctr">
              <a:spcBef>
                <a:spcPct val="0"/>
              </a:spcBef>
              <a:buFontTx/>
              <a:buNone/>
            </a:pPr>
            <a:r>
              <a:rPr lang="en-US" altLang="en-US" sz="2400"/>
              <a:t>MID to </a:t>
            </a:r>
          </a:p>
          <a:p>
            <a:pPr algn="ctr">
              <a:spcBef>
                <a:spcPct val="0"/>
              </a:spcBef>
              <a:buFontTx/>
              <a:buNone/>
            </a:pPr>
            <a:r>
              <a:rPr lang="en-US" altLang="en-US" sz="2400"/>
              <a:t>LATE </a:t>
            </a:r>
          </a:p>
          <a:p>
            <a:pPr algn="ctr">
              <a:spcBef>
                <a:spcPct val="0"/>
              </a:spcBef>
              <a:buFontTx/>
              <a:buNone/>
            </a:pPr>
            <a:r>
              <a:rPr lang="en-US" altLang="en-US" sz="2400"/>
              <a:t>NOVEMBER:</a:t>
            </a:r>
          </a:p>
          <a:p>
            <a:pPr algn="ctr">
              <a:spcBef>
                <a:spcPct val="0"/>
              </a:spcBef>
              <a:buFontTx/>
              <a:buNone/>
            </a:pPr>
            <a:r>
              <a:rPr lang="en-US" altLang="en-US" sz="2400"/>
              <a:t>1813</a:t>
            </a:r>
          </a:p>
        </p:txBody>
      </p:sp>
      <p:sp>
        <p:nvSpPr>
          <p:cNvPr id="310280" name="AutoShape 16">
            <a:extLst>
              <a:ext uri="{FF2B5EF4-FFF2-40B4-BE49-F238E27FC236}">
                <a16:creationId xmlns:a16="http://schemas.microsoft.com/office/drawing/2014/main" id="{C681FE9D-2A9A-FB8E-5239-0C8F77CFC240}"/>
              </a:ext>
            </a:extLst>
          </p:cNvPr>
          <p:cNvSpPr>
            <a:spLocks noChangeArrowheads="1"/>
          </p:cNvSpPr>
          <p:nvPr/>
        </p:nvSpPr>
        <p:spPr bwMode="auto">
          <a:xfrm rot="-401560">
            <a:off x="3124200" y="4724400"/>
            <a:ext cx="533400" cy="290513"/>
          </a:xfrm>
          <a:prstGeom prst="rightArrow">
            <a:avLst>
              <a:gd name="adj1" fmla="val 50000"/>
              <a:gd name="adj2" fmla="val 45902"/>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81" name="Rectangle 17">
            <a:extLst>
              <a:ext uri="{FF2B5EF4-FFF2-40B4-BE49-F238E27FC236}">
                <a16:creationId xmlns:a16="http://schemas.microsoft.com/office/drawing/2014/main" id="{CCCF2306-D7A1-B277-7ABF-715C9613F980}"/>
              </a:ext>
            </a:extLst>
          </p:cNvPr>
          <p:cNvSpPr>
            <a:spLocks noChangeArrowheads="1"/>
          </p:cNvSpPr>
          <p:nvPr/>
        </p:nvSpPr>
        <p:spPr bwMode="auto">
          <a:xfrm>
            <a:off x="5181600" y="19812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82" name="Rectangle 10">
            <a:extLst>
              <a:ext uri="{FF2B5EF4-FFF2-40B4-BE49-F238E27FC236}">
                <a16:creationId xmlns:a16="http://schemas.microsoft.com/office/drawing/2014/main" id="{99097034-CB5C-56F8-5217-10634257083B}"/>
              </a:ext>
            </a:extLst>
          </p:cNvPr>
          <p:cNvSpPr>
            <a:spLocks noChangeArrowheads="1"/>
          </p:cNvSpPr>
          <p:nvPr/>
        </p:nvSpPr>
        <p:spPr bwMode="auto">
          <a:xfrm>
            <a:off x="6400800" y="3810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83" name="Rectangle 10">
            <a:extLst>
              <a:ext uri="{FF2B5EF4-FFF2-40B4-BE49-F238E27FC236}">
                <a16:creationId xmlns:a16="http://schemas.microsoft.com/office/drawing/2014/main" id="{9836516F-8E5D-75E2-3CB8-66032208768A}"/>
              </a:ext>
            </a:extLst>
          </p:cNvPr>
          <p:cNvSpPr>
            <a:spLocks noChangeArrowheads="1"/>
          </p:cNvSpPr>
          <p:nvPr/>
        </p:nvSpPr>
        <p:spPr bwMode="auto">
          <a:xfrm>
            <a:off x="3733800" y="4724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84" name="AutoShape 16">
            <a:extLst>
              <a:ext uri="{FF2B5EF4-FFF2-40B4-BE49-F238E27FC236}">
                <a16:creationId xmlns:a16="http://schemas.microsoft.com/office/drawing/2014/main" id="{57D74DAD-6BE9-4C61-04C0-43DB0E700D9F}"/>
              </a:ext>
            </a:extLst>
          </p:cNvPr>
          <p:cNvSpPr>
            <a:spLocks noChangeArrowheads="1"/>
          </p:cNvSpPr>
          <p:nvPr/>
        </p:nvSpPr>
        <p:spPr bwMode="auto">
          <a:xfrm rot="-10368545">
            <a:off x="5807075" y="3689350"/>
            <a:ext cx="533400" cy="290513"/>
          </a:xfrm>
          <a:prstGeom prst="rightArrow">
            <a:avLst>
              <a:gd name="adj1" fmla="val 50000"/>
              <a:gd name="adj2" fmla="val 45902"/>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85" name="AutoShape 18">
            <a:extLst>
              <a:ext uri="{FF2B5EF4-FFF2-40B4-BE49-F238E27FC236}">
                <a16:creationId xmlns:a16="http://schemas.microsoft.com/office/drawing/2014/main" id="{F24AB9E1-6252-D199-2532-D3B4B6C3CB35}"/>
              </a:ext>
            </a:extLst>
          </p:cNvPr>
          <p:cNvSpPr>
            <a:spLocks noChangeArrowheads="1"/>
          </p:cNvSpPr>
          <p:nvPr/>
        </p:nvSpPr>
        <p:spPr bwMode="auto">
          <a:xfrm>
            <a:off x="5257800" y="2819400"/>
            <a:ext cx="533400" cy="6096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solidFill>
                <a:srgbClr val="FF0000"/>
              </a:solidFill>
            </a:endParaRPr>
          </a:p>
        </p:txBody>
      </p:sp>
      <p:sp>
        <p:nvSpPr>
          <p:cNvPr id="310286" name="Text Box 25">
            <a:extLst>
              <a:ext uri="{FF2B5EF4-FFF2-40B4-BE49-F238E27FC236}">
                <a16:creationId xmlns:a16="http://schemas.microsoft.com/office/drawing/2014/main" id="{80FBDB6F-A280-4396-5495-4D2B22DE0A45}"/>
              </a:ext>
            </a:extLst>
          </p:cNvPr>
          <p:cNvSpPr txBox="1">
            <a:spLocks noChangeArrowheads="1"/>
          </p:cNvSpPr>
          <p:nvPr/>
        </p:nvSpPr>
        <p:spPr bwMode="auto">
          <a:xfrm>
            <a:off x="5791200" y="2362200"/>
            <a:ext cx="950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Cocke</a:t>
            </a:r>
          </a:p>
        </p:txBody>
      </p:sp>
      <p:sp>
        <p:nvSpPr>
          <p:cNvPr id="310287" name="Rectangle 18">
            <a:extLst>
              <a:ext uri="{FF2B5EF4-FFF2-40B4-BE49-F238E27FC236}">
                <a16:creationId xmlns:a16="http://schemas.microsoft.com/office/drawing/2014/main" id="{A92CFED9-7133-7C99-0413-A1AF09DE69B1}"/>
              </a:ext>
            </a:extLst>
          </p:cNvPr>
          <p:cNvSpPr>
            <a:spLocks noChangeArrowheads="1"/>
          </p:cNvSpPr>
          <p:nvPr/>
        </p:nvSpPr>
        <p:spPr bwMode="auto">
          <a:xfrm>
            <a:off x="4800600" y="12192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10288" name="Text Box 8">
            <a:extLst>
              <a:ext uri="{FF2B5EF4-FFF2-40B4-BE49-F238E27FC236}">
                <a16:creationId xmlns:a16="http://schemas.microsoft.com/office/drawing/2014/main" id="{68858E39-AF09-67D0-C16D-25BC13CA6C5B}"/>
              </a:ext>
            </a:extLst>
          </p:cNvPr>
          <p:cNvSpPr txBox="1">
            <a:spLocks noChangeArrowheads="1"/>
          </p:cNvSpPr>
          <p:nvPr/>
        </p:nvSpPr>
        <p:spPr bwMode="auto">
          <a:xfrm>
            <a:off x="5867400" y="2895600"/>
            <a:ext cx="2198688" cy="36988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t>Hillabee massacre</a:t>
            </a:r>
          </a:p>
        </p:txBody>
      </p:sp>
      <p:sp>
        <p:nvSpPr>
          <p:cNvPr id="310289" name="AutoShape 18">
            <a:extLst>
              <a:ext uri="{FF2B5EF4-FFF2-40B4-BE49-F238E27FC236}">
                <a16:creationId xmlns:a16="http://schemas.microsoft.com/office/drawing/2014/main" id="{38AC29B8-B3A5-4800-5AB8-727618BD5313}"/>
              </a:ext>
            </a:extLst>
          </p:cNvPr>
          <p:cNvSpPr>
            <a:spLocks noChangeArrowheads="1"/>
          </p:cNvSpPr>
          <p:nvPr/>
        </p:nvSpPr>
        <p:spPr bwMode="auto">
          <a:xfrm>
            <a:off x="5257800" y="3429000"/>
            <a:ext cx="533400" cy="6096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solidFill>
                <a:srgbClr val="FF0000"/>
              </a:solidFill>
            </a:endParaRPr>
          </a:p>
        </p:txBody>
      </p:sp>
      <p:sp>
        <p:nvSpPr>
          <p:cNvPr id="310290" name="Text Box 8">
            <a:extLst>
              <a:ext uri="{FF2B5EF4-FFF2-40B4-BE49-F238E27FC236}">
                <a16:creationId xmlns:a16="http://schemas.microsoft.com/office/drawing/2014/main" id="{B093E0E1-D2F4-D509-B336-6AEB18548B37}"/>
              </a:ext>
            </a:extLst>
          </p:cNvPr>
          <p:cNvSpPr txBox="1">
            <a:spLocks noChangeArrowheads="1"/>
          </p:cNvSpPr>
          <p:nvPr/>
        </p:nvSpPr>
        <p:spPr bwMode="auto">
          <a:xfrm>
            <a:off x="5029200" y="1143000"/>
            <a:ext cx="1246188"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Deposit</a:t>
            </a:r>
          </a:p>
        </p:txBody>
      </p:sp>
      <p:sp>
        <p:nvSpPr>
          <p:cNvPr id="310291" name="Text Box 8">
            <a:extLst>
              <a:ext uri="{FF2B5EF4-FFF2-40B4-BE49-F238E27FC236}">
                <a16:creationId xmlns:a16="http://schemas.microsoft.com/office/drawing/2014/main" id="{2B85B0F0-3479-388B-7CCF-37B5E83A7B08}"/>
              </a:ext>
            </a:extLst>
          </p:cNvPr>
          <p:cNvSpPr txBox="1">
            <a:spLocks noChangeArrowheads="1"/>
          </p:cNvSpPr>
          <p:nvPr/>
        </p:nvSpPr>
        <p:spPr bwMode="auto">
          <a:xfrm>
            <a:off x="5486400" y="1828800"/>
            <a:ext cx="1292225"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Strother</a:t>
            </a:r>
          </a:p>
        </p:txBody>
      </p:sp>
      <p:sp>
        <p:nvSpPr>
          <p:cNvPr id="310292" name="Text Box 8">
            <a:extLst>
              <a:ext uri="{FF2B5EF4-FFF2-40B4-BE49-F238E27FC236}">
                <a16:creationId xmlns:a16="http://schemas.microsoft.com/office/drawing/2014/main" id="{66176CA8-5EEF-6B09-E5BC-4B32B0EAFFFC}"/>
              </a:ext>
            </a:extLst>
          </p:cNvPr>
          <p:cNvSpPr txBox="1">
            <a:spLocks noChangeArrowheads="1"/>
          </p:cNvSpPr>
          <p:nvPr/>
        </p:nvSpPr>
        <p:spPr bwMode="auto">
          <a:xfrm>
            <a:off x="6629400" y="3733800"/>
            <a:ext cx="1260475"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Mitchell</a:t>
            </a:r>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043358FF-FE0B-7201-A12B-3D3F3563CAC2}"/>
              </a:ext>
            </a:extLst>
          </p:cNvPr>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rPr>
              <a:t>Attack on a Creek village</a:t>
            </a:r>
            <a:endParaRPr lang="en-US" altLang="en-US" sz="2400" b="0">
              <a:latin typeface="Times New Roman" panose="02020603050405020304" pitchFamily="18" charset="0"/>
            </a:endParaRPr>
          </a:p>
          <a:p>
            <a:pPr>
              <a:spcBef>
                <a:spcPct val="0"/>
              </a:spcBef>
              <a:buFontTx/>
              <a:buNone/>
            </a:pPr>
            <a:endParaRPr lang="en-US" altLang="en-US" sz="2400" b="0">
              <a:latin typeface="Times New Roman" panose="02020603050405020304" pitchFamily="18" charset="0"/>
            </a:endParaRPr>
          </a:p>
        </p:txBody>
      </p:sp>
      <p:sp>
        <p:nvSpPr>
          <p:cNvPr id="312323" name="TextBox 8">
            <a:extLst>
              <a:ext uri="{FF2B5EF4-FFF2-40B4-BE49-F238E27FC236}">
                <a16:creationId xmlns:a16="http://schemas.microsoft.com/office/drawing/2014/main" id="{9553224F-6C3E-D11E-D797-7A6C9C85DEB9}"/>
              </a:ext>
            </a:extLst>
          </p:cNvPr>
          <p:cNvSpPr txBox="1">
            <a:spLocks noChangeArrowheads="1"/>
          </p:cNvSpPr>
          <p:nvPr/>
        </p:nvSpPr>
        <p:spPr bwMode="auto">
          <a:xfrm>
            <a:off x="0" y="0"/>
            <a:ext cx="9144000" cy="46196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FLOYD’S AUTASSEE RAID, 29 November 1813, Part 1</a:t>
            </a:r>
          </a:p>
        </p:txBody>
      </p:sp>
      <p:sp>
        <p:nvSpPr>
          <p:cNvPr id="312324" name="TextBox 10">
            <a:extLst>
              <a:ext uri="{FF2B5EF4-FFF2-40B4-BE49-F238E27FC236}">
                <a16:creationId xmlns:a16="http://schemas.microsoft.com/office/drawing/2014/main" id="{D2EAB02C-967E-C7E4-04BC-DFBFF6947B73}"/>
              </a:ext>
            </a:extLst>
          </p:cNvPr>
          <p:cNvSpPr txBox="1">
            <a:spLocks noChangeArrowheads="1"/>
          </p:cNvSpPr>
          <p:nvPr/>
        </p:nvSpPr>
        <p:spPr bwMode="auto">
          <a:xfrm>
            <a:off x="0" y="457200"/>
            <a:ext cx="9144000" cy="483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200" b="0" dirty="0"/>
              <a:t>	--At the end of October John Floyd left Ft. Hawkins, near present-day Macon, Georgia, with his small and barely supplied army of 950 volunteers, militia, and Creek allies (at that time, the Creeks’ eastern boundary was the Ocmulgee River, which runs by Macon). They reached Coweta town on the Chattahoochee River, near present-day Columbus, Georgia, in mid-November.  On the west bank Floyd established Fort Mitchell.  </a:t>
            </a:r>
          </a:p>
          <a:p>
            <a:pPr eaLnBrk="1" hangingPunct="1">
              <a:spcBef>
                <a:spcPct val="0"/>
              </a:spcBef>
              <a:buFontTx/>
              <a:buNone/>
            </a:pPr>
            <a:r>
              <a:rPr lang="en-US" altLang="en-US" sz="2200" b="0" dirty="0"/>
              <a:t>	</a:t>
            </a:r>
          </a:p>
          <a:p>
            <a:pPr eaLnBrk="1" hangingPunct="1">
              <a:spcBef>
                <a:spcPct val="0"/>
              </a:spcBef>
              <a:buFontTx/>
              <a:buNone/>
            </a:pPr>
            <a:r>
              <a:rPr lang="en-US" altLang="en-US" sz="2200" b="0" dirty="0"/>
              <a:t>	--Given his weak circumstances, Floyd could have remained there, but he resolved to attack one of the reputed Red Stick strongholds at Autassee on the Tallapoosa River—about sixty miles away.  The effort was also daring because though Floyd could use the Federal Road to ease some of his transit, Red Sticks had been active in the area and other Red Stick forces were at nearby towns.</a:t>
            </a:r>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6710E707-ED59-3049-57C2-50E82AFC2584}"/>
              </a:ext>
            </a:extLst>
          </p:cNvPr>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rPr>
              <a:t>Attack on a Creek village</a:t>
            </a:r>
            <a:endParaRPr lang="en-US" altLang="en-US" sz="2400" b="0">
              <a:latin typeface="Times New Roman" panose="02020603050405020304" pitchFamily="18" charset="0"/>
            </a:endParaRPr>
          </a:p>
          <a:p>
            <a:pPr>
              <a:spcBef>
                <a:spcPct val="0"/>
              </a:spcBef>
              <a:buFontTx/>
              <a:buNone/>
            </a:pPr>
            <a:endParaRPr lang="en-US" altLang="en-US" sz="2400" b="0">
              <a:latin typeface="Times New Roman" panose="02020603050405020304" pitchFamily="18" charset="0"/>
            </a:endParaRPr>
          </a:p>
        </p:txBody>
      </p:sp>
      <p:sp>
        <p:nvSpPr>
          <p:cNvPr id="314371" name="TextBox 8">
            <a:extLst>
              <a:ext uri="{FF2B5EF4-FFF2-40B4-BE49-F238E27FC236}">
                <a16:creationId xmlns:a16="http://schemas.microsoft.com/office/drawing/2014/main" id="{2714D143-53A3-C383-161F-29C8E8CA8E4E}"/>
              </a:ext>
            </a:extLst>
          </p:cNvPr>
          <p:cNvSpPr txBox="1">
            <a:spLocks noChangeArrowheads="1"/>
          </p:cNvSpPr>
          <p:nvPr/>
        </p:nvSpPr>
        <p:spPr bwMode="auto">
          <a:xfrm>
            <a:off x="0" y="0"/>
            <a:ext cx="9144000" cy="46196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FLOYD’S AUTASSEE RAID, 29 November 1813, Part 2</a:t>
            </a:r>
          </a:p>
        </p:txBody>
      </p:sp>
      <p:sp>
        <p:nvSpPr>
          <p:cNvPr id="314372" name="TextBox 10">
            <a:extLst>
              <a:ext uri="{FF2B5EF4-FFF2-40B4-BE49-F238E27FC236}">
                <a16:creationId xmlns:a16="http://schemas.microsoft.com/office/drawing/2014/main" id="{CF07F259-BE41-48DC-9153-5D53A269656D}"/>
              </a:ext>
            </a:extLst>
          </p:cNvPr>
          <p:cNvSpPr txBox="1">
            <a:spLocks noChangeArrowheads="1"/>
          </p:cNvSpPr>
          <p:nvPr/>
        </p:nvSpPr>
        <p:spPr bwMode="auto">
          <a:xfrm>
            <a:off x="0" y="457200"/>
            <a:ext cx="9144000" cy="347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200" b="0"/>
              <a:t>	--Autassee was one of the ‘holy towns’ in which the Red Sticks massed many of their people.  With prophets and warriors likewise  concentrated, these towns were supposed to be impregnable.   </a:t>
            </a:r>
          </a:p>
          <a:p>
            <a:pPr eaLnBrk="1" hangingPunct="1">
              <a:spcBef>
                <a:spcPct val="0"/>
              </a:spcBef>
              <a:buFontTx/>
              <a:buNone/>
            </a:pPr>
            <a:r>
              <a:rPr lang="en-US" altLang="en-US" sz="2200" b="0"/>
              <a:t>	</a:t>
            </a:r>
          </a:p>
          <a:p>
            <a:pPr eaLnBrk="1" hangingPunct="1">
              <a:spcBef>
                <a:spcPct val="0"/>
              </a:spcBef>
              <a:buFontTx/>
              <a:buNone/>
            </a:pPr>
            <a:r>
              <a:rPr lang="en-US" altLang="en-US" sz="2200" b="0"/>
              <a:t>	--Floyd arrived at Autassee unmolested. Though the Red Sticks seemed aware of his approach, their main prophet apparently recommended that they await the attack (the Red Sticks at least had time to evacuate women and children).  With Floyd’s forces fully deployed, the Red Sticks then made a furious but ill-considered charge into Floyd’s massed center line, which had two small cannon.  </a:t>
            </a:r>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F656B93A-5520-EB97-14F4-931CFE3B05CB}"/>
              </a:ext>
            </a:extLst>
          </p:cNvPr>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rPr>
              <a:t>Attack on a Creek village</a:t>
            </a:r>
            <a:endParaRPr lang="en-US" altLang="en-US" sz="2400" b="0">
              <a:latin typeface="Times New Roman" panose="02020603050405020304" pitchFamily="18" charset="0"/>
            </a:endParaRPr>
          </a:p>
          <a:p>
            <a:pPr>
              <a:spcBef>
                <a:spcPct val="0"/>
              </a:spcBef>
              <a:buFontTx/>
              <a:buNone/>
            </a:pPr>
            <a:endParaRPr lang="en-US" altLang="en-US" sz="2400" b="0">
              <a:latin typeface="Times New Roman" panose="02020603050405020304" pitchFamily="18" charset="0"/>
            </a:endParaRPr>
          </a:p>
        </p:txBody>
      </p:sp>
      <p:sp>
        <p:nvSpPr>
          <p:cNvPr id="316419" name="TextBox 8">
            <a:extLst>
              <a:ext uri="{FF2B5EF4-FFF2-40B4-BE49-F238E27FC236}">
                <a16:creationId xmlns:a16="http://schemas.microsoft.com/office/drawing/2014/main" id="{D1CD8D70-3860-14CE-D012-2A12CD3D8483}"/>
              </a:ext>
            </a:extLst>
          </p:cNvPr>
          <p:cNvSpPr txBox="1">
            <a:spLocks noChangeArrowheads="1"/>
          </p:cNvSpPr>
          <p:nvPr/>
        </p:nvSpPr>
        <p:spPr bwMode="auto">
          <a:xfrm>
            <a:off x="0" y="0"/>
            <a:ext cx="9144000" cy="46196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FLOYD’S AUTASSEE RAID, 29 November 1813, Part 3</a:t>
            </a:r>
          </a:p>
        </p:txBody>
      </p:sp>
      <p:sp>
        <p:nvSpPr>
          <p:cNvPr id="316420" name="TextBox 10">
            <a:extLst>
              <a:ext uri="{FF2B5EF4-FFF2-40B4-BE49-F238E27FC236}">
                <a16:creationId xmlns:a16="http://schemas.microsoft.com/office/drawing/2014/main" id="{49532434-5C71-E3B4-D7F3-F9C221506AF0}"/>
              </a:ext>
            </a:extLst>
          </p:cNvPr>
          <p:cNvSpPr txBox="1">
            <a:spLocks noChangeArrowheads="1"/>
          </p:cNvSpPr>
          <p:nvPr/>
        </p:nvSpPr>
        <p:spPr bwMode="auto">
          <a:xfrm>
            <a:off x="0" y="533400"/>
            <a:ext cx="9144000" cy="347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200" b="0"/>
              <a:t>	--Floyd had sent two other units to trap the Red Sticks, but found that the village complex extended further than they could cover.  Even so, one of the flanking parties was a mounted force that sparked panic among the Red Stick defenders. Floyd’s army routed the Red Sticks and destroyed Autassee.</a:t>
            </a:r>
          </a:p>
          <a:p>
            <a:pPr eaLnBrk="1" hangingPunct="1">
              <a:spcBef>
                <a:spcPct val="0"/>
              </a:spcBef>
              <a:buFontTx/>
              <a:buNone/>
            </a:pPr>
            <a:r>
              <a:rPr lang="en-US" altLang="en-US" sz="2200" b="0"/>
              <a:t>	</a:t>
            </a:r>
          </a:p>
          <a:p>
            <a:pPr eaLnBrk="1" hangingPunct="1">
              <a:spcBef>
                <a:spcPct val="0"/>
              </a:spcBef>
              <a:buFontTx/>
              <a:buNone/>
            </a:pPr>
            <a:r>
              <a:rPr lang="en-US" altLang="en-US" sz="2200" b="0"/>
              <a:t>	--The battle killed an estimated 200 Red Sticks and about 11 US troops.  About 50 of Floyd’s troops were wounded, including Floyd.  His force lacked the food to remain long. Red Sticks from nearby towns tried to attack it as it retreated back to Fort Mitchell, with little effect.</a:t>
            </a:r>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096D8310-C21C-E88D-6622-0D1435F1572C}"/>
              </a:ext>
            </a:extLst>
          </p:cNvPr>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rPr>
              <a:t>Attack on a Creek village</a:t>
            </a:r>
            <a:endParaRPr lang="en-US" altLang="en-US" sz="2400" b="0">
              <a:latin typeface="Times New Roman" panose="02020603050405020304" pitchFamily="18" charset="0"/>
            </a:endParaRPr>
          </a:p>
          <a:p>
            <a:pPr>
              <a:spcBef>
                <a:spcPct val="0"/>
              </a:spcBef>
              <a:buFontTx/>
              <a:buNone/>
            </a:pPr>
            <a:endParaRPr lang="en-US" altLang="en-US" sz="2400" b="0">
              <a:latin typeface="Times New Roman" panose="02020603050405020304" pitchFamily="18" charset="0"/>
            </a:endParaRPr>
          </a:p>
        </p:txBody>
      </p:sp>
      <p:sp>
        <p:nvSpPr>
          <p:cNvPr id="318467" name="TextBox 8">
            <a:extLst>
              <a:ext uri="{FF2B5EF4-FFF2-40B4-BE49-F238E27FC236}">
                <a16:creationId xmlns:a16="http://schemas.microsoft.com/office/drawing/2014/main" id="{042DCE80-A1A3-80FA-8B91-0095135B7BB1}"/>
              </a:ext>
            </a:extLst>
          </p:cNvPr>
          <p:cNvSpPr txBox="1">
            <a:spLocks noChangeArrowheads="1"/>
          </p:cNvSpPr>
          <p:nvPr/>
        </p:nvSpPr>
        <p:spPr bwMode="auto">
          <a:xfrm>
            <a:off x="0" y="0"/>
            <a:ext cx="9144000" cy="46196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FLOYD’S AUTASSEE RAID, 29 November 1813, Part 4</a:t>
            </a:r>
          </a:p>
        </p:txBody>
      </p:sp>
      <p:sp>
        <p:nvSpPr>
          <p:cNvPr id="318468" name="TextBox 10">
            <a:extLst>
              <a:ext uri="{FF2B5EF4-FFF2-40B4-BE49-F238E27FC236}">
                <a16:creationId xmlns:a16="http://schemas.microsoft.com/office/drawing/2014/main" id="{07DD5DA2-7F62-978E-CE89-E8034A488685}"/>
              </a:ext>
            </a:extLst>
          </p:cNvPr>
          <p:cNvSpPr txBox="1">
            <a:spLocks noChangeArrowheads="1"/>
          </p:cNvSpPr>
          <p:nvPr/>
        </p:nvSpPr>
        <p:spPr bwMode="auto">
          <a:xfrm>
            <a:off x="0" y="533400"/>
            <a:ext cx="9144000" cy="314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200" b="0"/>
              <a:t>	--Arriving back at Fort Mitchell, Floyd was dismayed to find that Georgia had sent no supplies in the meantime.  He would remain immobile until January, 1814.</a:t>
            </a:r>
          </a:p>
          <a:p>
            <a:pPr eaLnBrk="1" hangingPunct="1">
              <a:spcBef>
                <a:spcPct val="0"/>
              </a:spcBef>
              <a:buFontTx/>
              <a:buNone/>
            </a:pPr>
            <a:r>
              <a:rPr lang="en-US" altLang="en-US" sz="2200" b="0"/>
              <a:t>	</a:t>
            </a:r>
          </a:p>
          <a:p>
            <a:pPr eaLnBrk="1" hangingPunct="1">
              <a:spcBef>
                <a:spcPct val="0"/>
              </a:spcBef>
              <a:buFontTx/>
              <a:buNone/>
            </a:pPr>
            <a:r>
              <a:rPr lang="en-US" altLang="en-US" sz="2200" b="0"/>
              <a:t>	--Indeed, one reason the Georgians failed to support Floyd fully was because they had other militia deployed to protect other parts of the state.  One of these outfits under David Adams launched a December raid into the northern Tallapoosa River area.  It trashed Red Stick villages but  also lacked the supplies to achieve more significant  effect.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49A48872-C0D7-3E3E-6B86-46BD0E85308F}"/>
              </a:ext>
            </a:extLst>
          </p:cNvPr>
          <p:cNvSpPr txBox="1">
            <a:spLocks noChangeArrowheads="1"/>
          </p:cNvSpPr>
          <p:nvPr/>
        </p:nvSpPr>
        <p:spPr bwMode="auto">
          <a:xfrm>
            <a:off x="0" y="0"/>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Sources</a:t>
            </a:r>
          </a:p>
          <a:p>
            <a:pPr algn="ctr">
              <a:spcBef>
                <a:spcPct val="0"/>
              </a:spcBef>
              <a:buFontTx/>
              <a:buNone/>
            </a:pPr>
            <a:r>
              <a:rPr lang="en-US" altLang="en-US" sz="2400" b="0" u="sng"/>
              <a:t>Law of War</a:t>
            </a:r>
          </a:p>
          <a:p>
            <a:pPr>
              <a:spcBef>
                <a:spcPct val="0"/>
              </a:spcBef>
              <a:buFontTx/>
              <a:buNone/>
            </a:pPr>
            <a:endParaRPr lang="en-US" altLang="en-US" sz="1800"/>
          </a:p>
          <a:p>
            <a:pPr>
              <a:spcBef>
                <a:spcPct val="0"/>
              </a:spcBef>
              <a:buFontTx/>
              <a:buNone/>
            </a:pPr>
            <a:r>
              <a:rPr lang="en-US" altLang="en-US" sz="1800" b="0"/>
              <a:t>--Andreapoulos &amp; Schulman, </a:t>
            </a:r>
            <a:r>
              <a:rPr lang="en-US" altLang="en-US" sz="1800" b="0" i="1"/>
              <a:t>The Laws of War</a:t>
            </a:r>
            <a:r>
              <a:rPr lang="en-US" altLang="en-US" sz="1800" b="0"/>
              <a:t> (overview of LoW historical evolution)</a:t>
            </a:r>
          </a:p>
          <a:p>
            <a:pPr>
              <a:spcBef>
                <a:spcPct val="0"/>
              </a:spcBef>
              <a:buFontTx/>
              <a:buNone/>
            </a:pPr>
            <a:r>
              <a:rPr lang="en-US" altLang="en-US" sz="1800" b="0"/>
              <a:t>--Doyle, </a:t>
            </a:r>
            <a:r>
              <a:rPr lang="en-US" altLang="en-US" sz="1800" b="0" i="1"/>
              <a:t>The Enemy in Our Hands</a:t>
            </a:r>
            <a:r>
              <a:rPr lang="en-US" altLang="en-US" sz="1800" b="0"/>
              <a:t> (brief section on Indian POWs)</a:t>
            </a:r>
          </a:p>
          <a:p>
            <a:pPr>
              <a:spcBef>
                <a:spcPct val="0"/>
              </a:spcBef>
              <a:buFontTx/>
              <a:buNone/>
            </a:pPr>
            <a:r>
              <a:rPr lang="en-US" altLang="en-US" sz="1800" b="0"/>
              <a:t>--Solis, </a:t>
            </a:r>
            <a:r>
              <a:rPr lang="en-US" altLang="en-US" sz="1800" b="0" i="1"/>
              <a:t>The Law of Armed Conflict</a:t>
            </a:r>
            <a:r>
              <a:rPr lang="en-US" altLang="en-US" sz="1800" b="0"/>
              <a:t> (summarizes LoW history)</a:t>
            </a:r>
          </a:p>
          <a:p>
            <a:pPr>
              <a:spcBef>
                <a:spcPct val="0"/>
              </a:spcBef>
              <a:buFontTx/>
              <a:buNone/>
            </a:pPr>
            <a:r>
              <a:rPr lang="en-US" altLang="en-US" sz="1800" b="0"/>
              <a:t>--Springer, </a:t>
            </a:r>
            <a:r>
              <a:rPr lang="en-US" altLang="en-US" sz="1800" b="0" i="1"/>
              <a:t>America’s Captives</a:t>
            </a:r>
            <a:r>
              <a:rPr lang="en-US" altLang="en-US" sz="1800" b="0"/>
              <a:t> (general survey of American handling of POWs)</a:t>
            </a:r>
          </a:p>
          <a:p>
            <a:pPr>
              <a:spcBef>
                <a:spcPct val="0"/>
              </a:spcBef>
              <a:buFontTx/>
              <a:buNone/>
            </a:pPr>
            <a:r>
              <a:rPr lang="en-US" altLang="en-US" sz="1800" b="0"/>
              <a:t>--Witt, </a:t>
            </a:r>
            <a:r>
              <a:rPr lang="en-US" altLang="en-US" sz="1800" b="0" i="1"/>
              <a:t>Lincoln’s Code</a:t>
            </a:r>
            <a:r>
              <a:rPr lang="en-US" altLang="en-US" sz="1800" b="0"/>
              <a:t> (uses the Lieber Code to discuss historical American use of LoW) </a:t>
            </a:r>
          </a:p>
          <a:p>
            <a:pPr>
              <a:spcBef>
                <a:spcPct val="0"/>
              </a:spcBef>
              <a:buFontTx/>
              <a:buNone/>
            </a:pPr>
            <a:r>
              <a:rPr lang="en-US" altLang="en-US" sz="1800" b="0"/>
              <a:t>--U.S. Army Articles of War, forerunner of the UCMJ, see </a:t>
            </a:r>
          </a:p>
          <a:p>
            <a:pPr>
              <a:spcBef>
                <a:spcPct val="0"/>
              </a:spcBef>
              <a:buFontTx/>
              <a:buNone/>
            </a:pPr>
            <a:r>
              <a:rPr lang="en-US" altLang="en-US" sz="1800" b="0"/>
              <a:t>	</a:t>
            </a:r>
            <a:r>
              <a:rPr lang="en-US" altLang="en-US" sz="1800" b="0">
                <a:solidFill>
                  <a:srgbClr val="00B050"/>
                </a:solidFill>
              </a:rPr>
              <a:t>http://avalon.law.yale.edu/18</a:t>
            </a:r>
            <a:r>
              <a:rPr lang="en-US" altLang="en-US" sz="1800" b="0" baseline="30000">
                <a:solidFill>
                  <a:srgbClr val="00B050"/>
                </a:solidFill>
              </a:rPr>
              <a:t>th</a:t>
            </a:r>
            <a:r>
              <a:rPr lang="en-US" altLang="en-US" sz="1800" b="0">
                <a:solidFill>
                  <a:srgbClr val="00B050"/>
                </a:solidFill>
              </a:rPr>
              <a:t>_century/contcong_09-20-76.asp  </a:t>
            </a:r>
            <a:r>
              <a:rPr lang="en-US" altLang="en-US" sz="1800" b="0">
                <a:solidFill>
                  <a:srgbClr val="0000FF"/>
                </a:solidFill>
              </a:rPr>
              <a:t>(1776 version) </a:t>
            </a:r>
            <a:r>
              <a:rPr lang="en-US" altLang="en-US" sz="1800"/>
              <a:t>OR</a:t>
            </a:r>
            <a:r>
              <a:rPr lang="en-US" altLang="en-US" sz="1800" b="0"/>
              <a:t>	</a:t>
            </a:r>
            <a:r>
              <a:rPr lang="en-US" altLang="en-US" sz="1800" b="0">
                <a:solidFill>
                  <a:srgbClr val="339933"/>
                </a:solidFill>
              </a:rPr>
              <a:t>freepages.military.rootsweb.ancestry.com/~pa91/cfawar.html  </a:t>
            </a:r>
            <a:r>
              <a:rPr lang="en-US" altLang="en-US" sz="1800" b="0">
                <a:solidFill>
                  <a:srgbClr val="0000FF"/>
                </a:solidFill>
              </a:rPr>
              <a:t>(1806 version)</a:t>
            </a:r>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Box 1">
            <a:extLst>
              <a:ext uri="{FF2B5EF4-FFF2-40B4-BE49-F238E27FC236}">
                <a16:creationId xmlns:a16="http://schemas.microsoft.com/office/drawing/2014/main" id="{0C7141D5-2311-7447-2559-3F5E0D741BAD}"/>
              </a:ext>
            </a:extLst>
          </p:cNvPr>
          <p:cNvSpPr txBox="1">
            <a:spLocks noChangeArrowheads="1"/>
          </p:cNvSpPr>
          <p:nvPr/>
        </p:nvSpPr>
        <p:spPr bwMode="auto">
          <a:xfrm>
            <a:off x="0"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Creek War Campaigns:</a:t>
            </a:r>
          </a:p>
          <a:p>
            <a:pPr algn="ctr">
              <a:spcBef>
                <a:spcPct val="0"/>
              </a:spcBef>
              <a:buFontTx/>
              <a:buNone/>
            </a:pPr>
            <a:r>
              <a:rPr lang="en-US" altLang="en-US" sz="2400" b="0"/>
              <a:t>Claiborne’s Late-Autumn Raid</a:t>
            </a:r>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http://alabamamaps.ua.edu/contemporarymaps/alabama/physical/relief.jpg">
            <a:extLst>
              <a:ext uri="{FF2B5EF4-FFF2-40B4-BE49-F238E27FC236}">
                <a16:creationId xmlns:a16="http://schemas.microsoft.com/office/drawing/2014/main" id="{E6ABFA84-46BA-D131-6474-9ED669569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1539" name="Text Box 7">
            <a:extLst>
              <a:ext uri="{FF2B5EF4-FFF2-40B4-BE49-F238E27FC236}">
                <a16:creationId xmlns:a16="http://schemas.microsoft.com/office/drawing/2014/main" id="{A40427F6-ECCD-8136-354F-4839CDAF016D}"/>
              </a:ext>
            </a:extLst>
          </p:cNvPr>
          <p:cNvSpPr txBox="1">
            <a:spLocks noChangeArrowheads="1"/>
          </p:cNvSpPr>
          <p:nvPr/>
        </p:nvSpPr>
        <p:spPr bwMode="auto">
          <a:xfrm>
            <a:off x="439738" y="3073400"/>
            <a:ext cx="3644900" cy="10160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Claiborne</a:t>
            </a:r>
            <a:endParaRPr lang="en-US" altLang="en-US" sz="2000">
              <a:solidFill>
                <a:srgbClr val="FF0000"/>
              </a:solidFill>
            </a:endParaRPr>
          </a:p>
          <a:p>
            <a:pPr algn="ctr">
              <a:spcBef>
                <a:spcPct val="0"/>
              </a:spcBef>
              <a:buFontTx/>
              <a:buNone/>
            </a:pPr>
            <a:r>
              <a:rPr lang="en-US" altLang="en-US" sz="2000">
                <a:solidFill>
                  <a:srgbClr val="FF0000"/>
                </a:solidFill>
              </a:rPr>
              <a:t>Joined by U.S. 3</a:t>
            </a:r>
            <a:r>
              <a:rPr lang="en-US" altLang="en-US" sz="2000" baseline="30000">
                <a:solidFill>
                  <a:srgbClr val="FF0000"/>
                </a:solidFill>
              </a:rPr>
              <a:t>rd</a:t>
            </a:r>
            <a:r>
              <a:rPr lang="en-US" altLang="en-US" sz="2000">
                <a:solidFill>
                  <a:srgbClr val="FF0000"/>
                </a:solidFill>
              </a:rPr>
              <a:t> Regiment,</a:t>
            </a:r>
          </a:p>
          <a:p>
            <a:pPr algn="ctr">
              <a:spcBef>
                <a:spcPct val="0"/>
              </a:spcBef>
              <a:buFontTx/>
              <a:buNone/>
            </a:pPr>
            <a:r>
              <a:rPr lang="en-US" altLang="en-US" sz="2000">
                <a:solidFill>
                  <a:srgbClr val="FF0000"/>
                </a:solidFill>
              </a:rPr>
              <a:t>Attacks ‘Holy Ground’</a:t>
            </a:r>
          </a:p>
        </p:txBody>
      </p:sp>
      <p:sp>
        <p:nvSpPr>
          <p:cNvPr id="321540" name="Text Box 8">
            <a:extLst>
              <a:ext uri="{FF2B5EF4-FFF2-40B4-BE49-F238E27FC236}">
                <a16:creationId xmlns:a16="http://schemas.microsoft.com/office/drawing/2014/main" id="{E1C3A9EF-30A6-2B84-8F3C-102EEE8B49F4}"/>
              </a:ext>
            </a:extLst>
          </p:cNvPr>
          <p:cNvSpPr txBox="1">
            <a:spLocks noChangeArrowheads="1"/>
          </p:cNvSpPr>
          <p:nvPr/>
        </p:nvSpPr>
        <p:spPr bwMode="auto">
          <a:xfrm>
            <a:off x="3886200" y="1600200"/>
            <a:ext cx="1204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Jackson</a:t>
            </a:r>
          </a:p>
        </p:txBody>
      </p:sp>
      <p:sp>
        <p:nvSpPr>
          <p:cNvPr id="321541" name="Text Box 9">
            <a:extLst>
              <a:ext uri="{FF2B5EF4-FFF2-40B4-BE49-F238E27FC236}">
                <a16:creationId xmlns:a16="http://schemas.microsoft.com/office/drawing/2014/main" id="{BDB26B94-E77D-EBD6-5971-A39155997F49}"/>
              </a:ext>
            </a:extLst>
          </p:cNvPr>
          <p:cNvSpPr txBox="1">
            <a:spLocks noChangeArrowheads="1"/>
          </p:cNvSpPr>
          <p:nvPr/>
        </p:nvSpPr>
        <p:spPr bwMode="auto">
          <a:xfrm>
            <a:off x="5867400" y="4038600"/>
            <a:ext cx="2487613" cy="10096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Floyd</a:t>
            </a:r>
            <a:endParaRPr lang="en-US" altLang="en-US" sz="2000"/>
          </a:p>
          <a:p>
            <a:pPr algn="ctr">
              <a:spcBef>
                <a:spcPct val="0"/>
              </a:spcBef>
              <a:buFontTx/>
              <a:buNone/>
            </a:pPr>
            <a:r>
              <a:rPr lang="en-US" altLang="en-US" sz="2000"/>
              <a:t>Continued serious </a:t>
            </a:r>
          </a:p>
          <a:p>
            <a:pPr algn="ctr">
              <a:spcBef>
                <a:spcPct val="0"/>
              </a:spcBef>
              <a:buFontTx/>
              <a:buNone/>
            </a:pPr>
            <a:r>
              <a:rPr lang="en-US" altLang="en-US" sz="2000"/>
              <a:t>supply problems</a:t>
            </a:r>
            <a:endParaRPr lang="en-US" altLang="en-US" sz="1800"/>
          </a:p>
        </p:txBody>
      </p:sp>
      <p:sp>
        <p:nvSpPr>
          <p:cNvPr id="321542" name="Rectangle 10">
            <a:extLst>
              <a:ext uri="{FF2B5EF4-FFF2-40B4-BE49-F238E27FC236}">
                <a16:creationId xmlns:a16="http://schemas.microsoft.com/office/drawing/2014/main" id="{45CB71CF-3219-EA44-C677-2B44D8EF510B}"/>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43" name="Text Box 11">
            <a:extLst>
              <a:ext uri="{FF2B5EF4-FFF2-40B4-BE49-F238E27FC236}">
                <a16:creationId xmlns:a16="http://schemas.microsoft.com/office/drawing/2014/main" id="{AD722CAF-8CEE-9AA3-3D3F-053EF3AE8F11}"/>
              </a:ext>
            </a:extLst>
          </p:cNvPr>
          <p:cNvSpPr txBox="1">
            <a:spLocks noChangeArrowheads="1"/>
          </p:cNvSpPr>
          <p:nvPr/>
        </p:nvSpPr>
        <p:spPr bwMode="auto">
          <a:xfrm>
            <a:off x="0" y="0"/>
            <a:ext cx="2286000" cy="1938338"/>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WAR</a:t>
            </a:r>
            <a:r>
              <a:rPr lang="en-US" altLang="en-US" sz="2400"/>
              <a:t>:</a:t>
            </a:r>
          </a:p>
          <a:p>
            <a:pPr algn="ctr">
              <a:spcBef>
                <a:spcPct val="0"/>
              </a:spcBef>
              <a:buFontTx/>
              <a:buNone/>
            </a:pPr>
            <a:endParaRPr lang="en-US" altLang="en-US" sz="2400"/>
          </a:p>
          <a:p>
            <a:pPr algn="ctr">
              <a:spcBef>
                <a:spcPct val="0"/>
              </a:spcBef>
              <a:buFontTx/>
              <a:buNone/>
            </a:pPr>
            <a:r>
              <a:rPr lang="en-US" altLang="en-US" sz="2400"/>
              <a:t>DECEMBER,</a:t>
            </a:r>
          </a:p>
          <a:p>
            <a:pPr algn="ctr">
              <a:spcBef>
                <a:spcPct val="0"/>
              </a:spcBef>
              <a:buFontTx/>
              <a:buNone/>
            </a:pPr>
            <a:r>
              <a:rPr lang="en-US" altLang="en-US" sz="2400"/>
              <a:t>1813</a:t>
            </a:r>
          </a:p>
        </p:txBody>
      </p:sp>
      <p:sp>
        <p:nvSpPr>
          <p:cNvPr id="321544" name="Rectangle 17">
            <a:extLst>
              <a:ext uri="{FF2B5EF4-FFF2-40B4-BE49-F238E27FC236}">
                <a16:creationId xmlns:a16="http://schemas.microsoft.com/office/drawing/2014/main" id="{D6E9D674-C20E-474E-EAD4-8D8F6D7C67E7}"/>
              </a:ext>
            </a:extLst>
          </p:cNvPr>
          <p:cNvSpPr>
            <a:spLocks noChangeArrowheads="1"/>
          </p:cNvSpPr>
          <p:nvPr/>
        </p:nvSpPr>
        <p:spPr bwMode="auto">
          <a:xfrm>
            <a:off x="5257800" y="18288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45" name="Rectangle 10">
            <a:extLst>
              <a:ext uri="{FF2B5EF4-FFF2-40B4-BE49-F238E27FC236}">
                <a16:creationId xmlns:a16="http://schemas.microsoft.com/office/drawing/2014/main" id="{6C4AD8AE-09A9-0A6E-B351-F58F496863FE}"/>
              </a:ext>
            </a:extLst>
          </p:cNvPr>
          <p:cNvSpPr>
            <a:spLocks noChangeArrowheads="1"/>
          </p:cNvSpPr>
          <p:nvPr/>
        </p:nvSpPr>
        <p:spPr bwMode="auto">
          <a:xfrm>
            <a:off x="63246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46" name="Rectangle 10">
            <a:extLst>
              <a:ext uri="{FF2B5EF4-FFF2-40B4-BE49-F238E27FC236}">
                <a16:creationId xmlns:a16="http://schemas.microsoft.com/office/drawing/2014/main" id="{D260F96B-BF94-E720-E025-DE3D85BD30B9}"/>
              </a:ext>
            </a:extLst>
          </p:cNvPr>
          <p:cNvSpPr>
            <a:spLocks noChangeArrowheads="1"/>
          </p:cNvSpPr>
          <p:nvPr/>
        </p:nvSpPr>
        <p:spPr bwMode="auto">
          <a:xfrm>
            <a:off x="3733800" y="4724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47" name="Rectangle 18">
            <a:extLst>
              <a:ext uri="{FF2B5EF4-FFF2-40B4-BE49-F238E27FC236}">
                <a16:creationId xmlns:a16="http://schemas.microsoft.com/office/drawing/2014/main" id="{34E04944-07E6-1A4B-2980-10B29720B16E}"/>
              </a:ext>
            </a:extLst>
          </p:cNvPr>
          <p:cNvSpPr>
            <a:spLocks noChangeArrowheads="1"/>
          </p:cNvSpPr>
          <p:nvPr/>
        </p:nvSpPr>
        <p:spPr bwMode="auto">
          <a:xfrm>
            <a:off x="4876800" y="12192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48" name="Rectangle 10">
            <a:extLst>
              <a:ext uri="{FF2B5EF4-FFF2-40B4-BE49-F238E27FC236}">
                <a16:creationId xmlns:a16="http://schemas.microsoft.com/office/drawing/2014/main" id="{4CBE01C2-1EAD-345D-1755-9D7953F10BDE}"/>
              </a:ext>
            </a:extLst>
          </p:cNvPr>
          <p:cNvSpPr>
            <a:spLocks noChangeArrowheads="1"/>
          </p:cNvSpPr>
          <p:nvPr/>
        </p:nvSpPr>
        <p:spPr bwMode="auto">
          <a:xfrm>
            <a:off x="4267200" y="4346575"/>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49" name="Text Box 9">
            <a:extLst>
              <a:ext uri="{FF2B5EF4-FFF2-40B4-BE49-F238E27FC236}">
                <a16:creationId xmlns:a16="http://schemas.microsoft.com/office/drawing/2014/main" id="{053A387F-577D-FF37-5B70-2239E58F18C0}"/>
              </a:ext>
            </a:extLst>
          </p:cNvPr>
          <p:cNvSpPr txBox="1">
            <a:spLocks noChangeArrowheads="1"/>
          </p:cNvSpPr>
          <p:nvPr/>
        </p:nvSpPr>
        <p:spPr bwMode="auto">
          <a:xfrm>
            <a:off x="5181600" y="2895600"/>
            <a:ext cx="2262188" cy="646113"/>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Adams raid at</a:t>
            </a:r>
          </a:p>
          <a:p>
            <a:pPr algn="ctr">
              <a:spcBef>
                <a:spcPct val="0"/>
              </a:spcBef>
              <a:buFontTx/>
              <a:buNone/>
            </a:pPr>
            <a:r>
              <a:rPr lang="en-US" altLang="en-US" sz="1800"/>
              <a:t>Nuyaka (near HSB)</a:t>
            </a:r>
          </a:p>
        </p:txBody>
      </p:sp>
      <p:sp>
        <p:nvSpPr>
          <p:cNvPr id="321550" name="AutoShape 18">
            <a:extLst>
              <a:ext uri="{FF2B5EF4-FFF2-40B4-BE49-F238E27FC236}">
                <a16:creationId xmlns:a16="http://schemas.microsoft.com/office/drawing/2014/main" id="{C7D76021-9190-643C-A346-6C393D4649A3}"/>
              </a:ext>
            </a:extLst>
          </p:cNvPr>
          <p:cNvSpPr>
            <a:spLocks noChangeArrowheads="1"/>
          </p:cNvSpPr>
          <p:nvPr/>
        </p:nvSpPr>
        <p:spPr bwMode="auto">
          <a:xfrm rot="-2706262">
            <a:off x="4346575" y="3379788"/>
            <a:ext cx="533400" cy="6096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51" name="Text Box 8">
            <a:extLst>
              <a:ext uri="{FF2B5EF4-FFF2-40B4-BE49-F238E27FC236}">
                <a16:creationId xmlns:a16="http://schemas.microsoft.com/office/drawing/2014/main" id="{6FE82D08-1E22-1AD5-98C9-256749629954}"/>
              </a:ext>
            </a:extLst>
          </p:cNvPr>
          <p:cNvSpPr txBox="1">
            <a:spLocks noChangeArrowheads="1"/>
          </p:cNvSpPr>
          <p:nvPr/>
        </p:nvSpPr>
        <p:spPr bwMode="auto">
          <a:xfrm>
            <a:off x="5105400" y="1143000"/>
            <a:ext cx="1246188"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Deposit</a:t>
            </a:r>
          </a:p>
        </p:txBody>
      </p:sp>
      <p:sp>
        <p:nvSpPr>
          <p:cNvPr id="321552" name="Text Box 8">
            <a:extLst>
              <a:ext uri="{FF2B5EF4-FFF2-40B4-BE49-F238E27FC236}">
                <a16:creationId xmlns:a16="http://schemas.microsoft.com/office/drawing/2014/main" id="{FD90A6CD-D950-7BF2-AB66-1A50DDFD474B}"/>
              </a:ext>
            </a:extLst>
          </p:cNvPr>
          <p:cNvSpPr txBox="1">
            <a:spLocks noChangeArrowheads="1"/>
          </p:cNvSpPr>
          <p:nvPr/>
        </p:nvSpPr>
        <p:spPr bwMode="auto">
          <a:xfrm>
            <a:off x="5562600" y="1752600"/>
            <a:ext cx="1292225"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Strother</a:t>
            </a:r>
          </a:p>
        </p:txBody>
      </p:sp>
      <p:sp>
        <p:nvSpPr>
          <p:cNvPr id="321553" name="Text Box 8">
            <a:extLst>
              <a:ext uri="{FF2B5EF4-FFF2-40B4-BE49-F238E27FC236}">
                <a16:creationId xmlns:a16="http://schemas.microsoft.com/office/drawing/2014/main" id="{93119171-6F2C-856A-2887-B83A58FE4274}"/>
              </a:ext>
            </a:extLst>
          </p:cNvPr>
          <p:cNvSpPr txBox="1">
            <a:spLocks noChangeArrowheads="1"/>
          </p:cNvSpPr>
          <p:nvPr/>
        </p:nvSpPr>
        <p:spPr bwMode="auto">
          <a:xfrm>
            <a:off x="6629400" y="3657600"/>
            <a:ext cx="1260475"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Mitchell</a:t>
            </a:r>
          </a:p>
        </p:txBody>
      </p:sp>
      <p:sp>
        <p:nvSpPr>
          <p:cNvPr id="321554" name="AutoShape 16">
            <a:extLst>
              <a:ext uri="{FF2B5EF4-FFF2-40B4-BE49-F238E27FC236}">
                <a16:creationId xmlns:a16="http://schemas.microsoft.com/office/drawing/2014/main" id="{C5A23504-7E38-1A09-8874-48CA3D1D8F66}"/>
              </a:ext>
            </a:extLst>
          </p:cNvPr>
          <p:cNvSpPr>
            <a:spLocks noChangeArrowheads="1"/>
          </p:cNvSpPr>
          <p:nvPr/>
        </p:nvSpPr>
        <p:spPr bwMode="auto">
          <a:xfrm rot="-401560">
            <a:off x="3124200" y="4724400"/>
            <a:ext cx="533400" cy="290513"/>
          </a:xfrm>
          <a:prstGeom prst="rightArrow">
            <a:avLst>
              <a:gd name="adj1" fmla="val 50000"/>
              <a:gd name="adj2" fmla="val 45902"/>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55" name="AutoShape 16">
            <a:extLst>
              <a:ext uri="{FF2B5EF4-FFF2-40B4-BE49-F238E27FC236}">
                <a16:creationId xmlns:a16="http://schemas.microsoft.com/office/drawing/2014/main" id="{767004E3-08F1-968E-1631-B53BEBA3D3AF}"/>
              </a:ext>
            </a:extLst>
          </p:cNvPr>
          <p:cNvSpPr>
            <a:spLocks noChangeArrowheads="1"/>
          </p:cNvSpPr>
          <p:nvPr/>
        </p:nvSpPr>
        <p:spPr bwMode="auto">
          <a:xfrm rot="-2186812">
            <a:off x="3929063" y="4495800"/>
            <a:ext cx="338137" cy="290513"/>
          </a:xfrm>
          <a:prstGeom prst="rightArrow">
            <a:avLst>
              <a:gd name="adj1" fmla="val 50000"/>
              <a:gd name="adj2" fmla="val 45851"/>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21556" name="AutoShape 16">
            <a:extLst>
              <a:ext uri="{FF2B5EF4-FFF2-40B4-BE49-F238E27FC236}">
                <a16:creationId xmlns:a16="http://schemas.microsoft.com/office/drawing/2014/main" id="{94102E0A-8CF7-6DEB-144F-4DD66FF2F329}"/>
              </a:ext>
            </a:extLst>
          </p:cNvPr>
          <p:cNvSpPr>
            <a:spLocks noChangeArrowheads="1"/>
          </p:cNvSpPr>
          <p:nvPr/>
        </p:nvSpPr>
        <p:spPr bwMode="auto">
          <a:xfrm rot="-4078664">
            <a:off x="4310856" y="3990182"/>
            <a:ext cx="339725" cy="290512"/>
          </a:xfrm>
          <a:prstGeom prst="rightArrow">
            <a:avLst>
              <a:gd name="adj1" fmla="val 50000"/>
              <a:gd name="adj2" fmla="val 460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Box 1">
            <a:extLst>
              <a:ext uri="{FF2B5EF4-FFF2-40B4-BE49-F238E27FC236}">
                <a16:creationId xmlns:a16="http://schemas.microsoft.com/office/drawing/2014/main" id="{75CAFA27-9AA8-01A9-CFFC-34373AA7566B}"/>
              </a:ext>
            </a:extLst>
          </p:cNvPr>
          <p:cNvSpPr txBox="1">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CLAIBORNE’S INITIAL WOES, FALL 1813</a:t>
            </a:r>
          </a:p>
          <a:p>
            <a:pPr>
              <a:spcBef>
                <a:spcPct val="0"/>
              </a:spcBef>
              <a:buFontTx/>
              <a:buNone/>
            </a:pPr>
            <a:endParaRPr lang="en-US" altLang="en-US" sz="2200" b="0"/>
          </a:p>
          <a:p>
            <a:pPr>
              <a:spcBef>
                <a:spcPct val="0"/>
              </a:spcBef>
              <a:buFontTx/>
              <a:buNone/>
            </a:pPr>
            <a:r>
              <a:rPr lang="en-US" altLang="en-US" sz="2200" b="0"/>
              <a:t>	--General Claiborne’s western ‘army’ in the Tensaw region spent much of autumn struggling with several problems before it could move northeast as Pinckney had directed.  They included:</a:t>
            </a:r>
          </a:p>
          <a:p>
            <a:pPr>
              <a:spcBef>
                <a:spcPct val="0"/>
              </a:spcBef>
              <a:buFontTx/>
              <a:buNone/>
            </a:pPr>
            <a:r>
              <a:rPr lang="en-US" altLang="en-US" sz="2200" b="0"/>
              <a:t>		---A lack of supplies and support.  Before Pinckney assumed theater command, and occasionally even afterwards, the petulant local district commander, Thomas Flournoy, restricted Claiborne’s offensive plans, irritated the Choctaws, and denied Claiborne certain military units.  Claiborne’s men often struggled to obtain enough food.</a:t>
            </a:r>
          </a:p>
          <a:p>
            <a:pPr>
              <a:spcBef>
                <a:spcPct val="0"/>
              </a:spcBef>
              <a:buFontTx/>
              <a:buNone/>
            </a:pPr>
            <a:r>
              <a:rPr lang="en-US" altLang="en-US" sz="2200" b="0"/>
              <a:t>		---The Choctaws.  Claiborne, prominent Choctaw Chief Pushmataha, and others worked hard to ensure the young Choctaw warriors joined the US side instead of heeding the Red Sticks’ siren call for Indian martial glory.</a:t>
            </a:r>
          </a:p>
          <a:p>
            <a:pPr>
              <a:spcBef>
                <a:spcPct val="0"/>
              </a:spcBef>
              <a:buFontTx/>
              <a:buNone/>
            </a:pPr>
            <a:r>
              <a:rPr lang="en-US" altLang="en-US" sz="2200" b="0"/>
              <a:t>		---Tensions with the US 3</a:t>
            </a:r>
            <a:r>
              <a:rPr lang="en-US" altLang="en-US" sz="2200" b="0" baseline="30000"/>
              <a:t>rd</a:t>
            </a:r>
            <a:r>
              <a:rPr lang="en-US" altLang="en-US" sz="2200" b="0"/>
              <a:t> Regiment commander, Gilbert Russell, who was assigned to support Claiborne but didn’t like doing so.  </a:t>
            </a:r>
          </a:p>
          <a:p>
            <a:pPr>
              <a:spcBef>
                <a:spcPct val="0"/>
              </a:spcBef>
              <a:buFontTx/>
              <a:buNone/>
            </a:pPr>
            <a:r>
              <a:rPr lang="en-US" altLang="en-US" sz="2200" b="0"/>
              <a:t>		---Frustrating hunts for elusive, small Red Stick bands in the woods and swamps of the Tensaw area.</a:t>
            </a:r>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Box 1">
            <a:extLst>
              <a:ext uri="{FF2B5EF4-FFF2-40B4-BE49-F238E27FC236}">
                <a16:creationId xmlns:a16="http://schemas.microsoft.com/office/drawing/2014/main" id="{040861BD-F120-D192-0DB8-DE5A2D3268F5}"/>
              </a:ext>
            </a:extLst>
          </p:cNvPr>
          <p:cNvSpPr txBox="1">
            <a:spLocks noChangeArrowheads="1"/>
          </p:cNvSpPr>
          <p:nvPr/>
        </p:nvSpPr>
        <p:spPr bwMode="auto">
          <a:xfrm>
            <a:off x="0" y="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BATTLE OF HOLY GROUND PRELIMINARIES 1</a:t>
            </a:r>
          </a:p>
          <a:p>
            <a:pPr algn="ctr">
              <a:spcBef>
                <a:spcPct val="0"/>
              </a:spcBef>
              <a:buFontTx/>
              <a:buNone/>
            </a:pPr>
            <a:r>
              <a:rPr lang="en-US" altLang="en-US" sz="2200" b="0"/>
              <a:t>CLAIBORNE’S PLANS</a:t>
            </a:r>
          </a:p>
          <a:p>
            <a:pPr algn="ctr">
              <a:spcBef>
                <a:spcPct val="0"/>
              </a:spcBef>
              <a:buFontTx/>
              <a:buNone/>
            </a:pPr>
            <a:endParaRPr lang="en-US" altLang="en-US" sz="2400" b="0"/>
          </a:p>
          <a:p>
            <a:pPr>
              <a:spcBef>
                <a:spcPct val="0"/>
              </a:spcBef>
              <a:buFontTx/>
              <a:buNone/>
            </a:pPr>
            <a:r>
              <a:rPr lang="en-US" altLang="en-US" sz="2400" b="0"/>
              <a:t>	</a:t>
            </a:r>
            <a:r>
              <a:rPr lang="en-US" altLang="en-US" sz="2200" b="0"/>
              <a:t>--In November, Claiborne established a fort further north along the Alabama river.  This was at least a start in meeting Pinckney’s plan to establish forts and supply depots into Creekland.  Along the way, a small group of men led by Sam Dale won a morale-building canoe fight on the Alabama River against a small Red Stick war party.  </a:t>
            </a:r>
          </a:p>
          <a:p>
            <a:pPr>
              <a:spcBef>
                <a:spcPct val="0"/>
              </a:spcBef>
              <a:buFontTx/>
              <a:buNone/>
            </a:pPr>
            <a:r>
              <a:rPr lang="en-US" altLang="en-US" sz="2200" b="0"/>
              <a:t>	</a:t>
            </a:r>
          </a:p>
          <a:p>
            <a:pPr>
              <a:spcBef>
                <a:spcPct val="0"/>
              </a:spcBef>
              <a:buFontTx/>
              <a:buNone/>
            </a:pPr>
            <a:r>
              <a:rPr lang="en-US" altLang="en-US" sz="2200" b="0"/>
              <a:t>	--Claiborne’s force still struggled with lack of food, pay and supplies like winter gear and shoes.  Worse, many of his militia troops’ enlistments would end soon.  Claiborne wanted to strike a blow deep in Red Stick territory before his command dissolved.  Perhaps this would reduce Red Stick activity in the Tensaw and affect morale on both sides.  Aware that the Red Sticks had created a special town about a hundred miles up the Alabama River (about forty miles west of present-day Montgomery), he set out for it in December with a mixed force of militia, the 3</a:t>
            </a:r>
            <a:r>
              <a:rPr lang="en-US" altLang="en-US" sz="2200" b="0" baseline="30000"/>
              <a:t>rd</a:t>
            </a:r>
            <a:r>
              <a:rPr lang="en-US" altLang="en-US" sz="2200" b="0"/>
              <a:t> Regiment’s regulars, and Choctaws.  Along the way, he set up an intermediate site, Fort Deposit, near the Federal Road.</a:t>
            </a:r>
            <a:endParaRPr lang="en-US" altLang="en-US" sz="2400" b="0"/>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Box 1">
            <a:extLst>
              <a:ext uri="{FF2B5EF4-FFF2-40B4-BE49-F238E27FC236}">
                <a16:creationId xmlns:a16="http://schemas.microsoft.com/office/drawing/2014/main" id="{14A6B832-DB80-AED6-8FB6-6ED614EF9CAA}"/>
              </a:ext>
            </a:extLst>
          </p:cNvPr>
          <p:cNvSpPr txBox="1">
            <a:spLocks noChangeArrowheads="1"/>
          </p:cNvSpPr>
          <p:nvPr/>
        </p:nvSpPr>
        <p:spPr bwMode="auto">
          <a:xfrm>
            <a:off x="0" y="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BATTLE OF HOLY GROUND PRELIMINARIES 2</a:t>
            </a:r>
          </a:p>
          <a:p>
            <a:pPr algn="ctr">
              <a:spcBef>
                <a:spcPct val="0"/>
              </a:spcBef>
              <a:buFontTx/>
              <a:buNone/>
            </a:pPr>
            <a:r>
              <a:rPr lang="en-US" altLang="en-US" sz="2200" b="0"/>
              <a:t>HOLY GROUND SETUP AND CLAIBORNE’S MARC</a:t>
            </a:r>
            <a:r>
              <a:rPr lang="en-US" altLang="en-US" sz="2400" b="0"/>
              <a:t>H</a:t>
            </a:r>
          </a:p>
          <a:p>
            <a:pPr algn="ctr">
              <a:spcBef>
                <a:spcPct val="0"/>
              </a:spcBef>
              <a:buFontTx/>
              <a:buNone/>
            </a:pPr>
            <a:endParaRPr lang="en-US" altLang="en-US" sz="2200" b="0"/>
          </a:p>
          <a:p>
            <a:pPr>
              <a:spcBef>
                <a:spcPct val="0"/>
              </a:spcBef>
              <a:buFontTx/>
              <a:buNone/>
            </a:pPr>
            <a:r>
              <a:rPr lang="en-US" altLang="en-US" sz="2400" b="0"/>
              <a:t>	</a:t>
            </a:r>
            <a:r>
              <a:rPr lang="en-US" altLang="en-US" sz="2200" b="0"/>
              <a:t>--Red Stick prophets like Josiah Francis had promised that the Alabama River site was protected by a divine force field.  Weatherford, who also arrived at the site, was skeptical and urged construction of some rudimentary earthworks.  Even these were not sufficient, and it’s interesting to note that the Red Sticks had canoes on the Alabama for escape if necessary. </a:t>
            </a:r>
          </a:p>
          <a:p>
            <a:pPr>
              <a:spcBef>
                <a:spcPct val="0"/>
              </a:spcBef>
              <a:buFontTx/>
              <a:buNone/>
            </a:pPr>
            <a:r>
              <a:rPr lang="en-US" altLang="en-US" sz="2200" b="0"/>
              <a:t>	</a:t>
            </a:r>
          </a:p>
          <a:p>
            <a:pPr>
              <a:spcBef>
                <a:spcPct val="0"/>
              </a:spcBef>
              <a:buFontTx/>
              <a:buNone/>
            </a:pPr>
            <a:r>
              <a:rPr lang="en-US" altLang="en-US" sz="2200" b="0"/>
              <a:t>	--Claiborne’s overland march from the south was an epic one, bedeviled as it was by food shortages and regular-militia tensions.  But the Red Sticks did not stop its progress.  Many warriors were apparently elsewhere fighting the other Army incursions.  The Red Sticks were also running low on arms, and the Spanish did not help them much. Claiborne and his Choctaw allies did a good job screening his force’s advance, and Red Stick attacks along the way were small and ineffective.  Red Sticks like Weatherford wanted Claiborne’s ill-supplied force to walk deeper into a trap.  It was not to be.</a:t>
            </a:r>
            <a:endParaRPr lang="en-US" altLang="en-US" sz="2400" b="0"/>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Box 1">
            <a:extLst>
              <a:ext uri="{FF2B5EF4-FFF2-40B4-BE49-F238E27FC236}">
                <a16:creationId xmlns:a16="http://schemas.microsoft.com/office/drawing/2014/main" id="{0BA120D2-4AE2-82A9-46F0-18B483125900}"/>
              </a:ext>
            </a:extLst>
          </p:cNvPr>
          <p:cNvSpPr txBox="1">
            <a:spLocks noChangeArrowheads="1"/>
          </p:cNvSpPr>
          <p:nvPr/>
        </p:nvSpPr>
        <p:spPr bwMode="auto">
          <a:xfrm>
            <a:off x="0" y="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BATTLE OF HOLY GROUND, 23 December 1813</a:t>
            </a:r>
          </a:p>
          <a:p>
            <a:pPr algn="ctr">
              <a:spcBef>
                <a:spcPct val="0"/>
              </a:spcBef>
              <a:buFontTx/>
              <a:buNone/>
            </a:pPr>
            <a:endParaRPr lang="en-US" altLang="en-US" sz="2400" b="0"/>
          </a:p>
          <a:p>
            <a:pPr>
              <a:spcBef>
                <a:spcPct val="0"/>
              </a:spcBef>
              <a:buFontTx/>
              <a:buNone/>
            </a:pPr>
            <a:r>
              <a:rPr lang="en-US" altLang="en-US" sz="2200" b="0"/>
              <a:t>	--The Holy Ground’s roughly 300 Red Stick warriors let Claiborne’s 1000 militia, regulars, and Choctaw Indians maneuver for a three-axis attack.  Though swampy conditions delayed execution of a full envelopment, the US forces still routed the Red Sticks in spite of thick volleys of Red Stick musket balls and arrows.  Most Red Sticks escaped across the Alabama via canoe, and Weatherford and his horse “Arrow” entered Creek War legend by doing a mounted leap into the Alabama and swimming to the other side.  Casualties were low for both sides: about twenty Red Sticks killed, including black ex-slaves who had joined the rebellion, in return for one killed on Claiborne’s side.  </a:t>
            </a:r>
          </a:p>
          <a:p>
            <a:pPr>
              <a:spcBef>
                <a:spcPct val="0"/>
              </a:spcBef>
              <a:buFontTx/>
              <a:buNone/>
            </a:pPr>
            <a:r>
              <a:rPr lang="en-US" altLang="en-US" sz="2200" b="0"/>
              <a:t>	</a:t>
            </a:r>
          </a:p>
          <a:p>
            <a:pPr>
              <a:spcBef>
                <a:spcPct val="0"/>
              </a:spcBef>
              <a:buFontTx/>
              <a:buNone/>
            </a:pPr>
            <a:r>
              <a:rPr lang="en-US" altLang="en-US" sz="2200" b="0"/>
              <a:t>	--The US forces wrecked the Holy Ground and then destroyed other Red Stick villages and crops nearby.  </a:t>
            </a:r>
          </a:p>
          <a:p>
            <a:pPr>
              <a:spcBef>
                <a:spcPct val="0"/>
              </a:spcBef>
              <a:buFontTx/>
              <a:buNone/>
            </a:pPr>
            <a:r>
              <a:rPr lang="en-US" altLang="en-US" sz="2200" b="0"/>
              <a:t>	</a:t>
            </a:r>
          </a:p>
          <a:p>
            <a:pPr>
              <a:spcBef>
                <a:spcPct val="0"/>
              </a:spcBef>
              <a:buFontTx/>
              <a:buNone/>
            </a:pPr>
            <a:r>
              <a:rPr lang="en-US" altLang="en-US" sz="2200" b="0"/>
              <a:t>	--In spite of lucrative raiding and destruction, Claiborne’s force still had serious food and supply problems.  Further, the militia’s enlistments were up.  Claiborne retreated down river to the nearest fort. </a:t>
            </a:r>
            <a:endParaRPr lang="en-US" altLang="en-US" sz="2400" b="0"/>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Box 1">
            <a:extLst>
              <a:ext uri="{FF2B5EF4-FFF2-40B4-BE49-F238E27FC236}">
                <a16:creationId xmlns:a16="http://schemas.microsoft.com/office/drawing/2014/main" id="{C7F2BBE7-D5C7-A7D0-338A-D1FCAD525281}"/>
              </a:ext>
            </a:extLst>
          </p:cNvPr>
          <p:cNvSpPr txBox="1">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HOLY GROUND IMPACT,  </a:t>
            </a:r>
          </a:p>
          <a:p>
            <a:pPr algn="ctr">
              <a:spcBef>
                <a:spcPct val="0"/>
              </a:spcBef>
              <a:buFontTx/>
              <a:buNone/>
            </a:pPr>
            <a:r>
              <a:rPr lang="en-US" altLang="en-US" sz="2400" b="0"/>
              <a:t>AND RED STICK STRATEGIC SITUATION</a:t>
            </a:r>
          </a:p>
          <a:p>
            <a:pPr algn="ctr">
              <a:spcBef>
                <a:spcPct val="0"/>
              </a:spcBef>
              <a:buFontTx/>
              <a:buNone/>
            </a:pPr>
            <a:endParaRPr lang="en-US" altLang="en-US" sz="2400" b="0"/>
          </a:p>
          <a:p>
            <a:pPr>
              <a:spcBef>
                <a:spcPct val="0"/>
              </a:spcBef>
              <a:buFontTx/>
              <a:buNone/>
            </a:pPr>
            <a:r>
              <a:rPr lang="en-US" altLang="en-US" sz="2200" b="0"/>
              <a:t>	--Creek writer George Stiggins claimed the Holy Ground defeat incurred serious loss of face for the prophets and loss of easy contact with the Gulf Coast and its possibilities for outside help.  Historian Howard Weir agrees, observing that the defeat and Claiborne’s subsequent raiding destroyed Red Stick food and supply sources, and forced the Red Sticks to reduce their Tensaw presence. However, Creek scholar Gregory Waselkov cites a Red Stick’s letter which assured its recipient the whites were the ones who retreated from these battles.</a:t>
            </a:r>
          </a:p>
          <a:p>
            <a:pPr>
              <a:spcBef>
                <a:spcPct val="0"/>
              </a:spcBef>
              <a:buFontTx/>
              <a:buNone/>
            </a:pPr>
            <a:endParaRPr lang="en-US" altLang="en-US" sz="2200" b="0"/>
          </a:p>
          <a:p>
            <a:pPr>
              <a:spcBef>
                <a:spcPct val="0"/>
              </a:spcBef>
              <a:buFontTx/>
              <a:buNone/>
            </a:pPr>
            <a:r>
              <a:rPr lang="en-US" altLang="en-US" sz="2200" b="0"/>
              <a:t>	--Shortly after the Holy Ground fight, many Red Stick leaders gathered at Hoithlewaulee town on the Tallapoosa River to assess their situation.  They apparently understood that though their US Army enemies had retreated to their base camps,  these forces were still a threat.  The Red Sticks needed supplies, and sent a small party to the Spanish in Pensacola for same.  The Spanish gave them some ammunition, but not much.  In the meantime, the Red Sticks had to contend with several new Army advances.  </a:t>
            </a: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Box 1">
            <a:extLst>
              <a:ext uri="{FF2B5EF4-FFF2-40B4-BE49-F238E27FC236}">
                <a16:creationId xmlns:a16="http://schemas.microsoft.com/office/drawing/2014/main" id="{ADDB6665-D9D3-0CDF-2245-E415769E221E}"/>
              </a:ext>
            </a:extLst>
          </p:cNvPr>
          <p:cNvSpPr txBox="1">
            <a:spLocks noChangeArrowheads="1"/>
          </p:cNvSpPr>
          <p:nvPr/>
        </p:nvSpPr>
        <p:spPr bwMode="auto">
          <a:xfrm>
            <a:off x="0"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Creek War Campaigns:</a:t>
            </a:r>
          </a:p>
          <a:p>
            <a:pPr algn="ctr">
              <a:spcBef>
                <a:spcPct val="0"/>
              </a:spcBef>
              <a:buFontTx/>
              <a:buNone/>
            </a:pPr>
            <a:r>
              <a:rPr lang="en-US" altLang="en-US" sz="2400" b="0"/>
              <a:t>Russell and McKee</a:t>
            </a:r>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descr="http://alabamamaps.ua.edu/contemporarymaps/alabama/physical/relief.jpg">
            <a:extLst>
              <a:ext uri="{FF2B5EF4-FFF2-40B4-BE49-F238E27FC236}">
                <a16:creationId xmlns:a16="http://schemas.microsoft.com/office/drawing/2014/main" id="{E880E91C-0E7A-13BB-EF93-00317A83A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4851" name="Text Box 7">
            <a:extLst>
              <a:ext uri="{FF2B5EF4-FFF2-40B4-BE49-F238E27FC236}">
                <a16:creationId xmlns:a16="http://schemas.microsoft.com/office/drawing/2014/main" id="{FE5902DC-40E6-9E43-BC76-E6F596A1088D}"/>
              </a:ext>
            </a:extLst>
          </p:cNvPr>
          <p:cNvSpPr txBox="1">
            <a:spLocks noChangeArrowheads="1"/>
          </p:cNvSpPr>
          <p:nvPr/>
        </p:nvSpPr>
        <p:spPr bwMode="auto">
          <a:xfrm>
            <a:off x="228600" y="2895600"/>
            <a:ext cx="3509963" cy="16319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RUSSELL</a:t>
            </a:r>
          </a:p>
          <a:p>
            <a:pPr algn="ctr">
              <a:spcBef>
                <a:spcPct val="0"/>
              </a:spcBef>
              <a:buFontTx/>
              <a:buNone/>
            </a:pPr>
            <a:r>
              <a:rPr lang="en-US" altLang="en-US" sz="2000"/>
              <a:t>3</a:t>
            </a:r>
            <a:r>
              <a:rPr lang="en-US" altLang="en-US" sz="2000" baseline="30000"/>
              <a:t>rd</a:t>
            </a:r>
            <a:r>
              <a:rPr lang="en-US" altLang="en-US" sz="2000"/>
              <a:t> Reg. and</a:t>
            </a:r>
          </a:p>
          <a:p>
            <a:pPr algn="ctr">
              <a:spcBef>
                <a:spcPct val="0"/>
              </a:spcBef>
              <a:buFontTx/>
              <a:buNone/>
            </a:pPr>
            <a:r>
              <a:rPr lang="en-US" altLang="en-US" sz="2000"/>
              <a:t>Choctaws/Chickasaws, brief raid </a:t>
            </a:r>
          </a:p>
          <a:p>
            <a:pPr algn="ctr">
              <a:spcBef>
                <a:spcPct val="0"/>
              </a:spcBef>
              <a:buFontTx/>
              <a:buNone/>
            </a:pPr>
            <a:r>
              <a:rPr lang="en-US" altLang="en-US" sz="2000"/>
              <a:t>in Cahaba River area</a:t>
            </a:r>
          </a:p>
        </p:txBody>
      </p:sp>
      <p:sp>
        <p:nvSpPr>
          <p:cNvPr id="334852" name="Text Box 8">
            <a:extLst>
              <a:ext uri="{FF2B5EF4-FFF2-40B4-BE49-F238E27FC236}">
                <a16:creationId xmlns:a16="http://schemas.microsoft.com/office/drawing/2014/main" id="{566C162B-2682-4DC5-2052-7E3FC1C6CC49}"/>
              </a:ext>
            </a:extLst>
          </p:cNvPr>
          <p:cNvSpPr txBox="1">
            <a:spLocks noChangeArrowheads="1"/>
          </p:cNvSpPr>
          <p:nvPr/>
        </p:nvSpPr>
        <p:spPr bwMode="auto">
          <a:xfrm>
            <a:off x="5410200" y="533400"/>
            <a:ext cx="2427288" cy="132397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Jackson</a:t>
            </a:r>
          </a:p>
          <a:p>
            <a:pPr algn="ctr">
              <a:spcBef>
                <a:spcPct val="0"/>
              </a:spcBef>
              <a:buFontTx/>
              <a:buNone/>
            </a:pPr>
            <a:r>
              <a:rPr lang="en-US" altLang="en-US" sz="2000"/>
              <a:t>Raid w/Militia, Cherokees,</a:t>
            </a:r>
          </a:p>
          <a:p>
            <a:pPr algn="ctr">
              <a:spcBef>
                <a:spcPct val="0"/>
              </a:spcBef>
              <a:buFontTx/>
              <a:buNone/>
            </a:pPr>
            <a:r>
              <a:rPr lang="en-US" altLang="en-US" sz="2000"/>
              <a:t>and Loyal Creeks</a:t>
            </a:r>
          </a:p>
        </p:txBody>
      </p:sp>
      <p:sp>
        <p:nvSpPr>
          <p:cNvPr id="334853" name="Text Box 9">
            <a:extLst>
              <a:ext uri="{FF2B5EF4-FFF2-40B4-BE49-F238E27FC236}">
                <a16:creationId xmlns:a16="http://schemas.microsoft.com/office/drawing/2014/main" id="{A5B46FB8-72E1-77D2-3616-C15757CD8E1D}"/>
              </a:ext>
            </a:extLst>
          </p:cNvPr>
          <p:cNvSpPr txBox="1">
            <a:spLocks noChangeArrowheads="1"/>
          </p:cNvSpPr>
          <p:nvPr/>
        </p:nvSpPr>
        <p:spPr bwMode="auto">
          <a:xfrm>
            <a:off x="4656138" y="3962400"/>
            <a:ext cx="3835400" cy="10160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Floyd</a:t>
            </a:r>
          </a:p>
          <a:p>
            <a:pPr algn="ctr">
              <a:spcBef>
                <a:spcPct val="0"/>
              </a:spcBef>
              <a:buFontTx/>
              <a:buNone/>
            </a:pPr>
            <a:r>
              <a:rPr lang="en-US" altLang="en-US" sz="2000"/>
              <a:t>Militia, Vols. and Loyal Creeks</a:t>
            </a:r>
          </a:p>
          <a:p>
            <a:pPr algn="ctr">
              <a:spcBef>
                <a:spcPct val="0"/>
              </a:spcBef>
              <a:buFontTx/>
              <a:buNone/>
            </a:pPr>
            <a:r>
              <a:rPr lang="en-US" altLang="en-US" sz="2000"/>
              <a:t> at Calabee Creek</a:t>
            </a:r>
            <a:endParaRPr lang="en-US" altLang="en-US" sz="1800"/>
          </a:p>
        </p:txBody>
      </p:sp>
      <p:sp>
        <p:nvSpPr>
          <p:cNvPr id="334854" name="Rectangle 10">
            <a:extLst>
              <a:ext uri="{FF2B5EF4-FFF2-40B4-BE49-F238E27FC236}">
                <a16:creationId xmlns:a16="http://schemas.microsoft.com/office/drawing/2014/main" id="{FC305AF2-A037-069F-F00A-6FD7A1FD5621}"/>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55" name="Text Box 11">
            <a:extLst>
              <a:ext uri="{FF2B5EF4-FFF2-40B4-BE49-F238E27FC236}">
                <a16:creationId xmlns:a16="http://schemas.microsoft.com/office/drawing/2014/main" id="{B6A62427-248F-E2F5-36F5-1265DC9D7F92}"/>
              </a:ext>
            </a:extLst>
          </p:cNvPr>
          <p:cNvSpPr txBox="1">
            <a:spLocks noChangeArrowheads="1"/>
          </p:cNvSpPr>
          <p:nvPr/>
        </p:nvSpPr>
        <p:spPr bwMode="auto">
          <a:xfrm>
            <a:off x="0" y="0"/>
            <a:ext cx="2286000" cy="267811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WAR</a:t>
            </a:r>
            <a:r>
              <a:rPr lang="en-US" altLang="en-US" sz="2400"/>
              <a:t>:</a:t>
            </a:r>
          </a:p>
          <a:p>
            <a:pPr algn="ctr">
              <a:spcBef>
                <a:spcPct val="0"/>
              </a:spcBef>
              <a:buFontTx/>
              <a:buNone/>
            </a:pPr>
            <a:endParaRPr lang="en-US" altLang="en-US" sz="2400"/>
          </a:p>
          <a:p>
            <a:pPr algn="ctr">
              <a:spcBef>
                <a:spcPct val="0"/>
              </a:spcBef>
              <a:buFontTx/>
              <a:buNone/>
            </a:pPr>
            <a:r>
              <a:rPr lang="en-US" altLang="en-US" sz="2400"/>
              <a:t>JANUARY 1814</a:t>
            </a:r>
          </a:p>
          <a:p>
            <a:pPr algn="ctr">
              <a:spcBef>
                <a:spcPct val="0"/>
              </a:spcBef>
              <a:buFontTx/>
              <a:buNone/>
            </a:pPr>
            <a:endParaRPr lang="en-US" altLang="en-US" sz="2400"/>
          </a:p>
          <a:p>
            <a:pPr algn="ctr">
              <a:spcBef>
                <a:spcPct val="0"/>
              </a:spcBef>
              <a:buFontTx/>
              <a:buNone/>
            </a:pPr>
            <a:r>
              <a:rPr lang="en-US" altLang="en-US" sz="2400"/>
              <a:t>RAIDS </a:t>
            </a:r>
          </a:p>
        </p:txBody>
      </p:sp>
      <p:sp>
        <p:nvSpPr>
          <p:cNvPr id="334856" name="Rectangle 17">
            <a:extLst>
              <a:ext uri="{FF2B5EF4-FFF2-40B4-BE49-F238E27FC236}">
                <a16:creationId xmlns:a16="http://schemas.microsoft.com/office/drawing/2014/main" id="{55D7C46F-EAF9-F529-6643-6E218309B409}"/>
              </a:ext>
            </a:extLst>
          </p:cNvPr>
          <p:cNvSpPr>
            <a:spLocks noChangeArrowheads="1"/>
          </p:cNvSpPr>
          <p:nvPr/>
        </p:nvSpPr>
        <p:spPr bwMode="auto">
          <a:xfrm>
            <a:off x="5029200" y="1905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57" name="Rectangle 10">
            <a:extLst>
              <a:ext uri="{FF2B5EF4-FFF2-40B4-BE49-F238E27FC236}">
                <a16:creationId xmlns:a16="http://schemas.microsoft.com/office/drawing/2014/main" id="{5B2940EC-1BE2-C9DE-0C36-1BE5C235A400}"/>
              </a:ext>
            </a:extLst>
          </p:cNvPr>
          <p:cNvSpPr>
            <a:spLocks noChangeArrowheads="1"/>
          </p:cNvSpPr>
          <p:nvPr/>
        </p:nvSpPr>
        <p:spPr bwMode="auto">
          <a:xfrm>
            <a:off x="6477000" y="37338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58" name="Rectangle 10">
            <a:extLst>
              <a:ext uri="{FF2B5EF4-FFF2-40B4-BE49-F238E27FC236}">
                <a16:creationId xmlns:a16="http://schemas.microsoft.com/office/drawing/2014/main" id="{EEEDC462-C2E0-C822-0B05-5BA165752E4E}"/>
              </a:ext>
            </a:extLst>
          </p:cNvPr>
          <p:cNvSpPr>
            <a:spLocks noChangeArrowheads="1"/>
          </p:cNvSpPr>
          <p:nvPr/>
        </p:nvSpPr>
        <p:spPr bwMode="auto">
          <a:xfrm>
            <a:off x="3733800" y="4724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59" name="Rectangle 18">
            <a:extLst>
              <a:ext uri="{FF2B5EF4-FFF2-40B4-BE49-F238E27FC236}">
                <a16:creationId xmlns:a16="http://schemas.microsoft.com/office/drawing/2014/main" id="{36DF4F5C-7FA0-FC2E-0B13-DE7F81442627}"/>
              </a:ext>
            </a:extLst>
          </p:cNvPr>
          <p:cNvSpPr>
            <a:spLocks noChangeArrowheads="1"/>
          </p:cNvSpPr>
          <p:nvPr/>
        </p:nvSpPr>
        <p:spPr bwMode="auto">
          <a:xfrm>
            <a:off x="4953000" y="1143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0" name="Rectangle 10">
            <a:extLst>
              <a:ext uri="{FF2B5EF4-FFF2-40B4-BE49-F238E27FC236}">
                <a16:creationId xmlns:a16="http://schemas.microsoft.com/office/drawing/2014/main" id="{52FD9E45-687F-8347-CC7C-1574FDB975FC}"/>
              </a:ext>
            </a:extLst>
          </p:cNvPr>
          <p:cNvSpPr>
            <a:spLocks noChangeArrowheads="1"/>
          </p:cNvSpPr>
          <p:nvPr/>
        </p:nvSpPr>
        <p:spPr bwMode="auto">
          <a:xfrm>
            <a:off x="3962400" y="4191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1" name="Rectangle 10">
            <a:extLst>
              <a:ext uri="{FF2B5EF4-FFF2-40B4-BE49-F238E27FC236}">
                <a16:creationId xmlns:a16="http://schemas.microsoft.com/office/drawing/2014/main" id="{2269BC72-BA92-5B81-9E60-544674F771EC}"/>
              </a:ext>
            </a:extLst>
          </p:cNvPr>
          <p:cNvSpPr>
            <a:spLocks noChangeArrowheads="1"/>
          </p:cNvSpPr>
          <p:nvPr/>
        </p:nvSpPr>
        <p:spPr bwMode="auto">
          <a:xfrm>
            <a:off x="61722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2" name="AutoShape 18">
            <a:extLst>
              <a:ext uri="{FF2B5EF4-FFF2-40B4-BE49-F238E27FC236}">
                <a16:creationId xmlns:a16="http://schemas.microsoft.com/office/drawing/2014/main" id="{E0D95151-CD7F-1752-7655-B47B76486018}"/>
              </a:ext>
            </a:extLst>
          </p:cNvPr>
          <p:cNvSpPr>
            <a:spLocks noChangeArrowheads="1"/>
          </p:cNvSpPr>
          <p:nvPr/>
        </p:nvSpPr>
        <p:spPr bwMode="auto">
          <a:xfrm>
            <a:off x="5715000" y="2819400"/>
            <a:ext cx="457200" cy="5334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3" name="AutoShape 18">
            <a:extLst>
              <a:ext uri="{FF2B5EF4-FFF2-40B4-BE49-F238E27FC236}">
                <a16:creationId xmlns:a16="http://schemas.microsoft.com/office/drawing/2014/main" id="{EEEFD538-2DFA-6FEE-B6E3-E036AAD941A0}"/>
              </a:ext>
            </a:extLst>
          </p:cNvPr>
          <p:cNvSpPr>
            <a:spLocks noChangeArrowheads="1"/>
          </p:cNvSpPr>
          <p:nvPr/>
        </p:nvSpPr>
        <p:spPr bwMode="auto">
          <a:xfrm>
            <a:off x="5486400" y="2667000"/>
            <a:ext cx="381000" cy="4572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4" name="AutoShape 20">
            <a:extLst>
              <a:ext uri="{FF2B5EF4-FFF2-40B4-BE49-F238E27FC236}">
                <a16:creationId xmlns:a16="http://schemas.microsoft.com/office/drawing/2014/main" id="{732EC7AE-40C2-D240-1AB8-1303EA5DF558}"/>
              </a:ext>
            </a:extLst>
          </p:cNvPr>
          <p:cNvSpPr>
            <a:spLocks noChangeArrowheads="1"/>
          </p:cNvSpPr>
          <p:nvPr/>
        </p:nvSpPr>
        <p:spPr bwMode="auto">
          <a:xfrm rot="5932208">
            <a:off x="3819525" y="3195638"/>
            <a:ext cx="854075" cy="288925"/>
          </a:xfrm>
          <a:prstGeom prst="leftRightArrow">
            <a:avLst>
              <a:gd name="adj1" fmla="val 50000"/>
              <a:gd name="adj2" fmla="val 59121"/>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5" name="AutoShape 20">
            <a:extLst>
              <a:ext uri="{FF2B5EF4-FFF2-40B4-BE49-F238E27FC236}">
                <a16:creationId xmlns:a16="http://schemas.microsoft.com/office/drawing/2014/main" id="{6C5E29C3-39F8-5F6C-26BC-3718D5FF5AD5}"/>
              </a:ext>
            </a:extLst>
          </p:cNvPr>
          <p:cNvSpPr>
            <a:spLocks noChangeArrowheads="1"/>
          </p:cNvSpPr>
          <p:nvPr/>
        </p:nvSpPr>
        <p:spPr bwMode="auto">
          <a:xfrm rot="3507342">
            <a:off x="4964113" y="2363788"/>
            <a:ext cx="854075" cy="288925"/>
          </a:xfrm>
          <a:prstGeom prst="leftRightArrow">
            <a:avLst>
              <a:gd name="adj1" fmla="val 50000"/>
              <a:gd name="adj2" fmla="val 59121"/>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6" name="Text Box 9">
            <a:extLst>
              <a:ext uri="{FF2B5EF4-FFF2-40B4-BE49-F238E27FC236}">
                <a16:creationId xmlns:a16="http://schemas.microsoft.com/office/drawing/2014/main" id="{9F11490C-C4E3-FDC4-FBE2-2FFCA6A671D4}"/>
              </a:ext>
            </a:extLst>
          </p:cNvPr>
          <p:cNvSpPr txBox="1">
            <a:spLocks noChangeArrowheads="1"/>
          </p:cNvSpPr>
          <p:nvPr/>
        </p:nvSpPr>
        <p:spPr bwMode="auto">
          <a:xfrm>
            <a:off x="5943600" y="2209800"/>
            <a:ext cx="1893888" cy="830263"/>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t>Emuckfau </a:t>
            </a:r>
          </a:p>
          <a:p>
            <a:pPr algn="ctr">
              <a:spcBef>
                <a:spcPct val="0"/>
              </a:spcBef>
              <a:buFontTx/>
              <a:buNone/>
            </a:pPr>
            <a:r>
              <a:rPr lang="en-US" altLang="en-US" sz="1600"/>
              <a:t>and Enitachopco </a:t>
            </a:r>
          </a:p>
          <a:p>
            <a:pPr algn="ctr">
              <a:spcBef>
                <a:spcPct val="0"/>
              </a:spcBef>
              <a:buFontTx/>
              <a:buNone/>
            </a:pPr>
            <a:r>
              <a:rPr lang="en-US" altLang="en-US" sz="1600"/>
              <a:t>Creek battles</a:t>
            </a:r>
          </a:p>
        </p:txBody>
      </p:sp>
      <p:sp>
        <p:nvSpPr>
          <p:cNvPr id="334867" name="AutoShape 18">
            <a:extLst>
              <a:ext uri="{FF2B5EF4-FFF2-40B4-BE49-F238E27FC236}">
                <a16:creationId xmlns:a16="http://schemas.microsoft.com/office/drawing/2014/main" id="{B38678EF-01B9-707D-0CC9-88715358ACA2}"/>
              </a:ext>
            </a:extLst>
          </p:cNvPr>
          <p:cNvSpPr>
            <a:spLocks noChangeArrowheads="1"/>
          </p:cNvSpPr>
          <p:nvPr/>
        </p:nvSpPr>
        <p:spPr bwMode="auto">
          <a:xfrm>
            <a:off x="5715000" y="3429000"/>
            <a:ext cx="381000" cy="4572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34868" name="Text Box 7">
            <a:extLst>
              <a:ext uri="{FF2B5EF4-FFF2-40B4-BE49-F238E27FC236}">
                <a16:creationId xmlns:a16="http://schemas.microsoft.com/office/drawing/2014/main" id="{9AB0D4C3-5E5F-8F23-0988-5EA7E6EADDC1}"/>
              </a:ext>
            </a:extLst>
          </p:cNvPr>
          <p:cNvSpPr txBox="1">
            <a:spLocks noChangeArrowheads="1"/>
          </p:cNvSpPr>
          <p:nvPr/>
        </p:nvSpPr>
        <p:spPr bwMode="auto">
          <a:xfrm>
            <a:off x="2286000" y="1143000"/>
            <a:ext cx="1905000" cy="101600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McKee and Northern Choctaws</a:t>
            </a:r>
            <a:endParaRPr lang="en-US" altLang="en-US" sz="2000">
              <a:solidFill>
                <a:srgbClr val="FF0000"/>
              </a:solidFill>
            </a:endParaRPr>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Box 1">
            <a:extLst>
              <a:ext uri="{FF2B5EF4-FFF2-40B4-BE49-F238E27FC236}">
                <a16:creationId xmlns:a16="http://schemas.microsoft.com/office/drawing/2014/main" id="{4E08FDD1-FDE4-85B2-5066-D32D66DC5DD3}"/>
              </a:ext>
            </a:extLst>
          </p:cNvPr>
          <p:cNvSpPr txBox="1">
            <a:spLocks noChangeArrowheads="1"/>
          </p:cNvSpPr>
          <p:nvPr/>
        </p:nvSpPr>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HOLY GROUND AFTERMATH IN THE WEST 1</a:t>
            </a:r>
          </a:p>
          <a:p>
            <a:pPr algn="ctr">
              <a:spcBef>
                <a:spcPct val="0"/>
              </a:spcBef>
              <a:buFontTx/>
              <a:buNone/>
            </a:pPr>
            <a:r>
              <a:rPr lang="en-US" altLang="en-US" sz="2200" b="0"/>
              <a:t>Russell’s Cahaba Mis-Adventure</a:t>
            </a:r>
          </a:p>
          <a:p>
            <a:pPr algn="ctr">
              <a:spcBef>
                <a:spcPct val="0"/>
              </a:spcBef>
              <a:buFontTx/>
              <a:buNone/>
            </a:pPr>
            <a:endParaRPr lang="en-US" altLang="en-US" sz="2400" b="0"/>
          </a:p>
          <a:p>
            <a:pPr>
              <a:spcBef>
                <a:spcPct val="0"/>
              </a:spcBef>
              <a:buFontTx/>
              <a:buNone/>
            </a:pPr>
            <a:r>
              <a:rPr lang="en-US" altLang="en-US" sz="2200" b="0"/>
              <a:t>	--Claiborne went home with the militia, but the western ‘army’ was not completely finished. Colonel Gilbert Russell’s 3</a:t>
            </a:r>
            <a:r>
              <a:rPr lang="en-US" altLang="en-US" sz="2200" b="0" baseline="30000"/>
              <a:t>rd</a:t>
            </a:r>
            <a:r>
              <a:rPr lang="en-US" altLang="en-US" sz="2200" b="0"/>
              <a:t> US Regiment of regulars remained on duty and struggled with district commander Flournoy to build a supply flotilla which could travel up the Alabama River to support the Tennessee and Georgia forces, per operational commander Pinckney’s orders.  He also knew of the Red Sticks’ Pensacola supply trip, and hoped to intercept it as it returned.  </a:t>
            </a:r>
          </a:p>
          <a:p>
            <a:pPr>
              <a:spcBef>
                <a:spcPct val="0"/>
              </a:spcBef>
              <a:buFontTx/>
              <a:buNone/>
            </a:pPr>
            <a:r>
              <a:rPr lang="en-US" altLang="en-US" sz="2200" b="0"/>
              <a:t>	</a:t>
            </a:r>
          </a:p>
          <a:p>
            <a:pPr>
              <a:spcBef>
                <a:spcPct val="0"/>
              </a:spcBef>
              <a:buFontTx/>
              <a:buNone/>
            </a:pPr>
            <a:r>
              <a:rPr lang="en-US" altLang="en-US" sz="2200" b="0"/>
              <a:t>	--In January 1814, Russell gained enough supplies and Choctaw and Chickasaw reinforcements to chance a poorly coordinated, poorly supplied, multi-axis raid north of the Alabama River into the Cahaba River country.  They found few occupied villages, and raided so deeply  that they over-extended their lines and had to beat a perilous retreat.  </a:t>
            </a:r>
          </a:p>
          <a:p>
            <a:pPr>
              <a:spcBef>
                <a:spcPct val="0"/>
              </a:spcBef>
              <a:buFontTx/>
              <a:buNone/>
            </a:pPr>
            <a:r>
              <a:rPr lang="en-US" altLang="en-US" sz="2200" b="0"/>
              <a:t>	</a:t>
            </a:r>
          </a:p>
          <a:p>
            <a:pPr>
              <a:spcBef>
                <a:spcPct val="0"/>
              </a:spcBef>
              <a:buFontTx/>
              <a:buNone/>
            </a:pPr>
            <a:r>
              <a:rPr lang="en-US" altLang="en-US" sz="2200" b="0"/>
              <a:t>	--Returning from that sobering foray, Russell concentrated upon a more methodical riverine supply effort which would sustain the US Army’s Creek campaign in its late stages.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BD587C9A-5EC0-B4BB-B02A-01034C3BA07B}"/>
              </a:ext>
            </a:extLst>
          </p:cNvPr>
          <p:cNvSpPr txBox="1">
            <a:spLocks noChangeArrowheads="1"/>
          </p:cNvSpPr>
          <p:nvPr/>
        </p:nvSpPr>
        <p:spPr bwMode="auto">
          <a:xfrm>
            <a:off x="0" y="28575"/>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Sources</a:t>
            </a:r>
          </a:p>
          <a:p>
            <a:pPr algn="ctr">
              <a:spcBef>
                <a:spcPct val="0"/>
              </a:spcBef>
              <a:buFontTx/>
              <a:buNone/>
            </a:pPr>
            <a:r>
              <a:rPr lang="en-US" altLang="en-US" sz="2400" b="0" u="sng"/>
              <a:t>Other Websites (</a:t>
            </a:r>
            <a:r>
              <a:rPr lang="en-US" altLang="en-US" sz="2000" b="0" u="sng"/>
              <a:t>accessed 2021</a:t>
            </a:r>
            <a:r>
              <a:rPr lang="en-US" altLang="en-US" sz="2400" b="0" u="sng"/>
              <a:t>)</a:t>
            </a:r>
          </a:p>
          <a:p>
            <a:pPr>
              <a:spcBef>
                <a:spcPct val="0"/>
              </a:spcBef>
              <a:buFontTx/>
              <a:buNone/>
            </a:pPr>
            <a:endParaRPr lang="en-US" altLang="en-US" sz="1900" b="0"/>
          </a:p>
          <a:p>
            <a:pPr>
              <a:spcBef>
                <a:spcPct val="0"/>
              </a:spcBef>
              <a:buFontTx/>
              <a:buNone/>
            </a:pPr>
            <a:r>
              <a:rPr lang="en-US" altLang="en-US" sz="1800" b="0">
                <a:hlinkClick r:id="rId3"/>
              </a:rPr>
              <a:t>http://www.usgennet.org/usa/topic/preservation/epochs/vol5/pg42.htm</a:t>
            </a:r>
            <a:r>
              <a:rPr lang="en-US" altLang="en-US" sz="1800" b="0"/>
              <a:t>  Excerpt</a:t>
            </a:r>
          </a:p>
          <a:p>
            <a:pPr>
              <a:spcBef>
                <a:spcPct val="0"/>
              </a:spcBef>
              <a:buFontTx/>
              <a:buNone/>
            </a:pPr>
            <a:r>
              <a:rPr lang="en-US" altLang="en-US" sz="1800" b="0"/>
              <a:t>	from James Parton’s late-1800s biography of Andrew Jackson</a:t>
            </a:r>
          </a:p>
          <a:p>
            <a:pPr>
              <a:spcBef>
                <a:spcPct val="0"/>
              </a:spcBef>
              <a:buFontTx/>
              <a:buNone/>
            </a:pPr>
            <a:r>
              <a:rPr lang="en-US" altLang="en-US" sz="1800" b="0">
                <a:hlinkClick r:id="rId4"/>
              </a:rPr>
              <a:t>http://homepages.rootsweb.com/~cmamcrk4/hbtoc.html</a:t>
            </a:r>
            <a:r>
              <a:rPr lang="en-US" altLang="en-US" sz="1800" b="0"/>
              <a:t>  Halbert and Ball’s late-1800s</a:t>
            </a:r>
          </a:p>
          <a:p>
            <a:pPr>
              <a:spcBef>
                <a:spcPct val="0"/>
              </a:spcBef>
              <a:buFontTx/>
              <a:buNone/>
            </a:pPr>
            <a:r>
              <a:rPr lang="en-US" altLang="en-US" sz="1800" b="0"/>
              <a:t>	account of the Creek War.</a:t>
            </a:r>
          </a:p>
          <a:p>
            <a:pPr>
              <a:spcBef>
                <a:spcPct val="0"/>
              </a:spcBef>
              <a:buFontTx/>
              <a:buNone/>
            </a:pPr>
            <a:r>
              <a:rPr lang="en-US" altLang="en-US" sz="1800" b="0">
                <a:hlinkClick r:id="rId5"/>
              </a:rPr>
              <a:t>http://www.rhus.com/Creeks.html</a:t>
            </a:r>
            <a:r>
              <a:rPr lang="en-US" altLang="en-US" sz="1800" b="0"/>
              <a:t>  Extensive Creek bibliography</a:t>
            </a:r>
          </a:p>
          <a:p>
            <a:pPr>
              <a:spcBef>
                <a:spcPct val="0"/>
              </a:spcBef>
              <a:buFontTx/>
              <a:buNone/>
            </a:pPr>
            <a:r>
              <a:rPr lang="en-US" altLang="en-US" sz="1800" b="0">
                <a:hlinkClick r:id="rId6"/>
              </a:rPr>
              <a:t>http://www.nps.gov/hobe</a:t>
            </a:r>
            <a:r>
              <a:rPr lang="en-US" altLang="en-US" sz="1800" b="0"/>
              <a:t>   Basic site address for HSB National Military Park</a:t>
            </a:r>
          </a:p>
          <a:p>
            <a:pPr>
              <a:spcBef>
                <a:spcPct val="0"/>
              </a:spcBef>
              <a:buFontTx/>
              <a:buNone/>
            </a:pPr>
            <a:r>
              <a:rPr lang="en-US" altLang="en-US" sz="1800" b="0">
                <a:hlinkClick r:id="rId7"/>
              </a:rPr>
              <a:t>https://www.nps.gov/hobe/learn/historyculture/people.htm</a:t>
            </a:r>
            <a:r>
              <a:rPr lang="en-US" altLang="en-US" sz="1800" b="0"/>
              <a:t> (this link is the 	Horseshoe Bend park’s page for muster rolls for Jackson’s force; note that 	these rolls are for the 1814 campaign, not just for the battle) </a:t>
            </a:r>
          </a:p>
          <a:p>
            <a:pPr>
              <a:spcBef>
                <a:spcPct val="0"/>
              </a:spcBef>
              <a:buFontTx/>
              <a:buNone/>
            </a:pPr>
            <a:r>
              <a:rPr lang="en-US" altLang="en-US" sz="1800" b="0">
                <a:hlinkClick r:id="rId8"/>
              </a:rPr>
              <a:t>http://alabamamaps.ua.edu/historicalmaps/nativeamericans/index.html</a:t>
            </a:r>
            <a:r>
              <a:rPr lang="en-US" altLang="en-US" sz="1800" b="0"/>
              <a:t> </a:t>
            </a:r>
          </a:p>
          <a:p>
            <a:pPr>
              <a:spcBef>
                <a:spcPct val="0"/>
              </a:spcBef>
              <a:buFontTx/>
              <a:buNone/>
            </a:pPr>
            <a:r>
              <a:rPr lang="en-US" altLang="en-US" sz="1800" b="0"/>
              <a:t>	(catalogue of contemporary Creek War maps)</a:t>
            </a:r>
          </a:p>
          <a:p>
            <a:pPr>
              <a:spcBef>
                <a:spcPct val="0"/>
              </a:spcBef>
              <a:buFontTx/>
              <a:buNone/>
            </a:pPr>
            <a:r>
              <a:rPr lang="en-US" altLang="en-US" sz="1800" b="0">
                <a:hlinkClick r:id="rId9"/>
              </a:rPr>
              <a:t>http://npshistory.com/publications/hobe/adhi.pdf</a:t>
            </a:r>
            <a:r>
              <a:rPr lang="en-US" altLang="en-US" sz="1800" b="0"/>
              <a:t>    National Park Service administrative 	history of the Horseshoe Bend site</a:t>
            </a:r>
          </a:p>
          <a:p>
            <a:pPr>
              <a:spcBef>
                <a:spcPct val="0"/>
              </a:spcBef>
              <a:buFontTx/>
              <a:buNone/>
            </a:pPr>
            <a:r>
              <a:rPr lang="en-US" altLang="en-US" sz="1800" b="0" u="sng">
                <a:solidFill>
                  <a:srgbClr val="009999"/>
                </a:solidFill>
                <a:hlinkClick r:id="rId10"/>
              </a:rPr>
              <a:t>https://quod.lib.umich.edu/m/moa/AFJ9907.0001.001?rgn=main;view=fulltext;q1=Texas</a:t>
            </a:r>
            <a:endParaRPr lang="en-US" altLang="en-US" sz="1800" b="0" u="sng">
              <a:solidFill>
                <a:srgbClr val="009999"/>
              </a:solidFill>
            </a:endParaRPr>
          </a:p>
          <a:p>
            <a:pPr>
              <a:spcBef>
                <a:spcPct val="0"/>
              </a:spcBef>
              <a:buFontTx/>
              <a:buNone/>
            </a:pPr>
            <a:r>
              <a:rPr lang="en-US" altLang="en-US" sz="1800" b="0">
                <a:solidFill>
                  <a:srgbClr val="009999"/>
                </a:solidFill>
              </a:rPr>
              <a:t>	</a:t>
            </a:r>
            <a:r>
              <a:rPr lang="en-US" altLang="en-US" sz="1800" b="0" u="sng">
                <a:solidFill>
                  <a:srgbClr val="009999"/>
                </a:solidFill>
              </a:rPr>
              <a:t> +--+History</a:t>
            </a:r>
            <a:r>
              <a:rPr lang="en-US" altLang="en-US" sz="1800" b="0">
                <a:solidFill>
                  <a:srgbClr val="009999"/>
                </a:solidFill>
              </a:rPr>
              <a:t>  </a:t>
            </a:r>
            <a:r>
              <a:rPr lang="en-US" altLang="en-US" sz="1800" b="0"/>
              <a:t>(Lester Edwards’ </a:t>
            </a:r>
            <a:r>
              <a:rPr lang="en-US" altLang="en-US" sz="1800" b="0" i="1"/>
              <a:t>The Life of Sam Houston</a:t>
            </a:r>
            <a:r>
              <a:rPr lang="en-US" altLang="en-US" sz="1800" b="0"/>
              <a:t>.  Houston was an HSB 	participant and Texas pioneer, and this is an </a:t>
            </a:r>
            <a:r>
              <a:rPr lang="en-US" altLang="en-US" sz="1800" b="0" i="1"/>
              <a:t>old</a:t>
            </a:r>
            <a:r>
              <a:rPr lang="en-US" altLang="en-US" sz="1800" b="0"/>
              <a:t> biography.)</a:t>
            </a:r>
          </a:p>
          <a:p>
            <a:pPr>
              <a:spcBef>
                <a:spcPct val="0"/>
              </a:spcBef>
              <a:buFontTx/>
              <a:buNone/>
            </a:pPr>
            <a:r>
              <a:rPr lang="en-US" altLang="en-US" sz="1800" b="0" u="sng">
                <a:solidFill>
                  <a:srgbClr val="009999"/>
                </a:solidFill>
                <a:hlinkClick r:id="rId11"/>
              </a:rPr>
              <a:t>http://npshistory.com/publications/hobe/clr.</a:t>
            </a:r>
            <a:r>
              <a:rPr lang="en-US" altLang="en-US" sz="1800" b="0">
                <a:solidFill>
                  <a:srgbClr val="009999"/>
                </a:solidFill>
                <a:hlinkClick r:id="rId11"/>
              </a:rPr>
              <a:t>pdf</a:t>
            </a:r>
            <a:r>
              <a:rPr lang="en-US" altLang="en-US" sz="1800" b="0">
                <a:solidFill>
                  <a:srgbClr val="009999"/>
                </a:solidFill>
              </a:rPr>
              <a:t>    </a:t>
            </a:r>
            <a:r>
              <a:rPr lang="en-US" altLang="en-US" sz="1800" b="0"/>
              <a:t>National Park Service cultural,</a:t>
            </a:r>
          </a:p>
          <a:p>
            <a:pPr>
              <a:spcBef>
                <a:spcPct val="0"/>
              </a:spcBef>
              <a:buFontTx/>
              <a:buNone/>
            </a:pPr>
            <a:r>
              <a:rPr lang="en-US" altLang="en-US" sz="1800" b="0"/>
              <a:t>	landscape, and historical study of the Horseshoe Bend area. Informative. </a:t>
            </a:r>
            <a:endParaRPr lang="en-US" altLang="en-US" sz="1800" b="0" u="sng"/>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Box 1">
            <a:extLst>
              <a:ext uri="{FF2B5EF4-FFF2-40B4-BE49-F238E27FC236}">
                <a16:creationId xmlns:a16="http://schemas.microsoft.com/office/drawing/2014/main" id="{C8E8959F-174A-B3FF-348C-8329B97F256F}"/>
              </a:ext>
            </a:extLst>
          </p:cNvPr>
          <p:cNvSpPr txBox="1">
            <a:spLocks noChangeArrowheads="1"/>
          </p:cNvSpPr>
          <p:nvPr/>
        </p:nvSpPr>
        <p:spPr bwMode="auto">
          <a:xfrm>
            <a:off x="0" y="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HOLY GROUND AFTERMATH IN THE WEST 2</a:t>
            </a:r>
          </a:p>
          <a:p>
            <a:pPr algn="ctr">
              <a:spcBef>
                <a:spcPct val="0"/>
              </a:spcBef>
              <a:buFontTx/>
              <a:buNone/>
            </a:pPr>
            <a:r>
              <a:rPr lang="en-US" altLang="en-US" sz="2200" b="0"/>
              <a:t>McKee’s Black Warrior Foray</a:t>
            </a:r>
            <a:br>
              <a:rPr lang="en-US" altLang="en-US" sz="2200" b="0"/>
            </a:br>
            <a:endParaRPr lang="en-US" altLang="en-US" sz="2200" b="0"/>
          </a:p>
          <a:p>
            <a:pPr>
              <a:spcBef>
                <a:spcPct val="0"/>
              </a:spcBef>
              <a:buFontTx/>
              <a:buNone/>
            </a:pPr>
            <a:r>
              <a:rPr lang="en-US" altLang="en-US" sz="2200" b="0"/>
              <a:t>	--Colonel John McKee, a Jackson associate, spent much of autumn 1813 working with the Choctaws in the northern part of that tribe’s territory.  Intrigue abounded as McKee and Choctaw leaders dickered over the terms of Choctaw support versus the Red Sticks.  </a:t>
            </a:r>
          </a:p>
          <a:p>
            <a:pPr>
              <a:spcBef>
                <a:spcPct val="0"/>
              </a:spcBef>
              <a:buFontTx/>
              <a:buNone/>
            </a:pPr>
            <a:endParaRPr lang="en-US" altLang="en-US" sz="2200" b="0"/>
          </a:p>
          <a:p>
            <a:pPr>
              <a:spcBef>
                <a:spcPct val="0"/>
              </a:spcBef>
              <a:buFontTx/>
              <a:buNone/>
            </a:pPr>
            <a:r>
              <a:rPr lang="en-US" altLang="en-US" sz="2200" b="0"/>
              <a:t>	--The result in January 1814 was a small Choctaw raid into the upper Black Warrior River region.  The raid was not effective, but it did provide yet another distraction for the Red Sticks.  </a:t>
            </a:r>
          </a:p>
          <a:p>
            <a:pPr>
              <a:spcBef>
                <a:spcPct val="0"/>
              </a:spcBef>
              <a:buFontTx/>
              <a:buNone/>
            </a:pPr>
            <a:endParaRPr lang="en-US" altLang="en-US" sz="2200" b="0"/>
          </a:p>
          <a:p>
            <a:pPr>
              <a:spcBef>
                <a:spcPct val="0"/>
              </a:spcBef>
              <a:buFontTx/>
              <a:buNone/>
            </a:pPr>
            <a:r>
              <a:rPr lang="en-US" altLang="en-US" sz="2200" b="0"/>
              <a:t>	--More serious were the Army forays by Floyd’s Georgians from the east and Jackson’s Tennesseans from the north.  Jackson would deliver the decisive blows, but let’s look at Floyd’s effort first.</a:t>
            </a:r>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Box 1">
            <a:extLst>
              <a:ext uri="{FF2B5EF4-FFF2-40B4-BE49-F238E27FC236}">
                <a16:creationId xmlns:a16="http://schemas.microsoft.com/office/drawing/2014/main" id="{1704FC23-A7C9-76A8-693F-6BBDDB8F7FB5}"/>
              </a:ext>
            </a:extLst>
          </p:cNvPr>
          <p:cNvSpPr txBox="1">
            <a:spLocks noChangeArrowheads="1"/>
          </p:cNvSpPr>
          <p:nvPr/>
        </p:nvSpPr>
        <p:spPr bwMode="auto">
          <a:xfrm>
            <a:off x="0" y="8382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Creek War Campaigns:</a:t>
            </a:r>
          </a:p>
          <a:p>
            <a:pPr algn="ctr">
              <a:spcBef>
                <a:spcPct val="0"/>
              </a:spcBef>
              <a:buFontTx/>
              <a:buNone/>
            </a:pPr>
            <a:r>
              <a:rPr lang="en-US" altLang="en-US" sz="2400" b="0"/>
              <a:t>Floyd’s Second Foray</a:t>
            </a:r>
          </a:p>
          <a:p>
            <a:pPr algn="ctr">
              <a:spcBef>
                <a:spcPct val="0"/>
              </a:spcBef>
              <a:buFontTx/>
              <a:buNone/>
            </a:pPr>
            <a:r>
              <a:rPr lang="en-US" altLang="en-US" sz="2400" b="0"/>
              <a:t>and Milton’s Advance</a:t>
            </a:r>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http://alabamamaps.ua.edu/contemporarymaps/alabama/physical/relief.jpg">
            <a:extLst>
              <a:ext uri="{FF2B5EF4-FFF2-40B4-BE49-F238E27FC236}">
                <a16:creationId xmlns:a16="http://schemas.microsoft.com/office/drawing/2014/main" id="{4A6EEADD-12DA-C2D1-2E09-C03B02A86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2019" name="Text Box 7">
            <a:extLst>
              <a:ext uri="{FF2B5EF4-FFF2-40B4-BE49-F238E27FC236}">
                <a16:creationId xmlns:a16="http://schemas.microsoft.com/office/drawing/2014/main" id="{4D2CA8BA-19E5-88A4-7219-4CF540596480}"/>
              </a:ext>
            </a:extLst>
          </p:cNvPr>
          <p:cNvSpPr txBox="1">
            <a:spLocks noChangeArrowheads="1"/>
          </p:cNvSpPr>
          <p:nvPr/>
        </p:nvSpPr>
        <p:spPr bwMode="auto">
          <a:xfrm>
            <a:off x="228600" y="2895600"/>
            <a:ext cx="3509963" cy="16319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RUSSELL</a:t>
            </a:r>
          </a:p>
          <a:p>
            <a:pPr algn="ctr">
              <a:spcBef>
                <a:spcPct val="0"/>
              </a:spcBef>
              <a:buFontTx/>
              <a:buNone/>
            </a:pPr>
            <a:r>
              <a:rPr lang="en-US" altLang="en-US" sz="2000"/>
              <a:t>3</a:t>
            </a:r>
            <a:r>
              <a:rPr lang="en-US" altLang="en-US" sz="2000" baseline="30000"/>
              <a:t>rd</a:t>
            </a:r>
            <a:r>
              <a:rPr lang="en-US" altLang="en-US" sz="2000"/>
              <a:t> Reg. and</a:t>
            </a:r>
          </a:p>
          <a:p>
            <a:pPr algn="ctr">
              <a:spcBef>
                <a:spcPct val="0"/>
              </a:spcBef>
              <a:buFontTx/>
              <a:buNone/>
            </a:pPr>
            <a:r>
              <a:rPr lang="en-US" altLang="en-US" sz="2000"/>
              <a:t>Choctaws/Chickasaws, brief raid </a:t>
            </a:r>
          </a:p>
          <a:p>
            <a:pPr algn="ctr">
              <a:spcBef>
                <a:spcPct val="0"/>
              </a:spcBef>
              <a:buFontTx/>
              <a:buNone/>
            </a:pPr>
            <a:r>
              <a:rPr lang="en-US" altLang="en-US" sz="2000"/>
              <a:t>in Cahaba River area</a:t>
            </a:r>
          </a:p>
        </p:txBody>
      </p:sp>
      <p:sp>
        <p:nvSpPr>
          <p:cNvPr id="342020" name="Text Box 8">
            <a:extLst>
              <a:ext uri="{FF2B5EF4-FFF2-40B4-BE49-F238E27FC236}">
                <a16:creationId xmlns:a16="http://schemas.microsoft.com/office/drawing/2014/main" id="{04F63F43-532D-C8CA-156E-40212BBF9CA5}"/>
              </a:ext>
            </a:extLst>
          </p:cNvPr>
          <p:cNvSpPr txBox="1">
            <a:spLocks noChangeArrowheads="1"/>
          </p:cNvSpPr>
          <p:nvPr/>
        </p:nvSpPr>
        <p:spPr bwMode="auto">
          <a:xfrm>
            <a:off x="5410200" y="533400"/>
            <a:ext cx="2427288" cy="132397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Jackson</a:t>
            </a:r>
          </a:p>
          <a:p>
            <a:pPr algn="ctr">
              <a:spcBef>
                <a:spcPct val="0"/>
              </a:spcBef>
              <a:buFontTx/>
              <a:buNone/>
            </a:pPr>
            <a:r>
              <a:rPr lang="en-US" altLang="en-US" sz="2000"/>
              <a:t>Raid w/Militia, Cherokees,</a:t>
            </a:r>
          </a:p>
          <a:p>
            <a:pPr algn="ctr">
              <a:spcBef>
                <a:spcPct val="0"/>
              </a:spcBef>
              <a:buFontTx/>
              <a:buNone/>
            </a:pPr>
            <a:r>
              <a:rPr lang="en-US" altLang="en-US" sz="2000"/>
              <a:t>and Loyal Creeks</a:t>
            </a:r>
          </a:p>
        </p:txBody>
      </p:sp>
      <p:sp>
        <p:nvSpPr>
          <p:cNvPr id="342021" name="Text Box 9">
            <a:extLst>
              <a:ext uri="{FF2B5EF4-FFF2-40B4-BE49-F238E27FC236}">
                <a16:creationId xmlns:a16="http://schemas.microsoft.com/office/drawing/2014/main" id="{93F943AD-46B4-027A-EA23-5F2954B895D4}"/>
              </a:ext>
            </a:extLst>
          </p:cNvPr>
          <p:cNvSpPr txBox="1">
            <a:spLocks noChangeArrowheads="1"/>
          </p:cNvSpPr>
          <p:nvPr/>
        </p:nvSpPr>
        <p:spPr bwMode="auto">
          <a:xfrm>
            <a:off x="4656138" y="3962400"/>
            <a:ext cx="3835400" cy="10160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Floyd</a:t>
            </a:r>
          </a:p>
          <a:p>
            <a:pPr algn="ctr">
              <a:spcBef>
                <a:spcPct val="0"/>
              </a:spcBef>
              <a:buFontTx/>
              <a:buNone/>
            </a:pPr>
            <a:r>
              <a:rPr lang="en-US" altLang="en-US" sz="2000">
                <a:solidFill>
                  <a:srgbClr val="FF0000"/>
                </a:solidFill>
              </a:rPr>
              <a:t>Militia, Vols. and Loyal Creeks</a:t>
            </a:r>
          </a:p>
          <a:p>
            <a:pPr algn="ctr">
              <a:spcBef>
                <a:spcPct val="0"/>
              </a:spcBef>
              <a:buFontTx/>
              <a:buNone/>
            </a:pPr>
            <a:r>
              <a:rPr lang="en-US" altLang="en-US" sz="2000">
                <a:solidFill>
                  <a:srgbClr val="FF0000"/>
                </a:solidFill>
              </a:rPr>
              <a:t> at Calabee Creek</a:t>
            </a:r>
            <a:endParaRPr lang="en-US" altLang="en-US" sz="1800">
              <a:solidFill>
                <a:srgbClr val="FF0000"/>
              </a:solidFill>
            </a:endParaRPr>
          </a:p>
        </p:txBody>
      </p:sp>
      <p:sp>
        <p:nvSpPr>
          <p:cNvPr id="342022" name="Rectangle 10">
            <a:extLst>
              <a:ext uri="{FF2B5EF4-FFF2-40B4-BE49-F238E27FC236}">
                <a16:creationId xmlns:a16="http://schemas.microsoft.com/office/drawing/2014/main" id="{62D8ED11-6F30-B373-6546-CC5A3C1ABCE6}"/>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23" name="Text Box 11">
            <a:extLst>
              <a:ext uri="{FF2B5EF4-FFF2-40B4-BE49-F238E27FC236}">
                <a16:creationId xmlns:a16="http://schemas.microsoft.com/office/drawing/2014/main" id="{D55295DA-8602-D4B5-ED90-ADFAA310F9EE}"/>
              </a:ext>
            </a:extLst>
          </p:cNvPr>
          <p:cNvSpPr txBox="1">
            <a:spLocks noChangeArrowheads="1"/>
          </p:cNvSpPr>
          <p:nvPr/>
        </p:nvSpPr>
        <p:spPr bwMode="auto">
          <a:xfrm>
            <a:off x="0" y="0"/>
            <a:ext cx="2286000" cy="267811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WAR</a:t>
            </a:r>
            <a:r>
              <a:rPr lang="en-US" altLang="en-US" sz="2400"/>
              <a:t>:</a:t>
            </a:r>
          </a:p>
          <a:p>
            <a:pPr algn="ctr">
              <a:spcBef>
                <a:spcPct val="0"/>
              </a:spcBef>
              <a:buFontTx/>
              <a:buNone/>
            </a:pPr>
            <a:endParaRPr lang="en-US" altLang="en-US" sz="2400"/>
          </a:p>
          <a:p>
            <a:pPr algn="ctr">
              <a:spcBef>
                <a:spcPct val="0"/>
              </a:spcBef>
              <a:buFontTx/>
              <a:buNone/>
            </a:pPr>
            <a:r>
              <a:rPr lang="en-US" altLang="en-US" sz="2400"/>
              <a:t>JANUARY 1814</a:t>
            </a:r>
          </a:p>
          <a:p>
            <a:pPr algn="ctr">
              <a:spcBef>
                <a:spcPct val="0"/>
              </a:spcBef>
              <a:buFontTx/>
              <a:buNone/>
            </a:pPr>
            <a:endParaRPr lang="en-US" altLang="en-US" sz="2400"/>
          </a:p>
          <a:p>
            <a:pPr algn="ctr">
              <a:spcBef>
                <a:spcPct val="0"/>
              </a:spcBef>
              <a:buFontTx/>
              <a:buNone/>
            </a:pPr>
            <a:r>
              <a:rPr lang="en-US" altLang="en-US" sz="2400"/>
              <a:t>RAIDS </a:t>
            </a:r>
          </a:p>
        </p:txBody>
      </p:sp>
      <p:sp>
        <p:nvSpPr>
          <p:cNvPr id="342024" name="Rectangle 17">
            <a:extLst>
              <a:ext uri="{FF2B5EF4-FFF2-40B4-BE49-F238E27FC236}">
                <a16:creationId xmlns:a16="http://schemas.microsoft.com/office/drawing/2014/main" id="{E8E758EB-68C9-98FA-4ECC-9E3EA6DE34BF}"/>
              </a:ext>
            </a:extLst>
          </p:cNvPr>
          <p:cNvSpPr>
            <a:spLocks noChangeArrowheads="1"/>
          </p:cNvSpPr>
          <p:nvPr/>
        </p:nvSpPr>
        <p:spPr bwMode="auto">
          <a:xfrm>
            <a:off x="5029200" y="1905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25" name="Rectangle 10">
            <a:extLst>
              <a:ext uri="{FF2B5EF4-FFF2-40B4-BE49-F238E27FC236}">
                <a16:creationId xmlns:a16="http://schemas.microsoft.com/office/drawing/2014/main" id="{A27C801B-4249-B9A4-3C4D-8B880AEB4798}"/>
              </a:ext>
            </a:extLst>
          </p:cNvPr>
          <p:cNvSpPr>
            <a:spLocks noChangeArrowheads="1"/>
          </p:cNvSpPr>
          <p:nvPr/>
        </p:nvSpPr>
        <p:spPr bwMode="auto">
          <a:xfrm>
            <a:off x="6477000" y="37338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26" name="Rectangle 10">
            <a:extLst>
              <a:ext uri="{FF2B5EF4-FFF2-40B4-BE49-F238E27FC236}">
                <a16:creationId xmlns:a16="http://schemas.microsoft.com/office/drawing/2014/main" id="{B82E63FF-BD2D-BC4A-9CE4-A7BED37C1476}"/>
              </a:ext>
            </a:extLst>
          </p:cNvPr>
          <p:cNvSpPr>
            <a:spLocks noChangeArrowheads="1"/>
          </p:cNvSpPr>
          <p:nvPr/>
        </p:nvSpPr>
        <p:spPr bwMode="auto">
          <a:xfrm>
            <a:off x="3733800" y="4724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27" name="Rectangle 18">
            <a:extLst>
              <a:ext uri="{FF2B5EF4-FFF2-40B4-BE49-F238E27FC236}">
                <a16:creationId xmlns:a16="http://schemas.microsoft.com/office/drawing/2014/main" id="{A7129BE2-311F-621D-C98D-508EDD67DF80}"/>
              </a:ext>
            </a:extLst>
          </p:cNvPr>
          <p:cNvSpPr>
            <a:spLocks noChangeArrowheads="1"/>
          </p:cNvSpPr>
          <p:nvPr/>
        </p:nvSpPr>
        <p:spPr bwMode="auto">
          <a:xfrm>
            <a:off x="4953000" y="1143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28" name="Rectangle 10">
            <a:extLst>
              <a:ext uri="{FF2B5EF4-FFF2-40B4-BE49-F238E27FC236}">
                <a16:creationId xmlns:a16="http://schemas.microsoft.com/office/drawing/2014/main" id="{933CD3D0-21C9-14A9-F4A7-A3E0EB2C6DFB}"/>
              </a:ext>
            </a:extLst>
          </p:cNvPr>
          <p:cNvSpPr>
            <a:spLocks noChangeArrowheads="1"/>
          </p:cNvSpPr>
          <p:nvPr/>
        </p:nvSpPr>
        <p:spPr bwMode="auto">
          <a:xfrm>
            <a:off x="3962400" y="4191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29" name="Rectangle 10">
            <a:extLst>
              <a:ext uri="{FF2B5EF4-FFF2-40B4-BE49-F238E27FC236}">
                <a16:creationId xmlns:a16="http://schemas.microsoft.com/office/drawing/2014/main" id="{53F2CEDB-6122-A3B7-1305-0A5268347182}"/>
              </a:ext>
            </a:extLst>
          </p:cNvPr>
          <p:cNvSpPr>
            <a:spLocks noChangeArrowheads="1"/>
          </p:cNvSpPr>
          <p:nvPr/>
        </p:nvSpPr>
        <p:spPr bwMode="auto">
          <a:xfrm>
            <a:off x="61722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30" name="AutoShape 18">
            <a:extLst>
              <a:ext uri="{FF2B5EF4-FFF2-40B4-BE49-F238E27FC236}">
                <a16:creationId xmlns:a16="http://schemas.microsoft.com/office/drawing/2014/main" id="{3E9F1051-2287-DCDC-49B0-0908F42B0F5E}"/>
              </a:ext>
            </a:extLst>
          </p:cNvPr>
          <p:cNvSpPr>
            <a:spLocks noChangeArrowheads="1"/>
          </p:cNvSpPr>
          <p:nvPr/>
        </p:nvSpPr>
        <p:spPr bwMode="auto">
          <a:xfrm>
            <a:off x="5715000" y="2819400"/>
            <a:ext cx="457200" cy="5334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31" name="AutoShape 18">
            <a:extLst>
              <a:ext uri="{FF2B5EF4-FFF2-40B4-BE49-F238E27FC236}">
                <a16:creationId xmlns:a16="http://schemas.microsoft.com/office/drawing/2014/main" id="{A29B6F05-5A55-C221-769F-974789669720}"/>
              </a:ext>
            </a:extLst>
          </p:cNvPr>
          <p:cNvSpPr>
            <a:spLocks noChangeArrowheads="1"/>
          </p:cNvSpPr>
          <p:nvPr/>
        </p:nvSpPr>
        <p:spPr bwMode="auto">
          <a:xfrm>
            <a:off x="5486400" y="2667000"/>
            <a:ext cx="381000" cy="4572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32" name="AutoShape 20">
            <a:extLst>
              <a:ext uri="{FF2B5EF4-FFF2-40B4-BE49-F238E27FC236}">
                <a16:creationId xmlns:a16="http://schemas.microsoft.com/office/drawing/2014/main" id="{DF133C7A-9D70-661B-773E-FAD7E9B7CC70}"/>
              </a:ext>
            </a:extLst>
          </p:cNvPr>
          <p:cNvSpPr>
            <a:spLocks noChangeArrowheads="1"/>
          </p:cNvSpPr>
          <p:nvPr/>
        </p:nvSpPr>
        <p:spPr bwMode="auto">
          <a:xfrm rot="5932208">
            <a:off x="3819525" y="3195638"/>
            <a:ext cx="854075" cy="288925"/>
          </a:xfrm>
          <a:prstGeom prst="leftRightArrow">
            <a:avLst>
              <a:gd name="adj1" fmla="val 50000"/>
              <a:gd name="adj2" fmla="val 59121"/>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33" name="AutoShape 20">
            <a:extLst>
              <a:ext uri="{FF2B5EF4-FFF2-40B4-BE49-F238E27FC236}">
                <a16:creationId xmlns:a16="http://schemas.microsoft.com/office/drawing/2014/main" id="{05E2F36F-D1AF-E403-5D1E-109E97515A7D}"/>
              </a:ext>
            </a:extLst>
          </p:cNvPr>
          <p:cNvSpPr>
            <a:spLocks noChangeArrowheads="1"/>
          </p:cNvSpPr>
          <p:nvPr/>
        </p:nvSpPr>
        <p:spPr bwMode="auto">
          <a:xfrm rot="3507342">
            <a:off x="4964113" y="2363788"/>
            <a:ext cx="854075" cy="288925"/>
          </a:xfrm>
          <a:prstGeom prst="leftRightArrow">
            <a:avLst>
              <a:gd name="adj1" fmla="val 50000"/>
              <a:gd name="adj2" fmla="val 59121"/>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34" name="Text Box 9">
            <a:extLst>
              <a:ext uri="{FF2B5EF4-FFF2-40B4-BE49-F238E27FC236}">
                <a16:creationId xmlns:a16="http://schemas.microsoft.com/office/drawing/2014/main" id="{50223245-8B8A-9D31-FD7B-9382B6E88F37}"/>
              </a:ext>
            </a:extLst>
          </p:cNvPr>
          <p:cNvSpPr txBox="1">
            <a:spLocks noChangeArrowheads="1"/>
          </p:cNvSpPr>
          <p:nvPr/>
        </p:nvSpPr>
        <p:spPr bwMode="auto">
          <a:xfrm>
            <a:off x="5943600" y="2209800"/>
            <a:ext cx="1893888" cy="830263"/>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t>Emuckfau </a:t>
            </a:r>
          </a:p>
          <a:p>
            <a:pPr algn="ctr">
              <a:spcBef>
                <a:spcPct val="0"/>
              </a:spcBef>
              <a:buFontTx/>
              <a:buNone/>
            </a:pPr>
            <a:r>
              <a:rPr lang="en-US" altLang="en-US" sz="1600"/>
              <a:t>and Enitachopco </a:t>
            </a:r>
          </a:p>
          <a:p>
            <a:pPr algn="ctr">
              <a:spcBef>
                <a:spcPct val="0"/>
              </a:spcBef>
              <a:buFontTx/>
              <a:buNone/>
            </a:pPr>
            <a:r>
              <a:rPr lang="en-US" altLang="en-US" sz="1600"/>
              <a:t>Creek battles</a:t>
            </a:r>
          </a:p>
        </p:txBody>
      </p:sp>
      <p:sp>
        <p:nvSpPr>
          <p:cNvPr id="342035" name="AutoShape 18">
            <a:extLst>
              <a:ext uri="{FF2B5EF4-FFF2-40B4-BE49-F238E27FC236}">
                <a16:creationId xmlns:a16="http://schemas.microsoft.com/office/drawing/2014/main" id="{448A452E-84AD-0901-4DCE-A5D8207773AB}"/>
              </a:ext>
            </a:extLst>
          </p:cNvPr>
          <p:cNvSpPr>
            <a:spLocks noChangeArrowheads="1"/>
          </p:cNvSpPr>
          <p:nvPr/>
        </p:nvSpPr>
        <p:spPr bwMode="auto">
          <a:xfrm>
            <a:off x="5715000" y="3429000"/>
            <a:ext cx="381000" cy="4572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42036" name="Text Box 7">
            <a:extLst>
              <a:ext uri="{FF2B5EF4-FFF2-40B4-BE49-F238E27FC236}">
                <a16:creationId xmlns:a16="http://schemas.microsoft.com/office/drawing/2014/main" id="{CAE3F8BF-634D-9A4A-DF8C-566C70465423}"/>
              </a:ext>
            </a:extLst>
          </p:cNvPr>
          <p:cNvSpPr txBox="1">
            <a:spLocks noChangeArrowheads="1"/>
          </p:cNvSpPr>
          <p:nvPr/>
        </p:nvSpPr>
        <p:spPr bwMode="auto">
          <a:xfrm>
            <a:off x="2286000" y="1143000"/>
            <a:ext cx="1905000" cy="101600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McKee and Northern Choctaws</a:t>
            </a:r>
            <a:endParaRPr lang="en-US" altLang="en-US" sz="2000"/>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Box 1">
            <a:extLst>
              <a:ext uri="{FF2B5EF4-FFF2-40B4-BE49-F238E27FC236}">
                <a16:creationId xmlns:a16="http://schemas.microsoft.com/office/drawing/2014/main" id="{8DA4EEE8-D199-5AE1-5DFA-7E7093CD74F4}"/>
              </a:ext>
            </a:extLst>
          </p:cNvPr>
          <p:cNvSpPr txBox="1">
            <a:spLocks noChangeArrowheads="1"/>
          </p:cNvSpPr>
          <p:nvPr/>
        </p:nvSpPr>
        <p:spPr bwMode="auto">
          <a:xfrm>
            <a:off x="0" y="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JOHN FLOYD’S SECOND BIG FORAY </a:t>
            </a:r>
          </a:p>
          <a:p>
            <a:pPr algn="ctr">
              <a:spcBef>
                <a:spcPct val="0"/>
              </a:spcBef>
              <a:buFontTx/>
              <a:buNone/>
            </a:pPr>
            <a:r>
              <a:rPr lang="en-US" altLang="en-US" sz="2200" b="0"/>
              <a:t>PRELIMINARIES</a:t>
            </a:r>
          </a:p>
          <a:p>
            <a:pPr algn="ctr">
              <a:spcBef>
                <a:spcPct val="0"/>
              </a:spcBef>
              <a:buFontTx/>
              <a:buNone/>
            </a:pPr>
            <a:endParaRPr lang="en-US" altLang="en-US" sz="2400" b="0"/>
          </a:p>
          <a:p>
            <a:pPr>
              <a:spcBef>
                <a:spcPct val="0"/>
              </a:spcBef>
              <a:buFontTx/>
              <a:buNone/>
            </a:pPr>
            <a:r>
              <a:rPr lang="en-US" altLang="en-US" sz="2000" b="0"/>
              <a:t>	</a:t>
            </a:r>
            <a:r>
              <a:rPr lang="en-US" altLang="en-US" sz="2200" b="0"/>
              <a:t>--By January 1814, John Floyd had received enough supplies to rate another move west into the heart of Red Stick country.  He’d heard of a Red Stick concentration on the Tallapoosa River, and wanted to support Pinckney’s fort-building program as well as move in concert with a raid from the north by Jackson.  Floyd set up Fort Hull about forty miles west of Ft. Mitchell.  As his1700-man militia, regular, and Loyal Creek force advanced further, the weather turned foul, slowing progress.  Floyd set up a camp on Calabee Creek near the old Autassee village.</a:t>
            </a:r>
          </a:p>
          <a:p>
            <a:pPr>
              <a:spcBef>
                <a:spcPct val="0"/>
              </a:spcBef>
              <a:buFontTx/>
              <a:buNone/>
            </a:pPr>
            <a:r>
              <a:rPr lang="en-US" altLang="en-US" sz="2200" b="0"/>
              <a:t>	</a:t>
            </a:r>
          </a:p>
          <a:p>
            <a:pPr>
              <a:spcBef>
                <a:spcPct val="0"/>
              </a:spcBef>
              <a:buFontTx/>
              <a:buNone/>
            </a:pPr>
            <a:r>
              <a:rPr lang="en-US" altLang="en-US" sz="2200" b="0"/>
              <a:t>	--Red Sticks in the area massed to strike Floyd’s army.  Creek Indian writer George Stiggins’ account of their fractured planning council is a nice case study of the Red Sticks’ leadership and tactical woes.  There were four Red Stick leaders who squabbled over the attack arrangements. The two prophet leaders invoked holy power to get their way, which led William Weatherford and his followers to leave the Red Stick force.</a:t>
            </a:r>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Box 1">
            <a:extLst>
              <a:ext uri="{FF2B5EF4-FFF2-40B4-BE49-F238E27FC236}">
                <a16:creationId xmlns:a16="http://schemas.microsoft.com/office/drawing/2014/main" id="{0929783A-6AE3-5EAC-D1C1-6AFEFC2DCDEB}"/>
              </a:ext>
            </a:extLst>
          </p:cNvPr>
          <p:cNvSpPr txBox="1">
            <a:spLocks noChangeArrowheads="1"/>
          </p:cNvSpPr>
          <p:nvPr/>
        </p:nvSpPr>
        <p:spPr bwMode="auto">
          <a:xfrm>
            <a:off x="0" y="0"/>
            <a:ext cx="91440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BATTLE OF CALABEE CREEK, 27 January 1814,</a:t>
            </a:r>
          </a:p>
          <a:p>
            <a:pPr algn="ctr">
              <a:spcBef>
                <a:spcPct val="0"/>
              </a:spcBef>
              <a:buFontTx/>
              <a:buNone/>
            </a:pPr>
            <a:r>
              <a:rPr lang="en-US" altLang="en-US" sz="2400" b="0"/>
              <a:t>CONDUCT/ IMPACT</a:t>
            </a:r>
          </a:p>
          <a:p>
            <a:pPr algn="ctr">
              <a:spcBef>
                <a:spcPct val="0"/>
              </a:spcBef>
              <a:buFontTx/>
              <a:buNone/>
            </a:pPr>
            <a:endParaRPr lang="en-US" altLang="en-US" sz="2400" b="0"/>
          </a:p>
          <a:p>
            <a:pPr>
              <a:spcBef>
                <a:spcPct val="0"/>
              </a:spcBef>
              <a:buFontTx/>
              <a:buNone/>
            </a:pPr>
            <a:r>
              <a:rPr lang="en-US" altLang="en-US" sz="2000" b="0"/>
              <a:t>	</a:t>
            </a:r>
            <a:r>
              <a:rPr lang="en-US" altLang="en-US" sz="2200" b="0"/>
              <a:t>--The nearly 1300 remaining Red Sticks launched a night attack against Floyd’s camp and its 1100 militia/regulars and 600 loyal Creeks.   The furious assault surprised the Army force, which rallied and held ground in a fierce, costly fight that focused upon control of two artillery pieces. The prophets did not sustain their attack, and broke contact at dawn as Floyd’s troops launched a mixed cav-infantry counterattack.</a:t>
            </a:r>
          </a:p>
          <a:p>
            <a:pPr>
              <a:spcBef>
                <a:spcPct val="0"/>
              </a:spcBef>
              <a:buFontTx/>
              <a:buNone/>
            </a:pPr>
            <a:r>
              <a:rPr lang="en-US" altLang="en-US" sz="2200" b="0"/>
              <a:t>	</a:t>
            </a:r>
          </a:p>
          <a:p>
            <a:pPr>
              <a:spcBef>
                <a:spcPct val="0"/>
              </a:spcBef>
              <a:buFontTx/>
              <a:buNone/>
            </a:pPr>
            <a:r>
              <a:rPr lang="en-US" altLang="en-US" sz="2200" b="0"/>
              <a:t>	--To Stiggins, Calabee Creek broke the back of the Red Stick movement.  Even with favorable conditions they failed to annihilate the Army camp.  This demoralized many in their own ranks, and perhaps crippled some Red Sticks’ willingness to help stop Jackson’s determined drive in March.</a:t>
            </a:r>
          </a:p>
          <a:p>
            <a:pPr>
              <a:spcBef>
                <a:spcPct val="0"/>
              </a:spcBef>
              <a:buFontTx/>
              <a:buNone/>
            </a:pPr>
            <a:r>
              <a:rPr lang="en-US" altLang="en-US" sz="2200" b="0"/>
              <a:t>	</a:t>
            </a:r>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Box 1">
            <a:extLst>
              <a:ext uri="{FF2B5EF4-FFF2-40B4-BE49-F238E27FC236}">
                <a16:creationId xmlns:a16="http://schemas.microsoft.com/office/drawing/2014/main" id="{C6C4E714-2A24-7F37-1D4C-2C613A57D76F}"/>
              </a:ext>
            </a:extLst>
          </p:cNvPr>
          <p:cNvSpPr txBox="1">
            <a:spLocks noChangeArrowheads="1"/>
          </p:cNvSpPr>
          <p:nvPr/>
        </p:nvSpPr>
        <p:spPr bwMode="auto">
          <a:xfrm>
            <a:off x="0" y="0"/>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BATTLE OF CALABEE CREEK, 27 January 1814,</a:t>
            </a:r>
          </a:p>
          <a:p>
            <a:pPr algn="ctr">
              <a:spcBef>
                <a:spcPct val="0"/>
              </a:spcBef>
              <a:buFontTx/>
              <a:buNone/>
            </a:pPr>
            <a:r>
              <a:rPr lang="en-US" altLang="en-US" sz="2400" b="0"/>
              <a:t>AFTERMATH</a:t>
            </a:r>
          </a:p>
          <a:p>
            <a:pPr algn="ctr">
              <a:spcBef>
                <a:spcPct val="0"/>
              </a:spcBef>
              <a:buFontTx/>
              <a:buNone/>
            </a:pPr>
            <a:endParaRPr lang="en-US" altLang="en-US" sz="2400" b="0"/>
          </a:p>
          <a:p>
            <a:pPr>
              <a:spcBef>
                <a:spcPct val="0"/>
              </a:spcBef>
              <a:buFontTx/>
              <a:buNone/>
            </a:pPr>
            <a:r>
              <a:rPr lang="en-US" altLang="en-US" sz="2000" b="0"/>
              <a:t>	</a:t>
            </a:r>
            <a:r>
              <a:rPr lang="en-US" altLang="en-US" sz="2200" b="0"/>
              <a:t>--However, Floyd’s militia comprised most of his army, and their enlistments were done.  They went home to Georgia along with Floyd.  With Jackson’s retreat back north after his January raid near Horseshoe Bend, perhaps the Red Stick diehards didn’t think their cause was lost.  Interestingly, Stiggins describes the Horseshoe Bend Red Stick ‘leader’ Menawa as a latecomer to the Red Stick movement.</a:t>
            </a:r>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http://alabamamaps.ua.edu/contemporarymaps/alabama/physical/relief.jpg">
            <a:extLst>
              <a:ext uri="{FF2B5EF4-FFF2-40B4-BE49-F238E27FC236}">
                <a16:creationId xmlns:a16="http://schemas.microsoft.com/office/drawing/2014/main" id="{4EBAC9AB-E783-6EFB-E46A-82D60E53D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
            <a:ext cx="5410200" cy="682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0211" name="Text Box 7">
            <a:extLst>
              <a:ext uri="{FF2B5EF4-FFF2-40B4-BE49-F238E27FC236}">
                <a16:creationId xmlns:a16="http://schemas.microsoft.com/office/drawing/2014/main" id="{1160A1D3-A39E-CB7B-099C-83007412AB8D}"/>
              </a:ext>
            </a:extLst>
          </p:cNvPr>
          <p:cNvSpPr txBox="1">
            <a:spLocks noChangeArrowheads="1"/>
          </p:cNvSpPr>
          <p:nvPr/>
        </p:nvSpPr>
        <p:spPr bwMode="auto">
          <a:xfrm>
            <a:off x="1828800" y="3429000"/>
            <a:ext cx="1385888" cy="10160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RUSSELL</a:t>
            </a:r>
          </a:p>
          <a:p>
            <a:pPr algn="ctr">
              <a:spcBef>
                <a:spcPct val="0"/>
              </a:spcBef>
              <a:buFontTx/>
              <a:buNone/>
            </a:pPr>
            <a:r>
              <a:rPr lang="en-US" altLang="en-US" sz="2000"/>
              <a:t>3</a:t>
            </a:r>
            <a:r>
              <a:rPr lang="en-US" altLang="en-US" sz="2000" baseline="30000"/>
              <a:t>rd</a:t>
            </a:r>
            <a:r>
              <a:rPr lang="en-US" altLang="en-US" sz="2000"/>
              <a:t> Reg. &amp;</a:t>
            </a:r>
          </a:p>
          <a:p>
            <a:pPr algn="ctr">
              <a:spcBef>
                <a:spcPct val="0"/>
              </a:spcBef>
              <a:buFontTx/>
              <a:buNone/>
            </a:pPr>
            <a:r>
              <a:rPr lang="en-US" altLang="en-US" sz="2000"/>
              <a:t>Indians</a:t>
            </a:r>
          </a:p>
        </p:txBody>
      </p:sp>
      <p:sp>
        <p:nvSpPr>
          <p:cNvPr id="350212" name="Text Box 8">
            <a:extLst>
              <a:ext uri="{FF2B5EF4-FFF2-40B4-BE49-F238E27FC236}">
                <a16:creationId xmlns:a16="http://schemas.microsoft.com/office/drawing/2014/main" id="{9DFF8162-8D8F-CE75-C2BE-F745E2E81B10}"/>
              </a:ext>
            </a:extLst>
          </p:cNvPr>
          <p:cNvSpPr txBox="1">
            <a:spLocks noChangeArrowheads="1"/>
          </p:cNvSpPr>
          <p:nvPr/>
        </p:nvSpPr>
        <p:spPr bwMode="auto">
          <a:xfrm>
            <a:off x="3429000" y="838200"/>
            <a:ext cx="1295400" cy="16319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Jackson</a:t>
            </a:r>
          </a:p>
          <a:p>
            <a:pPr algn="ctr">
              <a:spcBef>
                <a:spcPct val="0"/>
              </a:spcBef>
              <a:buFontTx/>
              <a:buNone/>
            </a:pPr>
            <a:r>
              <a:rPr lang="en-US" altLang="en-US" sz="2000"/>
              <a:t>U.S. 39</a:t>
            </a:r>
            <a:r>
              <a:rPr lang="en-US" altLang="en-US" sz="2000" baseline="30000"/>
              <a:t>th</a:t>
            </a:r>
            <a:r>
              <a:rPr lang="en-US" altLang="en-US" sz="2000"/>
              <a:t>  Reg., Militia &amp; Indians</a:t>
            </a:r>
          </a:p>
        </p:txBody>
      </p:sp>
      <p:sp>
        <p:nvSpPr>
          <p:cNvPr id="350213" name="Text Box 9">
            <a:extLst>
              <a:ext uri="{FF2B5EF4-FFF2-40B4-BE49-F238E27FC236}">
                <a16:creationId xmlns:a16="http://schemas.microsoft.com/office/drawing/2014/main" id="{8B25ECE2-D5A8-AB14-1120-1F1E79AA9432}"/>
              </a:ext>
            </a:extLst>
          </p:cNvPr>
          <p:cNvSpPr txBox="1">
            <a:spLocks noChangeArrowheads="1"/>
          </p:cNvSpPr>
          <p:nvPr/>
        </p:nvSpPr>
        <p:spPr bwMode="auto">
          <a:xfrm>
            <a:off x="6629400" y="3505200"/>
            <a:ext cx="1338263" cy="101600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Milton</a:t>
            </a:r>
          </a:p>
          <a:p>
            <a:pPr algn="ctr">
              <a:spcBef>
                <a:spcPct val="0"/>
              </a:spcBef>
              <a:buFontTx/>
              <a:buNone/>
            </a:pPr>
            <a:r>
              <a:rPr lang="en-US" altLang="en-US" sz="2000">
                <a:solidFill>
                  <a:srgbClr val="FF0000"/>
                </a:solidFill>
              </a:rPr>
              <a:t>Vols.</a:t>
            </a:r>
          </a:p>
          <a:p>
            <a:pPr algn="ctr">
              <a:spcBef>
                <a:spcPct val="0"/>
              </a:spcBef>
              <a:buFontTx/>
              <a:buNone/>
            </a:pPr>
            <a:r>
              <a:rPr lang="en-US" altLang="en-US" sz="2000">
                <a:solidFill>
                  <a:srgbClr val="FF0000"/>
                </a:solidFill>
              </a:rPr>
              <a:t>&amp; Indians</a:t>
            </a:r>
            <a:endParaRPr lang="en-US" altLang="en-US" sz="1800">
              <a:solidFill>
                <a:srgbClr val="FF0000"/>
              </a:solidFill>
            </a:endParaRPr>
          </a:p>
        </p:txBody>
      </p:sp>
      <p:sp>
        <p:nvSpPr>
          <p:cNvPr id="350214" name="Rectangle 10">
            <a:extLst>
              <a:ext uri="{FF2B5EF4-FFF2-40B4-BE49-F238E27FC236}">
                <a16:creationId xmlns:a16="http://schemas.microsoft.com/office/drawing/2014/main" id="{695F2A33-7AB1-3B9B-8C4B-6DCC6A66AF3F}"/>
              </a:ext>
            </a:extLst>
          </p:cNvPr>
          <p:cNvSpPr>
            <a:spLocks noChangeArrowheads="1"/>
          </p:cNvSpPr>
          <p:nvPr/>
        </p:nvSpPr>
        <p:spPr bwMode="auto">
          <a:xfrm>
            <a:off x="2819400" y="4800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15" name="Text Box 11">
            <a:extLst>
              <a:ext uri="{FF2B5EF4-FFF2-40B4-BE49-F238E27FC236}">
                <a16:creationId xmlns:a16="http://schemas.microsoft.com/office/drawing/2014/main" id="{36716752-4310-A1D8-FA86-EF2877A9EDDE}"/>
              </a:ext>
            </a:extLst>
          </p:cNvPr>
          <p:cNvSpPr txBox="1">
            <a:spLocks noChangeArrowheads="1"/>
          </p:cNvSpPr>
          <p:nvPr/>
        </p:nvSpPr>
        <p:spPr bwMode="auto">
          <a:xfrm>
            <a:off x="0" y="0"/>
            <a:ext cx="2286000" cy="1938338"/>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CAMPAIGN</a:t>
            </a:r>
            <a:r>
              <a:rPr lang="en-US" altLang="en-US" sz="2400"/>
              <a:t>:</a:t>
            </a:r>
          </a:p>
          <a:p>
            <a:pPr algn="ctr">
              <a:spcBef>
                <a:spcPct val="0"/>
              </a:spcBef>
              <a:buFontTx/>
              <a:buNone/>
            </a:pPr>
            <a:endParaRPr lang="en-US" altLang="en-US" sz="2400"/>
          </a:p>
          <a:p>
            <a:pPr algn="ctr">
              <a:spcBef>
                <a:spcPct val="0"/>
              </a:spcBef>
              <a:buFontTx/>
              <a:buNone/>
            </a:pPr>
            <a:r>
              <a:rPr lang="en-US" altLang="en-US" sz="2400"/>
              <a:t>FEBRUARY-</a:t>
            </a:r>
          </a:p>
          <a:p>
            <a:pPr algn="ctr">
              <a:spcBef>
                <a:spcPct val="0"/>
              </a:spcBef>
              <a:buFontTx/>
              <a:buNone/>
            </a:pPr>
            <a:r>
              <a:rPr lang="en-US" altLang="en-US" sz="2400"/>
              <a:t>MARCH, 1814 </a:t>
            </a:r>
          </a:p>
        </p:txBody>
      </p:sp>
      <p:sp>
        <p:nvSpPr>
          <p:cNvPr id="350216" name="Rectangle 17">
            <a:extLst>
              <a:ext uri="{FF2B5EF4-FFF2-40B4-BE49-F238E27FC236}">
                <a16:creationId xmlns:a16="http://schemas.microsoft.com/office/drawing/2014/main" id="{C791BF3B-970F-6B21-891D-496162A7E862}"/>
              </a:ext>
            </a:extLst>
          </p:cNvPr>
          <p:cNvSpPr>
            <a:spLocks noChangeArrowheads="1"/>
          </p:cNvSpPr>
          <p:nvPr/>
        </p:nvSpPr>
        <p:spPr bwMode="auto">
          <a:xfrm>
            <a:off x="5105400" y="18288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17" name="Rectangle 10">
            <a:extLst>
              <a:ext uri="{FF2B5EF4-FFF2-40B4-BE49-F238E27FC236}">
                <a16:creationId xmlns:a16="http://schemas.microsoft.com/office/drawing/2014/main" id="{677207A3-2586-CCED-7342-1FD1293A200B}"/>
              </a:ext>
            </a:extLst>
          </p:cNvPr>
          <p:cNvSpPr>
            <a:spLocks noChangeArrowheads="1"/>
          </p:cNvSpPr>
          <p:nvPr/>
        </p:nvSpPr>
        <p:spPr bwMode="auto">
          <a:xfrm>
            <a:off x="63246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18" name="Rectangle 10">
            <a:extLst>
              <a:ext uri="{FF2B5EF4-FFF2-40B4-BE49-F238E27FC236}">
                <a16:creationId xmlns:a16="http://schemas.microsoft.com/office/drawing/2014/main" id="{A7D9C632-C1A4-1E7F-F793-759ED866FBFE}"/>
              </a:ext>
            </a:extLst>
          </p:cNvPr>
          <p:cNvSpPr>
            <a:spLocks noChangeArrowheads="1"/>
          </p:cNvSpPr>
          <p:nvPr/>
        </p:nvSpPr>
        <p:spPr bwMode="auto">
          <a:xfrm>
            <a:off x="3733800" y="4724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19" name="Rectangle 18">
            <a:extLst>
              <a:ext uri="{FF2B5EF4-FFF2-40B4-BE49-F238E27FC236}">
                <a16:creationId xmlns:a16="http://schemas.microsoft.com/office/drawing/2014/main" id="{5A990BA5-DA89-695E-047D-F539F0F85245}"/>
              </a:ext>
            </a:extLst>
          </p:cNvPr>
          <p:cNvSpPr>
            <a:spLocks noChangeArrowheads="1"/>
          </p:cNvSpPr>
          <p:nvPr/>
        </p:nvSpPr>
        <p:spPr bwMode="auto">
          <a:xfrm>
            <a:off x="4800600" y="1295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0" name="Rectangle 10">
            <a:extLst>
              <a:ext uri="{FF2B5EF4-FFF2-40B4-BE49-F238E27FC236}">
                <a16:creationId xmlns:a16="http://schemas.microsoft.com/office/drawing/2014/main" id="{466958C7-F622-A1F0-9526-49D86188F5DD}"/>
              </a:ext>
            </a:extLst>
          </p:cNvPr>
          <p:cNvSpPr>
            <a:spLocks noChangeArrowheads="1"/>
          </p:cNvSpPr>
          <p:nvPr/>
        </p:nvSpPr>
        <p:spPr bwMode="auto">
          <a:xfrm>
            <a:off x="4038600" y="4038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1" name="Rectangle 10">
            <a:extLst>
              <a:ext uri="{FF2B5EF4-FFF2-40B4-BE49-F238E27FC236}">
                <a16:creationId xmlns:a16="http://schemas.microsoft.com/office/drawing/2014/main" id="{E801BDC8-7314-F4DF-EBC8-FC85C01842A3}"/>
              </a:ext>
            </a:extLst>
          </p:cNvPr>
          <p:cNvSpPr>
            <a:spLocks noChangeArrowheads="1"/>
          </p:cNvSpPr>
          <p:nvPr/>
        </p:nvSpPr>
        <p:spPr bwMode="auto">
          <a:xfrm>
            <a:off x="58674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2" name="Rectangle 10">
            <a:extLst>
              <a:ext uri="{FF2B5EF4-FFF2-40B4-BE49-F238E27FC236}">
                <a16:creationId xmlns:a16="http://schemas.microsoft.com/office/drawing/2014/main" id="{29116CCE-C45D-8FE7-9AFB-FDA50DD516E3}"/>
              </a:ext>
            </a:extLst>
          </p:cNvPr>
          <p:cNvSpPr>
            <a:spLocks noChangeArrowheads="1"/>
          </p:cNvSpPr>
          <p:nvPr/>
        </p:nvSpPr>
        <p:spPr bwMode="auto">
          <a:xfrm>
            <a:off x="5410200" y="3581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3" name="Rectangle 17">
            <a:extLst>
              <a:ext uri="{FF2B5EF4-FFF2-40B4-BE49-F238E27FC236}">
                <a16:creationId xmlns:a16="http://schemas.microsoft.com/office/drawing/2014/main" id="{85F6EE99-E4ED-0E28-FFA0-BA3518CA5A69}"/>
              </a:ext>
            </a:extLst>
          </p:cNvPr>
          <p:cNvSpPr>
            <a:spLocks noChangeArrowheads="1"/>
          </p:cNvSpPr>
          <p:nvPr/>
        </p:nvSpPr>
        <p:spPr bwMode="auto">
          <a:xfrm>
            <a:off x="4991100" y="23622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4" name="Rectangle 17">
            <a:extLst>
              <a:ext uri="{FF2B5EF4-FFF2-40B4-BE49-F238E27FC236}">
                <a16:creationId xmlns:a16="http://schemas.microsoft.com/office/drawing/2014/main" id="{6461F926-2D5B-1104-CF7B-C7173B0B42A5}"/>
              </a:ext>
            </a:extLst>
          </p:cNvPr>
          <p:cNvSpPr>
            <a:spLocks noChangeArrowheads="1"/>
          </p:cNvSpPr>
          <p:nvPr/>
        </p:nvSpPr>
        <p:spPr bwMode="auto">
          <a:xfrm>
            <a:off x="4876800" y="2819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5" name="AutoShape 16">
            <a:extLst>
              <a:ext uri="{FF2B5EF4-FFF2-40B4-BE49-F238E27FC236}">
                <a16:creationId xmlns:a16="http://schemas.microsoft.com/office/drawing/2014/main" id="{6B1D70D9-78B8-F843-E75E-5800EE538DD7}"/>
              </a:ext>
            </a:extLst>
          </p:cNvPr>
          <p:cNvSpPr>
            <a:spLocks noChangeArrowheads="1"/>
          </p:cNvSpPr>
          <p:nvPr/>
        </p:nvSpPr>
        <p:spPr bwMode="auto">
          <a:xfrm rot="6848271">
            <a:off x="4854575" y="2601913"/>
            <a:ext cx="276225" cy="130175"/>
          </a:xfrm>
          <a:prstGeom prst="rightArrow">
            <a:avLst>
              <a:gd name="adj1" fmla="val 50000"/>
              <a:gd name="adj2" fmla="val 46339"/>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6" name="AutoShape 16">
            <a:extLst>
              <a:ext uri="{FF2B5EF4-FFF2-40B4-BE49-F238E27FC236}">
                <a16:creationId xmlns:a16="http://schemas.microsoft.com/office/drawing/2014/main" id="{CDEC71A7-22AA-DDC4-6C28-56C82826E008}"/>
              </a:ext>
            </a:extLst>
          </p:cNvPr>
          <p:cNvSpPr>
            <a:spLocks noChangeArrowheads="1"/>
          </p:cNvSpPr>
          <p:nvPr/>
        </p:nvSpPr>
        <p:spPr bwMode="auto">
          <a:xfrm rot="6848271">
            <a:off x="4995863" y="2144713"/>
            <a:ext cx="276225" cy="130175"/>
          </a:xfrm>
          <a:prstGeom prst="rightArrow">
            <a:avLst>
              <a:gd name="adj1" fmla="val 50000"/>
              <a:gd name="adj2" fmla="val 46339"/>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7" name="AutoShape 16">
            <a:extLst>
              <a:ext uri="{FF2B5EF4-FFF2-40B4-BE49-F238E27FC236}">
                <a16:creationId xmlns:a16="http://schemas.microsoft.com/office/drawing/2014/main" id="{301DC9E6-E1C6-6669-C230-D0BDA048081C}"/>
              </a:ext>
            </a:extLst>
          </p:cNvPr>
          <p:cNvSpPr>
            <a:spLocks noChangeArrowheads="1"/>
          </p:cNvSpPr>
          <p:nvPr/>
        </p:nvSpPr>
        <p:spPr bwMode="auto">
          <a:xfrm rot="1009011">
            <a:off x="5132388" y="2957513"/>
            <a:ext cx="469900" cy="258762"/>
          </a:xfrm>
          <a:prstGeom prst="rightArrow">
            <a:avLst>
              <a:gd name="adj1" fmla="val 50000"/>
              <a:gd name="adj2" fmla="val 45794"/>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8" name="AutoShape 16">
            <a:extLst>
              <a:ext uri="{FF2B5EF4-FFF2-40B4-BE49-F238E27FC236}">
                <a16:creationId xmlns:a16="http://schemas.microsoft.com/office/drawing/2014/main" id="{9C5484F8-8594-5651-24D0-345D12B0C12A}"/>
              </a:ext>
            </a:extLst>
          </p:cNvPr>
          <p:cNvSpPr>
            <a:spLocks noChangeArrowheads="1"/>
          </p:cNvSpPr>
          <p:nvPr/>
        </p:nvSpPr>
        <p:spPr bwMode="auto">
          <a:xfrm rot="-1421688">
            <a:off x="4446588" y="3768725"/>
            <a:ext cx="611187" cy="261938"/>
          </a:xfrm>
          <a:prstGeom prst="rightArrow">
            <a:avLst>
              <a:gd name="adj1" fmla="val 50000"/>
              <a:gd name="adj2" fmla="val 4577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29" name="AutoShape 16">
            <a:extLst>
              <a:ext uri="{FF2B5EF4-FFF2-40B4-BE49-F238E27FC236}">
                <a16:creationId xmlns:a16="http://schemas.microsoft.com/office/drawing/2014/main" id="{18FDB99A-1C76-456B-9B9A-341F90A3F343}"/>
              </a:ext>
            </a:extLst>
          </p:cNvPr>
          <p:cNvSpPr>
            <a:spLocks noChangeArrowheads="1"/>
          </p:cNvSpPr>
          <p:nvPr/>
        </p:nvSpPr>
        <p:spPr bwMode="auto">
          <a:xfrm rot="-10607268">
            <a:off x="5572125" y="3511550"/>
            <a:ext cx="242888" cy="354013"/>
          </a:xfrm>
          <a:prstGeom prst="rightArrow">
            <a:avLst>
              <a:gd name="adj1" fmla="val 50000"/>
              <a:gd name="adj2" fmla="val 45903"/>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30" name="AutoShape 18">
            <a:extLst>
              <a:ext uri="{FF2B5EF4-FFF2-40B4-BE49-F238E27FC236}">
                <a16:creationId xmlns:a16="http://schemas.microsoft.com/office/drawing/2014/main" id="{8EC8E855-ADCD-0BD7-2B26-0FBF4CE7AB5E}"/>
              </a:ext>
            </a:extLst>
          </p:cNvPr>
          <p:cNvSpPr>
            <a:spLocks noChangeArrowheads="1"/>
          </p:cNvSpPr>
          <p:nvPr/>
        </p:nvSpPr>
        <p:spPr bwMode="auto">
          <a:xfrm>
            <a:off x="5638800" y="3048000"/>
            <a:ext cx="381000" cy="304800"/>
          </a:xfrm>
          <a:prstGeom prst="irregularSeal1">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31" name="Text Box 9">
            <a:extLst>
              <a:ext uri="{FF2B5EF4-FFF2-40B4-BE49-F238E27FC236}">
                <a16:creationId xmlns:a16="http://schemas.microsoft.com/office/drawing/2014/main" id="{4EB95E79-0A38-269B-16D1-69893EE3462A}"/>
              </a:ext>
            </a:extLst>
          </p:cNvPr>
          <p:cNvSpPr txBox="1">
            <a:spLocks noChangeArrowheads="1"/>
          </p:cNvSpPr>
          <p:nvPr/>
        </p:nvSpPr>
        <p:spPr bwMode="auto">
          <a:xfrm>
            <a:off x="6216650" y="2895600"/>
            <a:ext cx="2019300" cy="36988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Horseshoe Bend</a:t>
            </a:r>
          </a:p>
        </p:txBody>
      </p:sp>
      <p:sp>
        <p:nvSpPr>
          <p:cNvPr id="350232" name="Text Box 8">
            <a:extLst>
              <a:ext uri="{FF2B5EF4-FFF2-40B4-BE49-F238E27FC236}">
                <a16:creationId xmlns:a16="http://schemas.microsoft.com/office/drawing/2014/main" id="{DFDC5AF3-217D-E81C-6AD8-F721D80D3706}"/>
              </a:ext>
            </a:extLst>
          </p:cNvPr>
          <p:cNvSpPr txBox="1">
            <a:spLocks noChangeArrowheads="1"/>
          </p:cNvSpPr>
          <p:nvPr/>
        </p:nvSpPr>
        <p:spPr bwMode="auto">
          <a:xfrm>
            <a:off x="5029200" y="1219200"/>
            <a:ext cx="1246188"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Deposit</a:t>
            </a:r>
          </a:p>
        </p:txBody>
      </p:sp>
      <p:sp>
        <p:nvSpPr>
          <p:cNvPr id="350233" name="Text Box 8">
            <a:extLst>
              <a:ext uri="{FF2B5EF4-FFF2-40B4-BE49-F238E27FC236}">
                <a16:creationId xmlns:a16="http://schemas.microsoft.com/office/drawing/2014/main" id="{B9EE4D78-A540-BE70-30C5-2BD87FADB72D}"/>
              </a:ext>
            </a:extLst>
          </p:cNvPr>
          <p:cNvSpPr txBox="1">
            <a:spLocks noChangeArrowheads="1"/>
          </p:cNvSpPr>
          <p:nvPr/>
        </p:nvSpPr>
        <p:spPr bwMode="auto">
          <a:xfrm>
            <a:off x="5334000" y="1676400"/>
            <a:ext cx="1292225"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Strother</a:t>
            </a:r>
          </a:p>
        </p:txBody>
      </p:sp>
      <p:sp>
        <p:nvSpPr>
          <p:cNvPr id="350234" name="Text Box 8">
            <a:extLst>
              <a:ext uri="{FF2B5EF4-FFF2-40B4-BE49-F238E27FC236}">
                <a16:creationId xmlns:a16="http://schemas.microsoft.com/office/drawing/2014/main" id="{D3D1AA5F-CACE-3C6B-A500-B8E92CF20AB0}"/>
              </a:ext>
            </a:extLst>
          </p:cNvPr>
          <p:cNvSpPr txBox="1">
            <a:spLocks noChangeArrowheads="1"/>
          </p:cNvSpPr>
          <p:nvPr/>
        </p:nvSpPr>
        <p:spPr bwMode="auto">
          <a:xfrm>
            <a:off x="3429000" y="2743200"/>
            <a:ext cx="1327150" cy="338138"/>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Williams</a:t>
            </a:r>
          </a:p>
        </p:txBody>
      </p:sp>
      <p:sp>
        <p:nvSpPr>
          <p:cNvPr id="350235" name="Text Box 8">
            <a:extLst>
              <a:ext uri="{FF2B5EF4-FFF2-40B4-BE49-F238E27FC236}">
                <a16:creationId xmlns:a16="http://schemas.microsoft.com/office/drawing/2014/main" id="{DB41E157-6702-BC5B-56F5-C9B5C2565C4E}"/>
              </a:ext>
            </a:extLst>
          </p:cNvPr>
          <p:cNvSpPr txBox="1">
            <a:spLocks noChangeArrowheads="1"/>
          </p:cNvSpPr>
          <p:nvPr/>
        </p:nvSpPr>
        <p:spPr bwMode="auto">
          <a:xfrm>
            <a:off x="5243513" y="2284413"/>
            <a:ext cx="1423987" cy="338137"/>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t>Ft. Talladega</a:t>
            </a:r>
          </a:p>
        </p:txBody>
      </p:sp>
      <p:sp>
        <p:nvSpPr>
          <p:cNvPr id="350236" name="AutoShape 20">
            <a:extLst>
              <a:ext uri="{FF2B5EF4-FFF2-40B4-BE49-F238E27FC236}">
                <a16:creationId xmlns:a16="http://schemas.microsoft.com/office/drawing/2014/main" id="{B355ED82-DF0F-81C3-C994-4A2B247C660C}"/>
              </a:ext>
            </a:extLst>
          </p:cNvPr>
          <p:cNvSpPr>
            <a:spLocks noChangeArrowheads="1"/>
          </p:cNvSpPr>
          <p:nvPr/>
        </p:nvSpPr>
        <p:spPr bwMode="auto">
          <a:xfrm rot="5038663">
            <a:off x="3556795" y="3640931"/>
            <a:ext cx="474662" cy="225425"/>
          </a:xfrm>
          <a:prstGeom prst="leftRightArrow">
            <a:avLst>
              <a:gd name="adj1" fmla="val 50000"/>
              <a:gd name="adj2" fmla="val 58938"/>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50237" name="Rectangle 10">
            <a:extLst>
              <a:ext uri="{FF2B5EF4-FFF2-40B4-BE49-F238E27FC236}">
                <a16:creationId xmlns:a16="http://schemas.microsoft.com/office/drawing/2014/main" id="{DD193F6E-6F25-8A2E-C893-077C485E0C9D}"/>
              </a:ext>
            </a:extLst>
          </p:cNvPr>
          <p:cNvSpPr>
            <a:spLocks noChangeArrowheads="1"/>
          </p:cNvSpPr>
          <p:nvPr/>
        </p:nvSpPr>
        <p:spPr bwMode="auto">
          <a:xfrm>
            <a:off x="60960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Box 1">
            <a:extLst>
              <a:ext uri="{FF2B5EF4-FFF2-40B4-BE49-F238E27FC236}">
                <a16:creationId xmlns:a16="http://schemas.microsoft.com/office/drawing/2014/main" id="{BFCC1304-C203-B721-8836-2A1BF197EED4}"/>
              </a:ext>
            </a:extLst>
          </p:cNvPr>
          <p:cNvSpPr txBox="1">
            <a:spLocks noChangeArrowheads="1"/>
          </p:cNvSpPr>
          <p:nvPr/>
        </p:nvSpPr>
        <p:spPr bwMode="auto">
          <a:xfrm>
            <a:off x="0" y="0"/>
            <a:ext cx="9144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MORE CALABEE CREEK AFTERMATH </a:t>
            </a:r>
          </a:p>
          <a:p>
            <a:pPr algn="ctr">
              <a:spcBef>
                <a:spcPct val="0"/>
              </a:spcBef>
              <a:buFontTx/>
              <a:buNone/>
            </a:pPr>
            <a:r>
              <a:rPr lang="en-US" altLang="en-US" sz="2400" b="0"/>
              <a:t>FOR THE EASTERN FORCE</a:t>
            </a:r>
          </a:p>
          <a:p>
            <a:pPr algn="ctr">
              <a:spcBef>
                <a:spcPct val="0"/>
              </a:spcBef>
              <a:buFontTx/>
              <a:buNone/>
            </a:pPr>
            <a:endParaRPr lang="en-US" altLang="en-US" sz="2400" b="0"/>
          </a:p>
          <a:p>
            <a:pPr>
              <a:spcBef>
                <a:spcPct val="0"/>
              </a:spcBef>
              <a:buFontTx/>
              <a:buNone/>
            </a:pPr>
            <a:r>
              <a:rPr lang="en-US" altLang="en-US" sz="2000" b="0"/>
              <a:t>	</a:t>
            </a:r>
            <a:r>
              <a:rPr lang="en-US" altLang="en-US" sz="2200" b="0"/>
              <a:t>--After the Georgia militia’s departure, MGEN Pinckney scrambled to secure North Carolina and South Carolina’s militia support for the small number of remaining forces: Loyal Creeks and a detachment of the 3</a:t>
            </a:r>
            <a:r>
              <a:rPr lang="en-US" altLang="en-US" sz="2200" b="0" baseline="30000"/>
              <a:t>rd</a:t>
            </a:r>
            <a:r>
              <a:rPr lang="en-US" altLang="en-US" sz="2200" b="0"/>
              <a:t> US Regiment led by Colonel Homer Milton.  </a:t>
            </a:r>
          </a:p>
          <a:p>
            <a:pPr>
              <a:spcBef>
                <a:spcPct val="0"/>
              </a:spcBef>
              <a:buFontTx/>
              <a:buNone/>
            </a:pPr>
            <a:r>
              <a:rPr lang="en-US" altLang="en-US" sz="2200" b="0"/>
              <a:t>	</a:t>
            </a:r>
          </a:p>
          <a:p>
            <a:pPr>
              <a:spcBef>
                <a:spcPct val="0"/>
              </a:spcBef>
              <a:buFontTx/>
              <a:buNone/>
            </a:pPr>
            <a:r>
              <a:rPr lang="en-US" altLang="en-US" sz="2200" b="0"/>
              <a:t>	--Through February and March, the regular officer Milton methodically trained his reinforcements, strengthened his supply base, and worked along the Federal Road to establish and hold a string of forts that ran from Fort Mitchell, on the Chattahoochee River, to the Tallapoosa River about forty miles south of Horseshoe Bend.</a:t>
            </a:r>
          </a:p>
          <a:p>
            <a:pPr>
              <a:spcBef>
                <a:spcPct val="0"/>
              </a:spcBef>
              <a:buFontTx/>
              <a:buNone/>
            </a:pPr>
            <a:r>
              <a:rPr lang="en-US" altLang="en-US" sz="2200" b="0"/>
              <a:t>	</a:t>
            </a:r>
          </a:p>
          <a:p>
            <a:pPr>
              <a:spcBef>
                <a:spcPct val="0"/>
              </a:spcBef>
              <a:buFontTx/>
              <a:buNone/>
            </a:pPr>
            <a:r>
              <a:rPr lang="en-US" altLang="en-US" sz="2200" b="0"/>
              <a:t>	--His advance incurred no spectacular battles; but it did secure firm control of his part of eastern Creekland and provided another firm line of communication for the multi-axis Army operations in the heart of Creek country.  </a:t>
            </a:r>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Box 1">
            <a:extLst>
              <a:ext uri="{FF2B5EF4-FFF2-40B4-BE49-F238E27FC236}">
                <a16:creationId xmlns:a16="http://schemas.microsoft.com/office/drawing/2014/main" id="{754F0A08-05A4-9ECA-2819-5728BF15A4AF}"/>
              </a:ext>
            </a:extLst>
          </p:cNvPr>
          <p:cNvSpPr txBox="1">
            <a:spLocks noChangeArrowheads="1"/>
          </p:cNvSpPr>
          <p:nvPr/>
        </p:nvSpPr>
        <p:spPr bwMode="auto">
          <a:xfrm>
            <a:off x="0" y="762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Jackson’s Creek War Campaign</a:t>
            </a:r>
            <a:endParaRPr lang="en-US" altLang="en-US" sz="2400" b="0">
              <a:solidFill>
                <a:srgbClr val="FF00FF"/>
              </a:solidFill>
            </a:endParaRPr>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Box 3">
            <a:extLst>
              <a:ext uri="{FF2B5EF4-FFF2-40B4-BE49-F238E27FC236}">
                <a16:creationId xmlns:a16="http://schemas.microsoft.com/office/drawing/2014/main" id="{C1E70E83-B282-1372-69A1-DFBE104F1259}"/>
              </a:ext>
            </a:extLst>
          </p:cNvPr>
          <p:cNvSpPr txBox="1">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 1</a:t>
            </a:r>
          </a:p>
          <a:p>
            <a:pPr>
              <a:spcBef>
                <a:spcPct val="0"/>
              </a:spcBef>
              <a:buFontTx/>
              <a:buNone/>
            </a:pPr>
            <a:endParaRPr lang="en-US" altLang="en-US" sz="2200" b="0"/>
          </a:p>
          <a:p>
            <a:pPr>
              <a:spcBef>
                <a:spcPct val="0"/>
              </a:spcBef>
              <a:buFontTx/>
              <a:buNone/>
            </a:pPr>
            <a:r>
              <a:rPr lang="en-US" altLang="en-US" sz="2200" b="0"/>
              <a:t>	</a:t>
            </a:r>
            <a:r>
              <a:rPr lang="en-US" altLang="en-US" sz="2200"/>
              <a:t>--A Self-Made Man.</a:t>
            </a:r>
            <a:r>
              <a:rPr lang="en-US" altLang="en-US" sz="2200" b="0"/>
              <a:t>  Andrew Jackson was wounded and orphaned as a boy in Carolina during the Revolutionary War. Using his wits and abundant drive, he made a fortune in horse trading, gambling, real estate, and the law. </a:t>
            </a:r>
          </a:p>
          <a:p>
            <a:pPr>
              <a:spcBef>
                <a:spcPct val="0"/>
              </a:spcBef>
              <a:buFontTx/>
              <a:buNone/>
            </a:pPr>
            <a:r>
              <a:rPr lang="en-US" altLang="en-US" sz="2200" b="0"/>
              <a:t>	</a:t>
            </a:r>
          </a:p>
          <a:p>
            <a:pPr>
              <a:spcBef>
                <a:spcPct val="0"/>
              </a:spcBef>
              <a:buFontTx/>
              <a:buNone/>
            </a:pPr>
            <a:r>
              <a:rPr lang="en-US" altLang="en-US" sz="2200" b="0"/>
              <a:t>	</a:t>
            </a:r>
            <a:r>
              <a:rPr lang="en-US" altLang="en-US" sz="2200"/>
              <a:t>--One of Tennessee’s Founders.</a:t>
            </a:r>
            <a:r>
              <a:rPr lang="en-US" altLang="en-US" sz="2200" b="0"/>
              <a:t>  He was part of the settler migration into that area, and participated in the long-term struggle with the local Native Americans. He was Tennessee’s first US congressman when it became a state. </a:t>
            </a:r>
          </a:p>
          <a:p>
            <a:pPr>
              <a:spcBef>
                <a:spcPct val="0"/>
              </a:spcBef>
              <a:buFontTx/>
              <a:buNone/>
            </a:pPr>
            <a:r>
              <a:rPr lang="en-US" altLang="en-US" sz="2200" b="0"/>
              <a:t>	</a:t>
            </a:r>
          </a:p>
          <a:p>
            <a:pPr>
              <a:spcBef>
                <a:spcPct val="0"/>
              </a:spcBef>
              <a:buFontTx/>
              <a:buNone/>
            </a:pPr>
            <a:r>
              <a:rPr lang="en-US" altLang="en-US" sz="2200" b="0"/>
              <a:t>	</a:t>
            </a:r>
            <a:r>
              <a:rPr lang="en-US" altLang="en-US" sz="2200"/>
              <a:t>--Don’t mess with this guy.</a:t>
            </a:r>
            <a:r>
              <a:rPr lang="en-US" altLang="en-US" sz="2200" b="0"/>
              <a:t> Much is made of Jackson’s harshness toward Indians, but he could be an equal-opportunity hater.  His fights and vendettas against people who crossed him are well known, and he was notorious for his armed duels.  Indeed, the news of Ft. Mims found Jackson in a sick bed due to serious wounds incurred in a Nashville street brawl that he and his friend John Coffee fought with the Benton brothers, former political allies turned bitter enemies.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DE7FB1F6-F37E-3325-CCEB-D5170C0FA195}"/>
              </a:ext>
            </a:extLst>
          </p:cNvPr>
          <p:cNvSpPr txBox="1">
            <a:spLocks noChangeArrowheads="1"/>
          </p:cNvSpPr>
          <p:nvPr/>
        </p:nvSpPr>
        <p:spPr bwMode="auto">
          <a:xfrm>
            <a:off x="0" y="28575"/>
            <a:ext cx="9144000" cy="66944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dirty="0"/>
              <a:t>Sources</a:t>
            </a:r>
          </a:p>
          <a:p>
            <a:pPr algn="ctr">
              <a:defRPr/>
            </a:pPr>
            <a:r>
              <a:rPr lang="en-US" altLang="en-US" sz="2400" u="sng" dirty="0"/>
              <a:t>Selected Personal Accoun</a:t>
            </a:r>
            <a:r>
              <a:rPr lang="en-US" altLang="en-US" sz="2400" dirty="0"/>
              <a:t>ts</a:t>
            </a:r>
          </a:p>
          <a:p>
            <a:pPr algn="ctr">
              <a:defRPr/>
            </a:pPr>
            <a:r>
              <a:rPr lang="en-US" altLang="en-US" sz="2000" dirty="0"/>
              <a:t>(also see accounts in this guide)</a:t>
            </a:r>
          </a:p>
          <a:p>
            <a:pPr>
              <a:defRPr/>
            </a:pPr>
            <a:endParaRPr lang="en-US" altLang="en-US" sz="1900" dirty="0"/>
          </a:p>
          <a:p>
            <a:pPr>
              <a:defRPr/>
            </a:pPr>
            <a:r>
              <a:rPr lang="en-US" altLang="en-US" u="sng" dirty="0"/>
              <a:t>Andrew Jackson and the Creek War/Horseshoe Bend</a:t>
            </a:r>
          </a:p>
          <a:p>
            <a:pPr>
              <a:defRPr/>
            </a:pPr>
            <a:endParaRPr lang="en-US" altLang="en-US" dirty="0"/>
          </a:p>
          <a:p>
            <a:pPr>
              <a:defRPr/>
            </a:pPr>
            <a:r>
              <a:rPr lang="en-US" altLang="en-US" dirty="0">
                <a:latin typeface="+mn-lt"/>
              </a:rPr>
              <a:t>--Bassett, ed. </a:t>
            </a:r>
            <a:r>
              <a:rPr lang="en-US" altLang="en-US" i="1" dirty="0">
                <a:latin typeface="+mn-lt"/>
              </a:rPr>
              <a:t>Correspondence of Andrew Jackson, Volume I</a:t>
            </a:r>
          </a:p>
          <a:p>
            <a:pPr>
              <a:defRPr/>
            </a:pPr>
            <a:r>
              <a:rPr lang="en-US" altLang="en-US" dirty="0">
                <a:latin typeface="+mn-lt"/>
                <a:ea typeface="Times New Roman" panose="02020603050405020304" pitchFamily="18" charset="0"/>
                <a:cs typeface="Calibri" panose="020F0502020204030204" pitchFamily="34" charset="0"/>
              </a:rPr>
              <a:t>	</a:t>
            </a:r>
            <a:r>
              <a:rPr lang="en-US" altLang="en-US" u="sng" dirty="0">
                <a:solidFill>
                  <a:srgbClr val="0563C1"/>
                </a:solidFill>
                <a:latin typeface="+mn-lt"/>
                <a:ea typeface="Times New Roman" panose="02020603050405020304" pitchFamily="18" charset="0"/>
                <a:cs typeface="Calibri" panose="020F0502020204030204" pitchFamily="34" charset="0"/>
                <a:hlinkClick r:id="rId3"/>
              </a:rPr>
              <a:t>https://catalog.hathitrust.org/Record/001639368</a:t>
            </a:r>
            <a:endParaRPr lang="en-US" altLang="en-US" u="sng" dirty="0">
              <a:solidFill>
                <a:srgbClr val="0563C1"/>
              </a:solidFill>
              <a:latin typeface="+mn-lt"/>
              <a:ea typeface="Times New Roman" panose="02020603050405020304" pitchFamily="18" charset="0"/>
              <a:cs typeface="Calibri" panose="020F0502020204030204" pitchFamily="34" charset="0"/>
            </a:endParaRPr>
          </a:p>
          <a:p>
            <a:pPr>
              <a:defRPr/>
            </a:pPr>
            <a:r>
              <a:rPr lang="en-US" altLang="en-US" dirty="0">
                <a:latin typeface="+mn-lt"/>
                <a:ea typeface="Times New Roman" panose="02020603050405020304" pitchFamily="18" charset="0"/>
                <a:cs typeface="Calibri" panose="020F0502020204030204" pitchFamily="34" charset="0"/>
              </a:rPr>
              <a:t>--Moser, et al, eds.  </a:t>
            </a:r>
            <a:r>
              <a:rPr lang="en-US" altLang="en-US" i="1" dirty="0">
                <a:latin typeface="+mn-lt"/>
                <a:ea typeface="Times New Roman" panose="02020603050405020304" pitchFamily="18" charset="0"/>
                <a:cs typeface="Calibri" panose="020F0502020204030204" pitchFamily="34" charset="0"/>
              </a:rPr>
              <a:t>The Papers of Andrew Jackson, Volume III</a:t>
            </a:r>
          </a:p>
          <a:p>
            <a:pPr>
              <a:defRPr/>
            </a:pPr>
            <a:r>
              <a:rPr lang="en-US" altLang="en-US" dirty="0">
                <a:latin typeface="+mn-lt"/>
                <a:ea typeface="Times New Roman" panose="02020603050405020304" pitchFamily="18" charset="0"/>
                <a:cs typeface="Calibri" panose="020F0502020204030204" pitchFamily="34" charset="0"/>
              </a:rPr>
              <a:t>	</a:t>
            </a:r>
            <a:r>
              <a:rPr lang="en-US" altLang="en-US" u="sng" dirty="0">
                <a:solidFill>
                  <a:srgbClr val="0563C1"/>
                </a:solidFill>
                <a:latin typeface="+mn-lt"/>
                <a:ea typeface="Times New Roman" panose="02020603050405020304" pitchFamily="18" charset="0"/>
                <a:cs typeface="Calibri" panose="020F0502020204030204" pitchFamily="34" charset="0"/>
                <a:hlinkClick r:id="rId4"/>
              </a:rPr>
              <a:t>https://trace.tennessee.edu/utk_jackson/4/ </a:t>
            </a:r>
            <a:r>
              <a:rPr lang="en-US" altLang="en-US" dirty="0">
                <a:latin typeface="+mn-lt"/>
                <a:ea typeface="Times New Roman" panose="02020603050405020304" pitchFamily="18" charset="0"/>
                <a:cs typeface="Calibri" panose="020F0502020204030204" pitchFamily="34" charset="0"/>
              </a:rPr>
              <a:t>  </a:t>
            </a:r>
          </a:p>
          <a:p>
            <a:pPr>
              <a:defRPr/>
            </a:pPr>
            <a:endParaRPr lang="en-US" altLang="en-US" dirty="0">
              <a:latin typeface="+mn-lt"/>
              <a:ea typeface="Times New Roman" panose="02020603050405020304" pitchFamily="18" charset="0"/>
              <a:cs typeface="Calibri" panose="020F0502020204030204" pitchFamily="34" charset="0"/>
            </a:endParaRPr>
          </a:p>
          <a:p>
            <a:pPr>
              <a:defRPr/>
            </a:pPr>
            <a:r>
              <a:rPr lang="en-US" altLang="en-US" u="sng" dirty="0">
                <a:latin typeface="+mn-lt"/>
                <a:ea typeface="Times New Roman" panose="02020603050405020304" pitchFamily="18" charset="0"/>
                <a:cs typeface="Calibri" panose="020F0502020204030204" pitchFamily="34" charset="0"/>
              </a:rPr>
              <a:t>Others</a:t>
            </a:r>
          </a:p>
          <a:p>
            <a:pPr>
              <a:defRPr/>
            </a:pPr>
            <a:endParaRPr lang="en-US" altLang="en-US" dirty="0">
              <a:latin typeface="+mn-lt"/>
              <a:ea typeface="Times New Roman" panose="02020603050405020304" pitchFamily="18" charset="0"/>
              <a:cs typeface="Calibri" panose="020F0502020204030204" pitchFamily="34" charset="0"/>
            </a:endParaRPr>
          </a:p>
          <a:p>
            <a:pPr>
              <a:defRPr/>
            </a:pPr>
            <a:r>
              <a:rPr lang="en-US" altLang="en-US" dirty="0"/>
              <a:t>--Alabama Department of Archives and History (various original Creek War sources)</a:t>
            </a:r>
          </a:p>
          <a:p>
            <a:pPr>
              <a:defRPr/>
            </a:pPr>
            <a:r>
              <a:rPr lang="en-US" altLang="en-US" dirty="0">
                <a:latin typeface="+mn-lt"/>
                <a:ea typeface="Times New Roman" panose="02020603050405020304" pitchFamily="18" charset="0"/>
                <a:cs typeface="Calibri" panose="020F0502020204030204" pitchFamily="34" charset="0"/>
              </a:rPr>
              <a:t>	</a:t>
            </a:r>
            <a:r>
              <a:rPr lang="en-US" altLang="en-US" dirty="0">
                <a:hlinkClick r:id="rId5"/>
              </a:rPr>
              <a:t>https://archives.alabama.gov/Research/military.html</a:t>
            </a:r>
            <a:r>
              <a:rPr lang="en-US" altLang="en-US" dirty="0"/>
              <a:t>   </a:t>
            </a:r>
          </a:p>
          <a:p>
            <a:pPr>
              <a:defRPr/>
            </a:pPr>
            <a:r>
              <a:rPr lang="en-US" altLang="en-US" dirty="0">
                <a:latin typeface="+mn-lt"/>
                <a:ea typeface="Times New Roman" panose="02020603050405020304" pitchFamily="18" charset="0"/>
                <a:cs typeface="Calibri" panose="020F0502020204030204" pitchFamily="34" charset="0"/>
              </a:rPr>
              <a:t>--Crockett, </a:t>
            </a:r>
            <a:r>
              <a:rPr lang="en-US" altLang="en-US" i="1" dirty="0">
                <a:latin typeface="+mn-lt"/>
                <a:ea typeface="Times New Roman" panose="02020603050405020304" pitchFamily="18" charset="0"/>
                <a:cs typeface="Calibri" panose="020F0502020204030204" pitchFamily="34" charset="0"/>
              </a:rPr>
              <a:t>Narrative of the Life of David Crockett</a:t>
            </a:r>
          </a:p>
          <a:p>
            <a:pPr>
              <a:defRPr/>
            </a:pPr>
            <a:r>
              <a:rPr lang="en-US" altLang="en-US" i="1" dirty="0">
                <a:latin typeface="+mn-lt"/>
                <a:ea typeface="Times New Roman" panose="02020603050405020304" pitchFamily="18" charset="0"/>
                <a:cs typeface="Calibri" panose="020F0502020204030204" pitchFamily="34" charset="0"/>
              </a:rPr>
              <a:t>	</a:t>
            </a:r>
            <a:r>
              <a:rPr lang="en-US" altLang="en-US" u="sng" dirty="0">
                <a:solidFill>
                  <a:srgbClr val="009999"/>
                </a:solidFill>
                <a:latin typeface="+mn-lt"/>
                <a:ea typeface="Times New Roman" panose="02020603050405020304" pitchFamily="18" charset="0"/>
                <a:cs typeface="Calibri" panose="020F0502020204030204" pitchFamily="34" charset="0"/>
                <a:hlinkClick r:id="rId6"/>
              </a:rPr>
              <a:t>https://www.gutenberg.org/files/37925/37925-h/37925-h.htm</a:t>
            </a:r>
            <a:endParaRPr lang="en-US" altLang="en-US" u="sng" dirty="0">
              <a:solidFill>
                <a:srgbClr val="009999"/>
              </a:solidFill>
              <a:latin typeface="+mn-lt"/>
              <a:ea typeface="Times New Roman" panose="02020603050405020304" pitchFamily="18" charset="0"/>
              <a:cs typeface="Calibri" panose="020F0502020204030204" pitchFamily="34" charset="0"/>
            </a:endParaRPr>
          </a:p>
          <a:p>
            <a:pPr>
              <a:defRPr/>
            </a:pPr>
            <a:r>
              <a:rPr lang="en-US" altLang="en-US" dirty="0">
                <a:solidFill>
                  <a:srgbClr val="009999"/>
                </a:solidFill>
                <a:latin typeface="+mn-lt"/>
                <a:ea typeface="Times New Roman" panose="02020603050405020304" pitchFamily="18" charset="0"/>
                <a:cs typeface="Calibri" panose="020F0502020204030204" pitchFamily="34" charset="0"/>
              </a:rPr>
              <a:t>	</a:t>
            </a:r>
            <a:r>
              <a:rPr lang="en-US" altLang="en-US" dirty="0">
                <a:latin typeface="+mn-lt"/>
                <a:ea typeface="Times New Roman" panose="02020603050405020304" pitchFamily="18" charset="0"/>
                <a:cs typeface="Calibri" panose="020F0502020204030204" pitchFamily="34" charset="0"/>
              </a:rPr>
              <a:t>(Crockett wasn’t at HSB, but was involved earlier in Jackson’s campaign)</a:t>
            </a:r>
          </a:p>
          <a:p>
            <a:pPr>
              <a:defRPr/>
            </a:pPr>
            <a:r>
              <a:rPr lang="en-US" altLang="en-US" dirty="0">
                <a:latin typeface="+mn-lt"/>
                <a:ea typeface="Times New Roman" panose="02020603050405020304" pitchFamily="18" charset="0"/>
                <a:cs typeface="Calibri" panose="020F0502020204030204" pitchFamily="34" charset="0"/>
              </a:rPr>
              <a:t>--Day and </a:t>
            </a:r>
            <a:r>
              <a:rPr lang="en-US" altLang="en-US" dirty="0" err="1">
                <a:latin typeface="+mn-lt"/>
                <a:ea typeface="Times New Roman" panose="02020603050405020304" pitchFamily="18" charset="0"/>
                <a:cs typeface="Calibri" panose="020F0502020204030204" pitchFamily="34" charset="0"/>
              </a:rPr>
              <a:t>Ullom</a:t>
            </a:r>
            <a:r>
              <a:rPr lang="en-US" altLang="en-US" dirty="0">
                <a:latin typeface="+mn-lt"/>
                <a:ea typeface="Times New Roman" panose="02020603050405020304" pitchFamily="18" charset="0"/>
                <a:cs typeface="Calibri" panose="020F0502020204030204" pitchFamily="34" charset="0"/>
              </a:rPr>
              <a:t>, eds. </a:t>
            </a:r>
            <a:r>
              <a:rPr lang="en-US" altLang="en-US" i="1" dirty="0">
                <a:latin typeface="+mn-lt"/>
                <a:ea typeface="Times New Roman" panose="02020603050405020304" pitchFamily="18" charset="0"/>
                <a:cs typeface="Calibri" panose="020F0502020204030204" pitchFamily="34" charset="0"/>
              </a:rPr>
              <a:t>The Autobiography of Sam Ho</a:t>
            </a:r>
            <a:r>
              <a:rPr lang="en-US" altLang="en-US" dirty="0">
                <a:latin typeface="+mn-lt"/>
                <a:ea typeface="Times New Roman" panose="02020603050405020304" pitchFamily="18" charset="0"/>
                <a:cs typeface="Calibri" panose="020F0502020204030204" pitchFamily="34" charset="0"/>
              </a:rPr>
              <a:t>us</a:t>
            </a:r>
            <a:r>
              <a:rPr lang="en-US" altLang="en-US" i="1" dirty="0">
                <a:latin typeface="+mn-lt"/>
                <a:ea typeface="Times New Roman" panose="02020603050405020304" pitchFamily="18" charset="0"/>
                <a:cs typeface="Calibri" panose="020F0502020204030204" pitchFamily="34" charset="0"/>
              </a:rPr>
              <a:t>ton</a:t>
            </a:r>
            <a:r>
              <a:rPr lang="en-US" altLang="en-US" dirty="0">
                <a:solidFill>
                  <a:srgbClr val="0563C1"/>
                </a:solidFill>
                <a:latin typeface="+mn-lt"/>
                <a:ea typeface="Times New Roman" panose="02020603050405020304" pitchFamily="18" charset="0"/>
                <a:cs typeface="Calibri" panose="020F0502020204030204" pitchFamily="34" charset="0"/>
              </a:rPr>
              <a:t>	</a:t>
            </a:r>
          </a:p>
          <a:p>
            <a:pPr>
              <a:defRPr/>
            </a:pPr>
            <a:r>
              <a:rPr lang="en-US" altLang="en-US" dirty="0">
                <a:latin typeface="+mn-lt"/>
                <a:ea typeface="Times New Roman" panose="02020603050405020304" pitchFamily="18" charset="0"/>
                <a:cs typeface="Calibri" panose="020F0502020204030204" pitchFamily="34" charset="0"/>
              </a:rPr>
              <a:t>--Georgia Historical Society, </a:t>
            </a:r>
            <a:r>
              <a:rPr lang="en-US" altLang="en-US" i="1" dirty="0">
                <a:ea typeface="Times New Roman" panose="02020603050405020304" pitchFamily="18" charset="0"/>
                <a:cs typeface="Calibri" panose="020F0502020204030204" pitchFamily="34" charset="0"/>
              </a:rPr>
              <a:t>Letters of Benjamin Hawkins</a:t>
            </a:r>
            <a:r>
              <a:rPr lang="en-US" altLang="en-US" dirty="0">
                <a:ea typeface="Times New Roman" panose="02020603050405020304" pitchFamily="18" charset="0"/>
                <a:cs typeface="Calibri" panose="020F0502020204030204" pitchFamily="34" charset="0"/>
              </a:rPr>
              <a:t>,1796-1806 </a:t>
            </a:r>
          </a:p>
          <a:p>
            <a:pPr>
              <a:defRPr/>
            </a:pPr>
            <a:r>
              <a:rPr lang="en-US" altLang="en-US" dirty="0">
                <a:ea typeface="Times New Roman" panose="02020603050405020304" pitchFamily="18" charset="0"/>
                <a:cs typeface="Calibri" panose="020F0502020204030204" pitchFamily="34" charset="0"/>
              </a:rPr>
              <a:t>	</a:t>
            </a:r>
            <a:r>
              <a:rPr lang="en-US" altLang="en-US" u="sng" dirty="0">
                <a:solidFill>
                  <a:srgbClr val="009999"/>
                </a:solidFill>
                <a:ea typeface="Times New Roman" panose="02020603050405020304" pitchFamily="18" charset="0"/>
                <a:cs typeface="Calibri" panose="020F0502020204030204" pitchFamily="34" charset="0"/>
                <a:hlinkClick r:id="rId7"/>
              </a:rPr>
              <a:t> https://dlg.galileo.usg.edu/georgiabooks/pdfs/gb0129.pdf</a:t>
            </a:r>
            <a:endParaRPr lang="en-US" altLang="en-US" u="sng" dirty="0">
              <a:solidFill>
                <a:srgbClr val="009999"/>
              </a:solidFill>
              <a:ea typeface="Times New Roman" panose="02020603050405020304" pitchFamily="18" charset="0"/>
              <a:cs typeface="Calibri" panose="020F0502020204030204" pitchFamily="34" charset="0"/>
            </a:endParaRPr>
          </a:p>
          <a:p>
            <a:pPr>
              <a:defRPr/>
            </a:pPr>
            <a:r>
              <a:rPr lang="en-US" altLang="en-US" dirty="0">
                <a:solidFill>
                  <a:srgbClr val="0563C1"/>
                </a:solidFill>
                <a:latin typeface="Calibri" panose="020F0502020204030204" pitchFamily="34" charset="0"/>
                <a:ea typeface="Times New Roman" panose="02020603050405020304" pitchFamily="18" charset="0"/>
                <a:cs typeface="Calibri" panose="020F0502020204030204" pitchFamily="34" charset="0"/>
              </a:rPr>
              <a:t>	</a:t>
            </a:r>
            <a:r>
              <a:rPr lang="en-US" altLang="en-US" dirty="0">
                <a:ea typeface="Times New Roman" panose="02020603050405020304" pitchFamily="18" charset="0"/>
                <a:cs typeface="Calibri" panose="020F0502020204030204" pitchFamily="34" charset="0"/>
              </a:rPr>
              <a:t>(Creek Indian Agent Hawkins’ letters pre-date the Creek War, but offer insights 	into US-Creek relations)  </a:t>
            </a:r>
            <a:endParaRPr lang="en-US" altLang="en-US" dirty="0">
              <a:latin typeface="+mn-lt"/>
              <a:ea typeface="Times New Roman" panose="02020603050405020304" pitchFamily="18" charset="0"/>
              <a:cs typeface="Calibri" panose="020F0502020204030204" pitchFamily="34" charset="0"/>
            </a:endParaRPr>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Box 3">
            <a:extLst>
              <a:ext uri="{FF2B5EF4-FFF2-40B4-BE49-F238E27FC236}">
                <a16:creationId xmlns:a16="http://schemas.microsoft.com/office/drawing/2014/main" id="{D30245BB-FC02-2D6C-C427-A002AD102083}"/>
              </a:ext>
            </a:extLst>
          </p:cNvPr>
          <p:cNvSpPr txBox="1">
            <a:spLocks noChangeArrowheads="1"/>
          </p:cNvSpPr>
          <p:nvPr/>
        </p:nvSpPr>
        <p:spPr bwMode="auto">
          <a:xfrm>
            <a:off x="0" y="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 2</a:t>
            </a:r>
          </a:p>
          <a:p>
            <a:pPr>
              <a:spcBef>
                <a:spcPct val="0"/>
              </a:spcBef>
              <a:buFontTx/>
              <a:buNone/>
            </a:pPr>
            <a:endParaRPr lang="en-US" altLang="en-US" sz="2200" b="0"/>
          </a:p>
          <a:p>
            <a:pPr>
              <a:spcBef>
                <a:spcPct val="0"/>
              </a:spcBef>
              <a:buFontTx/>
              <a:buNone/>
            </a:pPr>
            <a:r>
              <a:rPr lang="en-US" altLang="en-US" sz="2200" b="0"/>
              <a:t>	</a:t>
            </a:r>
            <a:r>
              <a:rPr lang="en-US" altLang="en-US" sz="2200"/>
              <a:t>--Long-Time Military Ambitions.</a:t>
            </a:r>
            <a:r>
              <a:rPr lang="en-US" altLang="en-US" sz="2200" b="0"/>
              <a:t>  Jackson had no formal military training, but he fancied himself a great military leader.  Given his War of 1812 performance , it’s obvious he tried to learn the craft in the ten years between his election as Tennessee’s militia commander and the start of that war.</a:t>
            </a:r>
          </a:p>
          <a:p>
            <a:pPr>
              <a:spcBef>
                <a:spcPct val="0"/>
              </a:spcBef>
              <a:buFontTx/>
              <a:buNone/>
            </a:pPr>
            <a:r>
              <a:rPr lang="en-US" altLang="en-US" sz="2200" b="0"/>
              <a:t>	</a:t>
            </a:r>
          </a:p>
          <a:p>
            <a:pPr>
              <a:spcBef>
                <a:spcPct val="0"/>
              </a:spcBef>
              <a:buFontTx/>
              <a:buNone/>
            </a:pPr>
            <a:r>
              <a:rPr lang="en-US" altLang="en-US" sz="2200" b="0"/>
              <a:t>	</a:t>
            </a:r>
            <a:r>
              <a:rPr lang="en-US" altLang="en-US" sz="2200"/>
              <a:t>--’Old Hickory.’ </a:t>
            </a:r>
            <a:r>
              <a:rPr lang="en-US" altLang="en-US" sz="2200" b="0"/>
              <a:t> Jackson was a bold, aggressive leader.  At the War of 1812’s start, he led an army of  Tennessee volunteers toward New Orleans without authorization.  Ordered back to Tennessee without US support, he endured the counter-march’s privations with his men and, according to legend, earned the nickname ‘Old Hickory’ for being as tough as same.  At the start of the Creek War he told his troops not to fear Red Stick war cries and that any retreat in battle was intolerable.  </a:t>
            </a:r>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Box 3">
            <a:extLst>
              <a:ext uri="{FF2B5EF4-FFF2-40B4-BE49-F238E27FC236}">
                <a16:creationId xmlns:a16="http://schemas.microsoft.com/office/drawing/2014/main" id="{99AAF4EE-1EF6-4E84-7C90-84E4ED1A7A2D}"/>
              </a:ext>
            </a:extLst>
          </p:cNvPr>
          <p:cNvSpPr txBox="1">
            <a:spLocks noChangeArrowheads="1"/>
          </p:cNvSpPr>
          <p:nvPr/>
        </p:nvSpPr>
        <p:spPr bwMode="auto">
          <a:xfrm>
            <a:off x="0" y="0"/>
            <a:ext cx="9144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 3</a:t>
            </a:r>
          </a:p>
          <a:p>
            <a:pPr>
              <a:spcBef>
                <a:spcPct val="0"/>
              </a:spcBef>
              <a:buFontTx/>
              <a:buNone/>
            </a:pPr>
            <a:endParaRPr lang="en-US" altLang="en-US" sz="2200" b="0"/>
          </a:p>
          <a:p>
            <a:pPr>
              <a:spcBef>
                <a:spcPct val="0"/>
              </a:spcBef>
              <a:buFontTx/>
              <a:buNone/>
            </a:pPr>
            <a:r>
              <a:rPr lang="en-US" altLang="en-US" sz="2200" b="0"/>
              <a:t>	</a:t>
            </a:r>
            <a:r>
              <a:rPr lang="en-US" altLang="en-US" sz="2200"/>
              <a:t>--In the Creek War Jackson’s aggressiveness would be a two-edged sword.  </a:t>
            </a:r>
            <a:r>
              <a:rPr lang="en-US" altLang="en-US" sz="2200" b="0"/>
              <a:t>He seized the initiative from the Red Sticks and earned the firm backing of his commander, Pinckney.  His campaign was arguably the most decisive of this war.  However, early in the war he outran his logistical support recklessly.  Fortunately for him the Red Sticks did not capitalize  and inflict a worse outcome.</a:t>
            </a:r>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Box 3">
            <a:extLst>
              <a:ext uri="{FF2B5EF4-FFF2-40B4-BE49-F238E27FC236}">
                <a16:creationId xmlns:a16="http://schemas.microsoft.com/office/drawing/2014/main" id="{B44F0866-8B88-EA2E-48DA-C60AD5F99553}"/>
              </a:ext>
            </a:extLst>
          </p:cNvPr>
          <p:cNvSpPr txBox="1">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dirty="0"/>
              <a:t>JACKSON’S COMMAND</a:t>
            </a:r>
          </a:p>
          <a:p>
            <a:pPr>
              <a:spcBef>
                <a:spcPct val="0"/>
              </a:spcBef>
              <a:buFontTx/>
              <a:buNone/>
            </a:pPr>
            <a:endParaRPr lang="en-US" altLang="en-US" sz="2200" b="0" dirty="0"/>
          </a:p>
          <a:p>
            <a:pPr>
              <a:spcBef>
                <a:spcPct val="0"/>
              </a:spcBef>
              <a:buFontTx/>
              <a:buNone/>
            </a:pPr>
            <a:r>
              <a:rPr lang="en-US" altLang="en-US" sz="2200" b="0" dirty="0"/>
              <a:t>	</a:t>
            </a:r>
            <a:r>
              <a:rPr lang="en-US" altLang="en-US" sz="2200" dirty="0"/>
              <a:t>--Jackson’s troops could also be a two-edged sword.</a:t>
            </a:r>
            <a:r>
              <a:rPr lang="en-US" altLang="en-US" sz="2200" b="0" dirty="0"/>
              <a:t>  Generally they were a rugged lot and did well in battle, but as Tennessee frontiersmen, they also had an independent-minded streak.  Mutinies over service obligations illustrate their determination to serve as they saw fit, not per the campaign’s needs.  Discipline issues vexed Jackson enough for him court-martial fractious officers, make death threats, and even sanction an execution.  While the Tennesseans’ combat performance was demonstrably good, the </a:t>
            </a:r>
            <a:r>
              <a:rPr lang="en-US" altLang="en-US" sz="2200" b="0" dirty="0" err="1"/>
              <a:t>Enitachopco</a:t>
            </a:r>
            <a:r>
              <a:rPr lang="en-US" altLang="en-US" sz="2200" b="0" dirty="0"/>
              <a:t> Creek battle and Jackson’s Horseshoe Bend wall-attack setup and follow-on melee indicate that combat discipline issues could arise, especially with short-term militia.  A final example is frontier legend David Crockett who, like many of his Tennessee comrades, volunteered and fought enthusiastically. However, when his unit’s service term ended it left camp in spite of threats. According to Crockett, an exasperated Jackson told them they were “the </a:t>
            </a:r>
            <a:r>
              <a:rPr lang="en-US" altLang="en-US" sz="2200" b="0" dirty="0" err="1"/>
              <a:t>damned’st</a:t>
            </a:r>
            <a:r>
              <a:rPr lang="en-US" altLang="en-US" sz="2200" b="0" dirty="0"/>
              <a:t> volunteers he had ever seen in his life; that we would volunteer and go out and fight, and then at our pleasure would volunteer and go home again, in spite of the devil.”</a:t>
            </a:r>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Box 1">
            <a:extLst>
              <a:ext uri="{FF2B5EF4-FFF2-40B4-BE49-F238E27FC236}">
                <a16:creationId xmlns:a16="http://schemas.microsoft.com/office/drawing/2014/main" id="{9C141E24-EC71-F6BA-13DB-40367F53ACC7}"/>
              </a:ext>
            </a:extLst>
          </p:cNvPr>
          <p:cNvSpPr txBox="1">
            <a:spLocks noChangeArrowheads="1"/>
          </p:cNvSpPr>
          <p:nvPr/>
        </p:nvSpPr>
        <p:spPr bwMode="auto">
          <a:xfrm>
            <a:off x="0" y="762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Jackson’s Creek War Campaign:</a:t>
            </a:r>
          </a:p>
          <a:p>
            <a:pPr algn="ctr">
              <a:spcBef>
                <a:spcPct val="0"/>
              </a:spcBef>
              <a:buFontTx/>
              <a:buNone/>
            </a:pPr>
            <a:r>
              <a:rPr lang="en-US" altLang="en-US" sz="2400" b="0"/>
              <a:t>Early Campaign through Tallushatchie</a:t>
            </a:r>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relief">
            <a:extLst>
              <a:ext uri="{FF2B5EF4-FFF2-40B4-BE49-F238E27FC236}">
                <a16:creationId xmlns:a16="http://schemas.microsoft.com/office/drawing/2014/main" id="{8C1E4A89-841D-D6BC-0DBC-CF7588496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32" t="4445" r="19673" b="58728"/>
          <a:stretch>
            <a:fillRect/>
          </a:stretch>
        </p:blipFill>
        <p:spPr bwMode="auto">
          <a:xfrm>
            <a:off x="0" y="84138"/>
            <a:ext cx="9144000" cy="67278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6595" name="AutoShape 18">
            <a:extLst>
              <a:ext uri="{FF2B5EF4-FFF2-40B4-BE49-F238E27FC236}">
                <a16:creationId xmlns:a16="http://schemas.microsoft.com/office/drawing/2014/main" id="{DE542BD4-F3AB-1027-E2C5-1716B6D4A8FF}"/>
              </a:ext>
            </a:extLst>
          </p:cNvPr>
          <p:cNvSpPr>
            <a:spLocks noChangeArrowheads="1"/>
          </p:cNvSpPr>
          <p:nvPr/>
        </p:nvSpPr>
        <p:spPr bwMode="auto">
          <a:xfrm>
            <a:off x="2590800" y="2514600"/>
            <a:ext cx="2133600" cy="2286000"/>
          </a:xfrm>
          <a:prstGeom prst="irregularSeal1">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66596" name="TextBox 4">
            <a:extLst>
              <a:ext uri="{FF2B5EF4-FFF2-40B4-BE49-F238E27FC236}">
                <a16:creationId xmlns:a16="http://schemas.microsoft.com/office/drawing/2014/main" id="{92C812E1-9DF1-B7B6-8BFD-C4D0525F451F}"/>
              </a:ext>
            </a:extLst>
          </p:cNvPr>
          <p:cNvSpPr txBox="1">
            <a:spLocks noChangeArrowheads="1"/>
          </p:cNvSpPr>
          <p:nvPr/>
        </p:nvSpPr>
        <p:spPr bwMode="auto">
          <a:xfrm>
            <a:off x="4114800" y="11430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Huntsville</a:t>
            </a:r>
          </a:p>
        </p:txBody>
      </p:sp>
      <p:sp>
        <p:nvSpPr>
          <p:cNvPr id="366597" name="Text Box 19">
            <a:extLst>
              <a:ext uri="{FF2B5EF4-FFF2-40B4-BE49-F238E27FC236}">
                <a16:creationId xmlns:a16="http://schemas.microsoft.com/office/drawing/2014/main" id="{EB169CB9-CD04-D5C6-1B42-011B038F454A}"/>
              </a:ext>
            </a:extLst>
          </p:cNvPr>
          <p:cNvSpPr txBox="1">
            <a:spLocks noChangeArrowheads="1"/>
          </p:cNvSpPr>
          <p:nvPr/>
        </p:nvSpPr>
        <p:spPr bwMode="auto">
          <a:xfrm>
            <a:off x="0" y="0"/>
            <a:ext cx="2286000" cy="1938338"/>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CAMPAIGN:</a:t>
            </a:r>
          </a:p>
          <a:p>
            <a:pPr algn="ctr">
              <a:spcBef>
                <a:spcPct val="0"/>
              </a:spcBef>
              <a:buFontTx/>
              <a:buNone/>
            </a:pPr>
            <a:r>
              <a:rPr lang="en-US" altLang="en-US" sz="2400"/>
              <a:t>SEPTEMBER-OCTOBER, 1813</a:t>
            </a:r>
          </a:p>
        </p:txBody>
      </p:sp>
      <p:sp>
        <p:nvSpPr>
          <p:cNvPr id="366598" name="TextBox 3">
            <a:extLst>
              <a:ext uri="{FF2B5EF4-FFF2-40B4-BE49-F238E27FC236}">
                <a16:creationId xmlns:a16="http://schemas.microsoft.com/office/drawing/2014/main" id="{48D054AC-EC69-8F4B-0718-B13F3C6E0A46}"/>
              </a:ext>
            </a:extLst>
          </p:cNvPr>
          <p:cNvSpPr txBox="1">
            <a:spLocks noChangeArrowheads="1"/>
          </p:cNvSpPr>
          <p:nvPr/>
        </p:nvSpPr>
        <p:spPr bwMode="auto">
          <a:xfrm>
            <a:off x="7004050" y="2454275"/>
            <a:ext cx="1231900" cy="584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solidFill>
                  <a:schemeClr val="bg1"/>
                </a:solidFill>
              </a:rPr>
              <a:t>Ft. </a:t>
            </a:r>
          </a:p>
          <a:p>
            <a:pPr algn="ctr">
              <a:spcBef>
                <a:spcPct val="0"/>
              </a:spcBef>
              <a:buFontTx/>
              <a:buNone/>
            </a:pPr>
            <a:r>
              <a:rPr lang="en-US" altLang="en-US" sz="1600">
                <a:solidFill>
                  <a:schemeClr val="bg1"/>
                </a:solidFill>
              </a:rPr>
              <a:t>Armstrong</a:t>
            </a:r>
          </a:p>
        </p:txBody>
      </p:sp>
      <p:sp>
        <p:nvSpPr>
          <p:cNvPr id="366599" name="Text Box 19">
            <a:extLst>
              <a:ext uri="{FF2B5EF4-FFF2-40B4-BE49-F238E27FC236}">
                <a16:creationId xmlns:a16="http://schemas.microsoft.com/office/drawing/2014/main" id="{F577D12B-A982-1940-3879-2BFA64432DE5}"/>
              </a:ext>
            </a:extLst>
          </p:cNvPr>
          <p:cNvSpPr txBox="1">
            <a:spLocks noChangeArrowheads="1"/>
          </p:cNvSpPr>
          <p:nvPr/>
        </p:nvSpPr>
        <p:spPr bwMode="auto">
          <a:xfrm>
            <a:off x="228600" y="3124200"/>
            <a:ext cx="2286000" cy="101600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Coffee’s mounted force raids south.</a:t>
            </a:r>
          </a:p>
        </p:txBody>
      </p:sp>
      <p:sp>
        <p:nvSpPr>
          <p:cNvPr id="366600" name="Text Box 19">
            <a:extLst>
              <a:ext uri="{FF2B5EF4-FFF2-40B4-BE49-F238E27FC236}">
                <a16:creationId xmlns:a16="http://schemas.microsoft.com/office/drawing/2014/main" id="{3A8977A6-4701-900D-61A6-5B15E1406EC9}"/>
              </a:ext>
            </a:extLst>
          </p:cNvPr>
          <p:cNvSpPr txBox="1">
            <a:spLocks noChangeArrowheads="1"/>
          </p:cNvSpPr>
          <p:nvPr/>
        </p:nvSpPr>
        <p:spPr bwMode="auto">
          <a:xfrm>
            <a:off x="3657600" y="152400"/>
            <a:ext cx="2286000" cy="101600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Jackson moves south out of Tennessee.</a:t>
            </a:r>
          </a:p>
        </p:txBody>
      </p:sp>
      <p:sp>
        <p:nvSpPr>
          <p:cNvPr id="366601" name="Text Box 19">
            <a:extLst>
              <a:ext uri="{FF2B5EF4-FFF2-40B4-BE49-F238E27FC236}">
                <a16:creationId xmlns:a16="http://schemas.microsoft.com/office/drawing/2014/main" id="{2E0ADE71-493B-40FF-FB77-D94E2E994AE5}"/>
              </a:ext>
            </a:extLst>
          </p:cNvPr>
          <p:cNvSpPr txBox="1">
            <a:spLocks noChangeArrowheads="1"/>
          </p:cNvSpPr>
          <p:nvPr/>
        </p:nvSpPr>
        <p:spPr bwMode="auto">
          <a:xfrm>
            <a:off x="6477000" y="838200"/>
            <a:ext cx="2286000" cy="16319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East TN militia and Cherokees under John  Cocke set up camp</a:t>
            </a:r>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relief">
            <a:extLst>
              <a:ext uri="{FF2B5EF4-FFF2-40B4-BE49-F238E27FC236}">
                <a16:creationId xmlns:a16="http://schemas.microsoft.com/office/drawing/2014/main" id="{8D670439-35DA-17B9-F4FF-4CA3CB014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32" t="4445" r="19673" b="58728"/>
          <a:stretch>
            <a:fillRect/>
          </a:stretch>
        </p:blipFill>
        <p:spPr bwMode="auto">
          <a:xfrm>
            <a:off x="0" y="84138"/>
            <a:ext cx="9144000" cy="67278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43" name="TextBox 3">
            <a:extLst>
              <a:ext uri="{FF2B5EF4-FFF2-40B4-BE49-F238E27FC236}">
                <a16:creationId xmlns:a16="http://schemas.microsoft.com/office/drawing/2014/main" id="{15A863FB-B318-566C-93C8-6B618AB772EE}"/>
              </a:ext>
            </a:extLst>
          </p:cNvPr>
          <p:cNvSpPr txBox="1">
            <a:spLocks noChangeArrowheads="1"/>
          </p:cNvSpPr>
          <p:nvPr/>
        </p:nvSpPr>
        <p:spPr bwMode="auto">
          <a:xfrm>
            <a:off x="1828800" y="5029200"/>
            <a:ext cx="5786438" cy="1323975"/>
          </a:xfrm>
          <a:prstGeom prst="rect">
            <a:avLst/>
          </a:prstGeom>
          <a:solidFill>
            <a:schemeClr val="bg1"/>
          </a:solidFill>
          <a:ln w="3175">
            <a:solidFill>
              <a:srgbClr val="0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a:t>
            </a:r>
            <a:r>
              <a:rPr lang="en-US" altLang="en-US" sz="2000">
                <a:solidFill>
                  <a:srgbClr val="00B050"/>
                </a:solidFill>
              </a:rPr>
              <a:t>Supply issues: ~6 days rations</a:t>
            </a:r>
          </a:p>
          <a:p>
            <a:pPr>
              <a:spcBef>
                <a:spcPct val="0"/>
              </a:spcBef>
              <a:buFontTx/>
              <a:buNone/>
            </a:pPr>
            <a:r>
              <a:rPr lang="en-US" altLang="en-US" sz="2000"/>
              <a:t>--Encouraging Indian intell on Red Sticks</a:t>
            </a:r>
          </a:p>
          <a:p>
            <a:pPr>
              <a:spcBef>
                <a:spcPct val="0"/>
              </a:spcBef>
              <a:buFontTx/>
              <a:buNone/>
            </a:pPr>
            <a:r>
              <a:rPr lang="en-US" altLang="en-US" sz="2000"/>
              <a:t>--Note the terrain</a:t>
            </a:r>
          </a:p>
          <a:p>
            <a:pPr>
              <a:spcBef>
                <a:spcPct val="0"/>
              </a:spcBef>
              <a:buFontTx/>
              <a:buNone/>
            </a:pPr>
            <a:r>
              <a:rPr lang="en-US" altLang="en-US" sz="2000"/>
              <a:t>--</a:t>
            </a:r>
            <a:r>
              <a:rPr lang="en-US" altLang="en-US" sz="2000">
                <a:solidFill>
                  <a:srgbClr val="00B050"/>
                </a:solidFill>
              </a:rPr>
              <a:t>Jackson goes for it </a:t>
            </a:r>
            <a:r>
              <a:rPr lang="en-US" altLang="en-US" sz="2000"/>
              <a:t>w/militia, vols, &amp; Indians </a:t>
            </a:r>
          </a:p>
        </p:txBody>
      </p:sp>
      <p:sp>
        <p:nvSpPr>
          <p:cNvPr id="368644" name="TextBox 3">
            <a:extLst>
              <a:ext uri="{FF2B5EF4-FFF2-40B4-BE49-F238E27FC236}">
                <a16:creationId xmlns:a16="http://schemas.microsoft.com/office/drawing/2014/main" id="{B7DE9464-CB46-3A0F-F412-0B8216118D1C}"/>
              </a:ext>
            </a:extLst>
          </p:cNvPr>
          <p:cNvSpPr txBox="1">
            <a:spLocks noChangeArrowheads="1"/>
          </p:cNvSpPr>
          <p:nvPr/>
        </p:nvSpPr>
        <p:spPr bwMode="auto">
          <a:xfrm>
            <a:off x="5410200" y="2514600"/>
            <a:ext cx="1403350" cy="4048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Ft. Deposit</a:t>
            </a:r>
          </a:p>
        </p:txBody>
      </p:sp>
      <p:sp>
        <p:nvSpPr>
          <p:cNvPr id="368645" name="TextBox 4">
            <a:extLst>
              <a:ext uri="{FF2B5EF4-FFF2-40B4-BE49-F238E27FC236}">
                <a16:creationId xmlns:a16="http://schemas.microsoft.com/office/drawing/2014/main" id="{F43B3519-7DB6-B2DC-EC7E-7E794CBA5798}"/>
              </a:ext>
            </a:extLst>
          </p:cNvPr>
          <p:cNvSpPr txBox="1">
            <a:spLocks noChangeArrowheads="1"/>
          </p:cNvSpPr>
          <p:nvPr/>
        </p:nvSpPr>
        <p:spPr bwMode="auto">
          <a:xfrm>
            <a:off x="4114800" y="1066800"/>
            <a:ext cx="1314450" cy="4048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Huntsville</a:t>
            </a:r>
          </a:p>
        </p:txBody>
      </p:sp>
      <p:sp>
        <p:nvSpPr>
          <p:cNvPr id="368646" name="TextBox 3">
            <a:extLst>
              <a:ext uri="{FF2B5EF4-FFF2-40B4-BE49-F238E27FC236}">
                <a16:creationId xmlns:a16="http://schemas.microsoft.com/office/drawing/2014/main" id="{876142AA-FF62-DD32-652A-B1FC91D090AE}"/>
              </a:ext>
            </a:extLst>
          </p:cNvPr>
          <p:cNvSpPr txBox="1">
            <a:spLocks noChangeArrowheads="1"/>
          </p:cNvSpPr>
          <p:nvPr/>
        </p:nvSpPr>
        <p:spPr bwMode="auto">
          <a:xfrm>
            <a:off x="6553200" y="3810000"/>
            <a:ext cx="1000125" cy="434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a:t>
            </a:r>
          </a:p>
        </p:txBody>
      </p:sp>
      <p:sp>
        <p:nvSpPr>
          <p:cNvPr id="368647" name="TextBox 3">
            <a:extLst>
              <a:ext uri="{FF2B5EF4-FFF2-40B4-BE49-F238E27FC236}">
                <a16:creationId xmlns:a16="http://schemas.microsoft.com/office/drawing/2014/main" id="{A36D79DC-8CEE-823B-59C6-018EE92D036D}"/>
              </a:ext>
            </a:extLst>
          </p:cNvPr>
          <p:cNvSpPr txBox="1">
            <a:spLocks noChangeArrowheads="1"/>
          </p:cNvSpPr>
          <p:nvPr/>
        </p:nvSpPr>
        <p:spPr bwMode="auto">
          <a:xfrm>
            <a:off x="4495800" y="1676400"/>
            <a:ext cx="166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Ditto’s Landing</a:t>
            </a:r>
          </a:p>
        </p:txBody>
      </p:sp>
      <p:sp>
        <p:nvSpPr>
          <p:cNvPr id="368648" name="Text Box 11">
            <a:extLst>
              <a:ext uri="{FF2B5EF4-FFF2-40B4-BE49-F238E27FC236}">
                <a16:creationId xmlns:a16="http://schemas.microsoft.com/office/drawing/2014/main" id="{CC9A6191-F137-3EF7-679E-14F551A317FE}"/>
              </a:ext>
            </a:extLst>
          </p:cNvPr>
          <p:cNvSpPr txBox="1">
            <a:spLocks noChangeArrowheads="1"/>
          </p:cNvSpPr>
          <p:nvPr/>
        </p:nvSpPr>
        <p:spPr bwMode="auto">
          <a:xfrm>
            <a:off x="0" y="0"/>
            <a:ext cx="2286000" cy="23082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CAMPAIGN:</a:t>
            </a:r>
          </a:p>
          <a:p>
            <a:pPr algn="ctr">
              <a:spcBef>
                <a:spcPct val="0"/>
              </a:spcBef>
              <a:buFontTx/>
              <a:buNone/>
            </a:pPr>
            <a:r>
              <a:rPr lang="en-US" altLang="en-US" sz="2400"/>
              <a:t>EARLY  to</a:t>
            </a:r>
          </a:p>
          <a:p>
            <a:pPr algn="ctr">
              <a:spcBef>
                <a:spcPct val="0"/>
              </a:spcBef>
              <a:buFontTx/>
              <a:buNone/>
            </a:pPr>
            <a:r>
              <a:rPr lang="en-US" altLang="en-US" sz="2400"/>
              <a:t>MID NOVEMBER,</a:t>
            </a:r>
          </a:p>
          <a:p>
            <a:pPr algn="ctr">
              <a:spcBef>
                <a:spcPct val="0"/>
              </a:spcBef>
              <a:buFontTx/>
              <a:buNone/>
            </a:pPr>
            <a:r>
              <a:rPr lang="en-US" altLang="en-US" sz="2400"/>
              <a:t>1813</a:t>
            </a:r>
          </a:p>
        </p:txBody>
      </p:sp>
      <p:sp>
        <p:nvSpPr>
          <p:cNvPr id="368649" name="TextBox 3">
            <a:extLst>
              <a:ext uri="{FF2B5EF4-FFF2-40B4-BE49-F238E27FC236}">
                <a16:creationId xmlns:a16="http://schemas.microsoft.com/office/drawing/2014/main" id="{B2A8C4FC-1AB3-BBC3-A1DD-DECA6503F051}"/>
              </a:ext>
            </a:extLst>
          </p:cNvPr>
          <p:cNvSpPr txBox="1">
            <a:spLocks noChangeArrowheads="1"/>
          </p:cNvSpPr>
          <p:nvPr/>
        </p:nvSpPr>
        <p:spPr bwMode="auto">
          <a:xfrm>
            <a:off x="6999288" y="2144713"/>
            <a:ext cx="1231900" cy="5857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solidFill>
                  <a:schemeClr val="bg1"/>
                </a:solidFill>
              </a:rPr>
              <a:t>Ft. </a:t>
            </a:r>
          </a:p>
          <a:p>
            <a:pPr algn="ctr">
              <a:spcBef>
                <a:spcPct val="0"/>
              </a:spcBef>
              <a:buFontTx/>
              <a:buNone/>
            </a:pPr>
            <a:r>
              <a:rPr lang="en-US" altLang="en-US" sz="1600">
                <a:solidFill>
                  <a:schemeClr val="bg1"/>
                </a:solidFill>
              </a:rPr>
              <a:t>Armstrong</a:t>
            </a:r>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descr="relief">
            <a:extLst>
              <a:ext uri="{FF2B5EF4-FFF2-40B4-BE49-F238E27FC236}">
                <a16:creationId xmlns:a16="http://schemas.microsoft.com/office/drawing/2014/main" id="{BA9BB5B5-EC4B-5EA3-2A70-8793C3FAC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32" t="4445" r="19673" b="58728"/>
          <a:stretch>
            <a:fillRect/>
          </a:stretch>
        </p:blipFill>
        <p:spPr bwMode="auto">
          <a:xfrm>
            <a:off x="0" y="84138"/>
            <a:ext cx="9144000" cy="67278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0691" name="TextBox 3">
            <a:extLst>
              <a:ext uri="{FF2B5EF4-FFF2-40B4-BE49-F238E27FC236}">
                <a16:creationId xmlns:a16="http://schemas.microsoft.com/office/drawing/2014/main" id="{D9A328D4-9E72-A6DF-6022-5ABF9778796E}"/>
              </a:ext>
            </a:extLst>
          </p:cNvPr>
          <p:cNvSpPr txBox="1">
            <a:spLocks noChangeArrowheads="1"/>
          </p:cNvSpPr>
          <p:nvPr/>
        </p:nvSpPr>
        <p:spPr bwMode="auto">
          <a:xfrm>
            <a:off x="5410200" y="2514600"/>
            <a:ext cx="1403350" cy="4048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Ft. Deposit</a:t>
            </a:r>
          </a:p>
        </p:txBody>
      </p:sp>
      <p:sp>
        <p:nvSpPr>
          <p:cNvPr id="370692" name="TextBox 4">
            <a:extLst>
              <a:ext uri="{FF2B5EF4-FFF2-40B4-BE49-F238E27FC236}">
                <a16:creationId xmlns:a16="http://schemas.microsoft.com/office/drawing/2014/main" id="{62B02CD5-314A-8E83-8228-E1B9048D5C72}"/>
              </a:ext>
            </a:extLst>
          </p:cNvPr>
          <p:cNvSpPr txBox="1">
            <a:spLocks noChangeArrowheads="1"/>
          </p:cNvSpPr>
          <p:nvPr/>
        </p:nvSpPr>
        <p:spPr bwMode="auto">
          <a:xfrm>
            <a:off x="4114800" y="1143000"/>
            <a:ext cx="1314450" cy="4048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Huntsville</a:t>
            </a:r>
          </a:p>
        </p:txBody>
      </p:sp>
      <p:sp>
        <p:nvSpPr>
          <p:cNvPr id="370693" name="AutoShape 9">
            <a:extLst>
              <a:ext uri="{FF2B5EF4-FFF2-40B4-BE49-F238E27FC236}">
                <a16:creationId xmlns:a16="http://schemas.microsoft.com/office/drawing/2014/main" id="{A0511E48-F28F-15B8-CB9A-D7A782C5C147}"/>
              </a:ext>
            </a:extLst>
          </p:cNvPr>
          <p:cNvSpPr>
            <a:spLocks noChangeArrowheads="1"/>
          </p:cNvSpPr>
          <p:nvPr/>
        </p:nvSpPr>
        <p:spPr bwMode="auto">
          <a:xfrm>
            <a:off x="6629400" y="4419600"/>
            <a:ext cx="609600" cy="609600"/>
          </a:xfrm>
          <a:prstGeom prst="irregularSeal1">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370694" name="Text Box 11">
            <a:extLst>
              <a:ext uri="{FF2B5EF4-FFF2-40B4-BE49-F238E27FC236}">
                <a16:creationId xmlns:a16="http://schemas.microsoft.com/office/drawing/2014/main" id="{261BA35D-6B5B-A33D-21AD-311EB577683D}"/>
              </a:ext>
            </a:extLst>
          </p:cNvPr>
          <p:cNvSpPr txBox="1">
            <a:spLocks noChangeArrowheads="1"/>
          </p:cNvSpPr>
          <p:nvPr/>
        </p:nvSpPr>
        <p:spPr bwMode="auto">
          <a:xfrm>
            <a:off x="0" y="0"/>
            <a:ext cx="2286000" cy="23082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CAMPAIGN:</a:t>
            </a:r>
          </a:p>
          <a:p>
            <a:pPr algn="ctr">
              <a:spcBef>
                <a:spcPct val="0"/>
              </a:spcBef>
              <a:buFontTx/>
              <a:buNone/>
            </a:pPr>
            <a:r>
              <a:rPr lang="en-US" altLang="en-US" sz="2400"/>
              <a:t>EARLY  to</a:t>
            </a:r>
          </a:p>
          <a:p>
            <a:pPr algn="ctr">
              <a:spcBef>
                <a:spcPct val="0"/>
              </a:spcBef>
              <a:buFontTx/>
              <a:buNone/>
            </a:pPr>
            <a:r>
              <a:rPr lang="en-US" altLang="en-US" sz="2400"/>
              <a:t>MID NOVEMBER,</a:t>
            </a:r>
          </a:p>
          <a:p>
            <a:pPr algn="ctr">
              <a:spcBef>
                <a:spcPct val="0"/>
              </a:spcBef>
              <a:buFontTx/>
              <a:buNone/>
            </a:pPr>
            <a:r>
              <a:rPr lang="en-US" altLang="en-US" sz="2400"/>
              <a:t>1813</a:t>
            </a:r>
          </a:p>
        </p:txBody>
      </p:sp>
      <p:sp>
        <p:nvSpPr>
          <p:cNvPr id="370695" name="Text Box 25">
            <a:extLst>
              <a:ext uri="{FF2B5EF4-FFF2-40B4-BE49-F238E27FC236}">
                <a16:creationId xmlns:a16="http://schemas.microsoft.com/office/drawing/2014/main" id="{96F684C6-BBF0-43CD-F66F-7E6EE1370885}"/>
              </a:ext>
            </a:extLst>
          </p:cNvPr>
          <p:cNvSpPr txBox="1">
            <a:spLocks noChangeArrowheads="1"/>
          </p:cNvSpPr>
          <p:nvPr/>
        </p:nvSpPr>
        <p:spPr bwMode="auto">
          <a:xfrm>
            <a:off x="7620000" y="1524000"/>
            <a:ext cx="950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Cocke</a:t>
            </a:r>
          </a:p>
        </p:txBody>
      </p:sp>
      <p:sp>
        <p:nvSpPr>
          <p:cNvPr id="370696" name="Text Box 25">
            <a:extLst>
              <a:ext uri="{FF2B5EF4-FFF2-40B4-BE49-F238E27FC236}">
                <a16:creationId xmlns:a16="http://schemas.microsoft.com/office/drawing/2014/main" id="{0E3F0376-5718-0CA0-AFBD-FAAAE7D4A14F}"/>
              </a:ext>
            </a:extLst>
          </p:cNvPr>
          <p:cNvSpPr txBox="1">
            <a:spLocks noChangeArrowheads="1"/>
          </p:cNvSpPr>
          <p:nvPr/>
        </p:nvSpPr>
        <p:spPr bwMode="auto">
          <a:xfrm>
            <a:off x="7305675" y="4010025"/>
            <a:ext cx="1828800" cy="132397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Coffee destroys </a:t>
            </a:r>
          </a:p>
          <a:p>
            <a:pPr algn="ctr">
              <a:spcBef>
                <a:spcPct val="0"/>
              </a:spcBef>
              <a:buFontTx/>
              <a:buNone/>
            </a:pPr>
            <a:r>
              <a:rPr lang="en-US" altLang="en-US" sz="2000"/>
              <a:t>Tallushatchie in battle.</a:t>
            </a:r>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Box 3">
            <a:extLst>
              <a:ext uri="{FF2B5EF4-FFF2-40B4-BE49-F238E27FC236}">
                <a16:creationId xmlns:a16="http://schemas.microsoft.com/office/drawing/2014/main" id="{C1F6BF99-48A8-90E7-EAF0-3F09B0CE4F90}"/>
              </a:ext>
            </a:extLst>
          </p:cNvPr>
          <p:cNvSpPr txBox="1">
            <a:spLocks noChangeArrowheads="1"/>
          </p:cNvSpPr>
          <p:nvPr/>
        </p:nvSpPr>
        <p:spPr bwMode="auto">
          <a:xfrm>
            <a:off x="0" y="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START OF JACKSON’S CREEK CAMPAIGN, Part 1</a:t>
            </a:r>
            <a:endParaRPr lang="en-US" altLang="en-US" sz="2200"/>
          </a:p>
          <a:p>
            <a:pPr>
              <a:spcBef>
                <a:spcPct val="0"/>
              </a:spcBef>
              <a:buFontTx/>
              <a:buNone/>
            </a:pPr>
            <a:r>
              <a:rPr lang="en-US" altLang="en-US" sz="2200" b="0"/>
              <a:t>	</a:t>
            </a:r>
          </a:p>
          <a:p>
            <a:pPr>
              <a:spcBef>
                <a:spcPct val="0"/>
              </a:spcBef>
              <a:buFontTx/>
              <a:buNone/>
            </a:pPr>
            <a:r>
              <a:rPr lang="en-US" altLang="en-US" sz="2200" b="0"/>
              <a:t>	--Jackson and his political ally Governor William Blount wasted little time after hearing of Ft. Mims.  Blount asked for 3,000 militia and volunteers before Pinckney and the War Department had issued orders.</a:t>
            </a:r>
          </a:p>
          <a:p>
            <a:pPr>
              <a:spcBef>
                <a:spcPct val="0"/>
              </a:spcBef>
              <a:buFontTx/>
              <a:buNone/>
            </a:pPr>
            <a:r>
              <a:rPr lang="en-US" altLang="en-US" sz="2200" b="0"/>
              <a:t>	</a:t>
            </a:r>
          </a:p>
          <a:p>
            <a:pPr>
              <a:spcBef>
                <a:spcPct val="0"/>
              </a:spcBef>
              <a:buFontTx/>
              <a:buNone/>
            </a:pPr>
            <a:r>
              <a:rPr lang="en-US" altLang="en-US" sz="2200" b="0"/>
              <a:t>	--Jackson ordered his friend John Coffee to take a mounted force of over 1,000 men and destroy Red Stick settlements south of the Tennessee River.  This Coffee did in early- to mid-October 1813.</a:t>
            </a:r>
          </a:p>
          <a:p>
            <a:pPr>
              <a:spcBef>
                <a:spcPct val="0"/>
              </a:spcBef>
              <a:buFontTx/>
              <a:buNone/>
            </a:pPr>
            <a:r>
              <a:rPr lang="en-US" altLang="en-US" sz="2200" b="0"/>
              <a:t>	</a:t>
            </a:r>
          </a:p>
          <a:p>
            <a:pPr>
              <a:spcBef>
                <a:spcPct val="0"/>
              </a:spcBef>
              <a:buFontTx/>
              <a:buNone/>
            </a:pPr>
            <a:r>
              <a:rPr lang="en-US" altLang="en-US" sz="2200" b="0"/>
              <a:t>	--Jackson did not get the full complement ordered by Blount, but in late October he advanced to Ditto’s Landing on the Tennessee River just south of Huntsville town (today’s Huntsville, Alabama).  </a:t>
            </a:r>
          </a:p>
          <a:p>
            <a:pPr>
              <a:spcBef>
                <a:spcPct val="0"/>
              </a:spcBef>
              <a:buFontTx/>
              <a:buNone/>
            </a:pPr>
            <a:r>
              <a:rPr lang="en-US" altLang="en-US" sz="2200" b="0"/>
              <a:t>	</a:t>
            </a:r>
          </a:p>
          <a:p>
            <a:pPr>
              <a:spcBef>
                <a:spcPct val="0"/>
              </a:spcBef>
              <a:buFontTx/>
              <a:buNone/>
            </a:pPr>
            <a:r>
              <a:rPr lang="en-US" altLang="en-US" sz="2200" b="0"/>
              <a:t>	--Already Jackson encountered supply problems.  Contract food supplies that were to come down the Tennessee River from Knoxville did not appear, in part due to that ornery river’s  conditions.</a:t>
            </a:r>
          </a:p>
          <a:p>
            <a:pPr>
              <a:spcBef>
                <a:spcPct val="0"/>
              </a:spcBef>
              <a:buFontTx/>
              <a:buNone/>
            </a:pPr>
            <a:r>
              <a:rPr lang="en-US" altLang="en-US" sz="2200" b="0"/>
              <a:t>	</a:t>
            </a:r>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Box 3">
            <a:extLst>
              <a:ext uri="{FF2B5EF4-FFF2-40B4-BE49-F238E27FC236}">
                <a16:creationId xmlns:a16="http://schemas.microsoft.com/office/drawing/2014/main" id="{BB154932-D972-F14C-14B6-4F38EDB80F7B}"/>
              </a:ext>
            </a:extLst>
          </p:cNvPr>
          <p:cNvSpPr txBox="1">
            <a:spLocks noChangeArrowheads="1"/>
          </p:cNvSpPr>
          <p:nvPr/>
        </p:nvSpPr>
        <p:spPr bwMode="auto">
          <a:xfrm>
            <a:off x="0" y="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START OF JACKSON’S CREEK CAMPAIGN, Part 2</a:t>
            </a:r>
            <a:endParaRPr lang="en-US" altLang="en-US" sz="2200"/>
          </a:p>
          <a:p>
            <a:pPr>
              <a:spcBef>
                <a:spcPct val="0"/>
              </a:spcBef>
              <a:buFontTx/>
              <a:buNone/>
            </a:pPr>
            <a:r>
              <a:rPr lang="en-US" altLang="en-US" sz="2200" b="0"/>
              <a:t>	</a:t>
            </a:r>
          </a:p>
          <a:p>
            <a:pPr>
              <a:spcBef>
                <a:spcPct val="0"/>
              </a:spcBef>
              <a:buFontTx/>
              <a:buNone/>
            </a:pPr>
            <a:r>
              <a:rPr lang="en-US" altLang="en-US" sz="2200" b="0"/>
              <a:t>	--However, Jackson’s  scouts told him of Red Sticks threatening Loyal Creeks near the upper Coosa River and also near Talladega town. He wanted to seize the initiative and keep Loyal Creeks and Cherokees on his side.  So, with only about six days’ rations he pushed the roughly fifty miles southeast from the Tennessee to the Coosa. </a:t>
            </a:r>
          </a:p>
          <a:p>
            <a:pPr>
              <a:spcBef>
                <a:spcPct val="0"/>
              </a:spcBef>
              <a:buFontTx/>
              <a:buNone/>
            </a:pPr>
            <a:endParaRPr lang="en-US" altLang="en-US" sz="2200" b="0"/>
          </a:p>
          <a:p>
            <a:pPr>
              <a:spcBef>
                <a:spcPct val="0"/>
              </a:spcBef>
              <a:buFontTx/>
              <a:buNone/>
            </a:pPr>
            <a:r>
              <a:rPr lang="en-US" altLang="en-US" sz="2200" b="0"/>
              <a:t>	--Establishing Fort Deposit near present-day Guntersville, Alabama, Jackson advanced over the rugged terrain of Sand Mountain.  His troops worked hard to create a road to transport supplies and the two light cannon he had on hand.  Meanwhile, Coffee raided the small Red Stick village of Littafutchee.  Arriving at Ten Islands on the Coosa, Jackson learned from Loyal Creeks and Cherokees of a strong Red Stick concentration at Tallushatchie about ten miles away, and sent Coffee’s force against it.</a:t>
            </a:r>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Box 3">
            <a:extLst>
              <a:ext uri="{FF2B5EF4-FFF2-40B4-BE49-F238E27FC236}">
                <a16:creationId xmlns:a16="http://schemas.microsoft.com/office/drawing/2014/main" id="{E8F3183C-0D06-A14D-E050-ACBDE2A90102}"/>
              </a:ext>
            </a:extLst>
          </p:cNvPr>
          <p:cNvSpPr txBox="1">
            <a:spLocks noChangeArrowheads="1"/>
          </p:cNvSpPr>
          <p:nvPr/>
        </p:nvSpPr>
        <p:spPr bwMode="auto">
          <a:xfrm>
            <a:off x="0" y="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BATTLE OF TALLUSHATCHIE, 3 November 1813</a:t>
            </a:r>
            <a:endParaRPr lang="en-US" altLang="en-US" sz="2200"/>
          </a:p>
          <a:p>
            <a:pPr>
              <a:spcBef>
                <a:spcPct val="0"/>
              </a:spcBef>
              <a:buFontTx/>
              <a:buNone/>
            </a:pPr>
            <a:r>
              <a:rPr lang="en-US" altLang="en-US" sz="2200" b="0"/>
              <a:t>	</a:t>
            </a:r>
          </a:p>
          <a:p>
            <a:pPr>
              <a:spcBef>
                <a:spcPct val="0"/>
              </a:spcBef>
              <a:buFontTx/>
              <a:buNone/>
            </a:pPr>
            <a:r>
              <a:rPr lang="en-US" altLang="en-US" sz="2200" b="0"/>
              <a:t>	--As with other, similar Creek War battles, the Red Sticks let Coffee encircle their town and lure them into an ill-considered counter-attack. Coffee’s men snuffed that foray and advanced into Tallushatchie against fierce resistance.  However, the issue was never in doubt as Coffee’s force killed over 200 Red Sticks for only 5 killed on their side.  Sidenote:  Jackson adopted one of the surviving Creek children.</a:t>
            </a:r>
          </a:p>
          <a:p>
            <a:pPr>
              <a:spcBef>
                <a:spcPct val="0"/>
              </a:spcBef>
              <a:buFontTx/>
              <a:buNone/>
            </a:pPr>
            <a:r>
              <a:rPr lang="en-US" altLang="en-US" sz="2200" b="0"/>
              <a:t>	</a:t>
            </a:r>
          </a:p>
          <a:p>
            <a:pPr>
              <a:spcBef>
                <a:spcPct val="0"/>
              </a:spcBef>
              <a:buFontTx/>
              <a:buNone/>
            </a:pPr>
            <a:r>
              <a:rPr lang="en-US" altLang="en-US" sz="2200" b="0"/>
              <a:t>	--One source says that Tallushatchie’s brutal end yielded many Red Stick defections.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a:extLst>
              <a:ext uri="{FF2B5EF4-FFF2-40B4-BE49-F238E27FC236}">
                <a16:creationId xmlns:a16="http://schemas.microsoft.com/office/drawing/2014/main" id="{5220C61E-7487-438D-83D6-583CEB2B11E1}"/>
              </a:ext>
            </a:extLst>
          </p:cNvPr>
          <p:cNvSpPr txBox="1">
            <a:spLocks noChangeArrowheads="1"/>
          </p:cNvSpPr>
          <p:nvPr/>
        </p:nvSpPr>
        <p:spPr bwMode="auto">
          <a:xfrm>
            <a:off x="0" y="0"/>
            <a:ext cx="9144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Horseshoe Bend research can be a challenge in source handling.  </a:t>
            </a:r>
          </a:p>
          <a:p>
            <a:pPr algn="ctr">
              <a:spcBef>
                <a:spcPct val="0"/>
              </a:spcBef>
              <a:buFontTx/>
              <a:buNone/>
            </a:pPr>
            <a:r>
              <a:rPr lang="en-US" altLang="en-US" sz="1800"/>
              <a:t>You will find detail conflicts, odd omissions, accusations, etc. </a:t>
            </a:r>
          </a:p>
          <a:p>
            <a:pPr algn="ctr">
              <a:spcBef>
                <a:spcPct val="0"/>
              </a:spcBef>
              <a:buFontTx/>
              <a:buNone/>
            </a:pPr>
            <a:r>
              <a:rPr lang="en-US" altLang="en-US" sz="1800" b="0"/>
              <a:t>What if they don’t match?</a:t>
            </a:r>
          </a:p>
          <a:p>
            <a:pPr>
              <a:spcBef>
                <a:spcPct val="0"/>
              </a:spcBef>
              <a:buFontTx/>
              <a:buNone/>
            </a:pPr>
            <a:endParaRPr lang="en-US" altLang="en-US" sz="1800" b="0"/>
          </a:p>
          <a:p>
            <a:pPr>
              <a:spcBef>
                <a:spcPct val="0"/>
              </a:spcBef>
              <a:buFontTx/>
              <a:buNone/>
            </a:pPr>
            <a:r>
              <a:rPr lang="en-US" altLang="en-US" sz="1800" b="0"/>
              <a:t>--Situational awareness:  thinking in time/space and awareness of the era; </a:t>
            </a:r>
          </a:p>
          <a:p>
            <a:pPr>
              <a:spcBef>
                <a:spcPct val="0"/>
              </a:spcBef>
              <a:buFontTx/>
              <a:buNone/>
            </a:pPr>
            <a:r>
              <a:rPr lang="en-US" altLang="en-US" sz="1800" b="0"/>
              <a:t> 	consider sources’ influence, emotions, and aims</a:t>
            </a:r>
          </a:p>
          <a:p>
            <a:pPr>
              <a:spcBef>
                <a:spcPct val="0"/>
              </a:spcBef>
              <a:buFontTx/>
              <a:buNone/>
            </a:pPr>
            <a:endParaRPr lang="en-US" altLang="en-US" sz="1800" b="0"/>
          </a:p>
          <a:p>
            <a:pPr>
              <a:spcBef>
                <a:spcPct val="0"/>
              </a:spcBef>
              <a:buFontTx/>
              <a:buNone/>
            </a:pPr>
            <a:r>
              <a:rPr lang="en-US" altLang="en-US" sz="1800" b="0"/>
              <a:t>--Check quality:  </a:t>
            </a:r>
          </a:p>
          <a:p>
            <a:pPr>
              <a:spcBef>
                <a:spcPct val="0"/>
              </a:spcBef>
              <a:buFontTx/>
              <a:buNone/>
            </a:pPr>
            <a:r>
              <a:rPr lang="en-US" altLang="en-US" sz="1800" b="0"/>
              <a:t>	---Primary Source / Secondary Source VERSUS  . . . . </a:t>
            </a:r>
          </a:p>
          <a:p>
            <a:pPr>
              <a:spcBef>
                <a:spcPct val="0"/>
              </a:spcBef>
              <a:buFontTx/>
              <a:buNone/>
            </a:pPr>
            <a:r>
              <a:rPr lang="en-US" altLang="en-US" sz="1800" b="0"/>
              <a:t>	---Nature of source: who, what, where, when</a:t>
            </a:r>
          </a:p>
          <a:p>
            <a:pPr>
              <a:spcBef>
                <a:spcPct val="0"/>
              </a:spcBef>
              <a:buFontTx/>
              <a:buNone/>
            </a:pPr>
            <a:r>
              <a:rPr lang="en-US" altLang="en-US" sz="1800" b="0"/>
              <a:t>	---Background:  publisher, sponsor, mentor</a:t>
            </a:r>
          </a:p>
          <a:p>
            <a:pPr>
              <a:spcBef>
                <a:spcPct val="0"/>
              </a:spcBef>
              <a:buFontTx/>
              <a:buNone/>
            </a:pPr>
            <a:r>
              <a:rPr lang="en-US" altLang="en-US" sz="1800" b="0"/>
              <a:t>--Quantity:</a:t>
            </a:r>
          </a:p>
          <a:p>
            <a:pPr>
              <a:spcBef>
                <a:spcPct val="0"/>
              </a:spcBef>
              <a:buFontTx/>
              <a:buNone/>
            </a:pPr>
            <a:r>
              <a:rPr lang="en-US" altLang="en-US" sz="2000" b="0"/>
              <a:t>	</a:t>
            </a:r>
            <a:r>
              <a:rPr lang="en-US" altLang="en-US" sz="1800" b="0"/>
              <a:t>---Only one?  Don’t want to call someone a liar, but think about that source. </a:t>
            </a:r>
          </a:p>
          <a:p>
            <a:pPr>
              <a:spcBef>
                <a:spcPct val="0"/>
              </a:spcBef>
              <a:buFontTx/>
              <a:buNone/>
            </a:pPr>
            <a:r>
              <a:rPr lang="en-US" altLang="en-US" sz="1800" b="0"/>
              <a:t>	---If sources are good, then perhaps the majority rules, but . . . .</a:t>
            </a:r>
          </a:p>
          <a:p>
            <a:pPr>
              <a:spcBef>
                <a:spcPct val="0"/>
              </a:spcBef>
              <a:buFontTx/>
              <a:buNone/>
            </a:pPr>
            <a:r>
              <a:rPr lang="en-US" altLang="en-US" sz="1800" b="0"/>
              <a:t>	---Beware reinforced hearsay!</a:t>
            </a:r>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00100868-0F60-1FE0-E86D-B4F6EF02CF14}"/>
              </a:ext>
            </a:extLst>
          </p:cNvPr>
          <p:cNvSpPr txBox="1">
            <a:spLocks noChangeArrowheads="1"/>
          </p:cNvSpPr>
          <p:nvPr/>
        </p:nvSpPr>
        <p:spPr bwMode="auto">
          <a:xfrm>
            <a:off x="0" y="762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Jackson’s Creek War Campaign:</a:t>
            </a:r>
          </a:p>
          <a:p>
            <a:pPr algn="ctr">
              <a:spcBef>
                <a:spcPct val="0"/>
              </a:spcBef>
              <a:buFontTx/>
              <a:buNone/>
            </a:pPr>
            <a:r>
              <a:rPr lang="en-US" altLang="en-US" sz="2400" b="0"/>
              <a:t>Fort Strother through Talladega</a:t>
            </a:r>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relief">
            <a:extLst>
              <a:ext uri="{FF2B5EF4-FFF2-40B4-BE49-F238E27FC236}">
                <a16:creationId xmlns:a16="http://schemas.microsoft.com/office/drawing/2014/main" id="{AD81D091-C01C-5937-4CB2-9369817F5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06" t="7843" r="19617" b="53725"/>
          <a:stretch>
            <a:fillRect/>
          </a:stretch>
        </p:blipFill>
        <p:spPr bwMode="auto">
          <a:xfrm>
            <a:off x="0" y="0"/>
            <a:ext cx="9144000" cy="67976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0931" name="TextBox 3">
            <a:extLst>
              <a:ext uri="{FF2B5EF4-FFF2-40B4-BE49-F238E27FC236}">
                <a16:creationId xmlns:a16="http://schemas.microsoft.com/office/drawing/2014/main" id="{AD2E59A2-5B6D-0B22-3A9F-DF919808E3BD}"/>
              </a:ext>
            </a:extLst>
          </p:cNvPr>
          <p:cNvSpPr txBox="1">
            <a:spLocks noChangeArrowheads="1"/>
          </p:cNvSpPr>
          <p:nvPr/>
        </p:nvSpPr>
        <p:spPr bwMode="auto">
          <a:xfrm>
            <a:off x="5257800" y="1676400"/>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Ft. Deposit</a:t>
            </a:r>
          </a:p>
        </p:txBody>
      </p:sp>
      <p:sp>
        <p:nvSpPr>
          <p:cNvPr id="380932" name="TextBox 4">
            <a:extLst>
              <a:ext uri="{FF2B5EF4-FFF2-40B4-BE49-F238E27FC236}">
                <a16:creationId xmlns:a16="http://schemas.microsoft.com/office/drawing/2014/main" id="{31192046-E33F-021A-EADB-69843F5F7B40}"/>
              </a:ext>
            </a:extLst>
          </p:cNvPr>
          <p:cNvSpPr txBox="1">
            <a:spLocks noChangeArrowheads="1"/>
          </p:cNvSpPr>
          <p:nvPr/>
        </p:nvSpPr>
        <p:spPr bwMode="auto">
          <a:xfrm>
            <a:off x="4038600" y="228600"/>
            <a:ext cx="139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Huntsville</a:t>
            </a:r>
          </a:p>
        </p:txBody>
      </p:sp>
      <p:sp>
        <p:nvSpPr>
          <p:cNvPr id="380933" name="TextBox 4">
            <a:extLst>
              <a:ext uri="{FF2B5EF4-FFF2-40B4-BE49-F238E27FC236}">
                <a16:creationId xmlns:a16="http://schemas.microsoft.com/office/drawing/2014/main" id="{48759A21-DEFA-249C-2246-A1E55578E481}"/>
              </a:ext>
            </a:extLst>
          </p:cNvPr>
          <p:cNvSpPr txBox="1">
            <a:spLocks noChangeArrowheads="1"/>
          </p:cNvSpPr>
          <p:nvPr/>
        </p:nvSpPr>
        <p:spPr bwMode="auto">
          <a:xfrm>
            <a:off x="5903913" y="3430588"/>
            <a:ext cx="1589087" cy="434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Ft. Strother</a:t>
            </a:r>
          </a:p>
        </p:txBody>
      </p:sp>
      <p:sp>
        <p:nvSpPr>
          <p:cNvPr id="380934" name="TextBox 4">
            <a:extLst>
              <a:ext uri="{FF2B5EF4-FFF2-40B4-BE49-F238E27FC236}">
                <a16:creationId xmlns:a16="http://schemas.microsoft.com/office/drawing/2014/main" id="{0DD6563A-A6B4-0E90-469A-20431B54836B}"/>
              </a:ext>
            </a:extLst>
          </p:cNvPr>
          <p:cNvSpPr txBox="1">
            <a:spLocks noChangeArrowheads="1"/>
          </p:cNvSpPr>
          <p:nvPr/>
        </p:nvSpPr>
        <p:spPr bwMode="auto">
          <a:xfrm>
            <a:off x="5435600" y="4741863"/>
            <a:ext cx="1393825" cy="434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Talladega</a:t>
            </a:r>
          </a:p>
        </p:txBody>
      </p:sp>
      <p:sp>
        <p:nvSpPr>
          <p:cNvPr id="380935" name="TextBox 3">
            <a:extLst>
              <a:ext uri="{FF2B5EF4-FFF2-40B4-BE49-F238E27FC236}">
                <a16:creationId xmlns:a16="http://schemas.microsoft.com/office/drawing/2014/main" id="{55A43093-FC5A-4FE4-9563-29741F85AF88}"/>
              </a:ext>
            </a:extLst>
          </p:cNvPr>
          <p:cNvSpPr txBox="1">
            <a:spLocks noChangeArrowheads="1"/>
          </p:cNvSpPr>
          <p:nvPr/>
        </p:nvSpPr>
        <p:spPr bwMode="auto">
          <a:xfrm>
            <a:off x="0" y="2743200"/>
            <a:ext cx="4271963" cy="2246313"/>
          </a:xfrm>
          <a:prstGeom prst="rect">
            <a:avLst/>
          </a:prstGeom>
          <a:solidFill>
            <a:schemeClr val="bg1"/>
          </a:solidFill>
          <a:ln w="3175">
            <a:solidFill>
              <a:srgbClr val="0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At Ft. Strother,</a:t>
            </a:r>
          </a:p>
          <a:p>
            <a:pPr>
              <a:spcBef>
                <a:spcPct val="0"/>
              </a:spcBef>
              <a:buFontTx/>
              <a:buNone/>
            </a:pPr>
            <a:r>
              <a:rPr lang="en-US" altLang="en-US" sz="2000"/>
              <a:t>--Supply issues</a:t>
            </a:r>
          </a:p>
          <a:p>
            <a:pPr>
              <a:spcBef>
                <a:spcPct val="0"/>
              </a:spcBef>
              <a:buFontTx/>
              <a:buNone/>
            </a:pPr>
            <a:r>
              <a:rPr lang="en-US" altLang="en-US" sz="2000"/>
              <a:t>--Besieged loyal Creeks at T’dega</a:t>
            </a:r>
          </a:p>
          <a:p>
            <a:pPr>
              <a:spcBef>
                <a:spcPct val="0"/>
              </a:spcBef>
              <a:buFontTx/>
              <a:buNone/>
            </a:pPr>
            <a:r>
              <a:rPr lang="en-US" altLang="en-US" sz="2000"/>
              <a:t>--Credibility issue</a:t>
            </a:r>
          </a:p>
          <a:p>
            <a:pPr>
              <a:spcBef>
                <a:spcPct val="0"/>
              </a:spcBef>
              <a:buFontTx/>
              <a:buNone/>
            </a:pPr>
            <a:r>
              <a:rPr lang="en-US" altLang="en-US" sz="2000"/>
              <a:t>--Jackson goes for it.</a:t>
            </a:r>
          </a:p>
          <a:p>
            <a:pPr>
              <a:spcBef>
                <a:spcPct val="0"/>
              </a:spcBef>
              <a:buFontTx/>
              <a:buNone/>
            </a:pPr>
            <a:r>
              <a:rPr lang="en-US" altLang="en-US" sz="2000"/>
              <a:t>--1200 infantry, 800 cavalry </a:t>
            </a:r>
          </a:p>
          <a:p>
            <a:pPr>
              <a:spcBef>
                <a:spcPct val="0"/>
              </a:spcBef>
              <a:buFontTx/>
              <a:buNone/>
            </a:pPr>
            <a:r>
              <a:rPr lang="en-US" altLang="en-US" sz="2000"/>
              <a:t>	in 3 columns</a:t>
            </a:r>
          </a:p>
        </p:txBody>
      </p:sp>
      <p:sp>
        <p:nvSpPr>
          <p:cNvPr id="380936" name="Text Box 11">
            <a:extLst>
              <a:ext uri="{FF2B5EF4-FFF2-40B4-BE49-F238E27FC236}">
                <a16:creationId xmlns:a16="http://schemas.microsoft.com/office/drawing/2014/main" id="{ED518BCE-EEA3-3F71-8719-A653C7CF8190}"/>
              </a:ext>
            </a:extLst>
          </p:cNvPr>
          <p:cNvSpPr txBox="1">
            <a:spLocks noChangeArrowheads="1"/>
          </p:cNvSpPr>
          <p:nvPr/>
        </p:nvSpPr>
        <p:spPr bwMode="auto">
          <a:xfrm>
            <a:off x="0" y="0"/>
            <a:ext cx="2286000" cy="23082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CAMPAIGN:</a:t>
            </a:r>
          </a:p>
          <a:p>
            <a:pPr algn="ctr">
              <a:spcBef>
                <a:spcPct val="0"/>
              </a:spcBef>
              <a:buFontTx/>
              <a:buNone/>
            </a:pPr>
            <a:r>
              <a:rPr lang="en-US" altLang="en-US" sz="2400"/>
              <a:t>EARLY  to</a:t>
            </a:r>
          </a:p>
          <a:p>
            <a:pPr algn="ctr">
              <a:spcBef>
                <a:spcPct val="0"/>
              </a:spcBef>
              <a:buFontTx/>
              <a:buNone/>
            </a:pPr>
            <a:r>
              <a:rPr lang="en-US" altLang="en-US" sz="2400"/>
              <a:t>MID NOVEMBER,</a:t>
            </a:r>
          </a:p>
          <a:p>
            <a:pPr algn="ctr">
              <a:spcBef>
                <a:spcPct val="0"/>
              </a:spcBef>
              <a:buFontTx/>
              <a:buNone/>
            </a:pPr>
            <a:r>
              <a:rPr lang="en-US" altLang="en-US" sz="2400"/>
              <a:t>1813</a:t>
            </a:r>
          </a:p>
        </p:txBody>
      </p:sp>
      <p:sp>
        <p:nvSpPr>
          <p:cNvPr id="380937" name="Text Box 25">
            <a:extLst>
              <a:ext uri="{FF2B5EF4-FFF2-40B4-BE49-F238E27FC236}">
                <a16:creationId xmlns:a16="http://schemas.microsoft.com/office/drawing/2014/main" id="{1F9F52BA-CBA6-E679-476F-1BAE7159F989}"/>
              </a:ext>
            </a:extLst>
          </p:cNvPr>
          <p:cNvSpPr txBox="1">
            <a:spLocks noChangeArrowheads="1"/>
          </p:cNvSpPr>
          <p:nvPr/>
        </p:nvSpPr>
        <p:spPr bwMode="auto">
          <a:xfrm>
            <a:off x="7391400" y="2343150"/>
            <a:ext cx="950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Cocke</a:t>
            </a:r>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Box 3">
            <a:extLst>
              <a:ext uri="{FF2B5EF4-FFF2-40B4-BE49-F238E27FC236}">
                <a16:creationId xmlns:a16="http://schemas.microsoft.com/office/drawing/2014/main" id="{DD3CB070-F392-233C-7C10-AF58558D971B}"/>
              </a:ext>
            </a:extLst>
          </p:cNvPr>
          <p:cNvSpPr txBox="1">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FORT STROTHER, AND ON TO TALLADEGA </a:t>
            </a:r>
          </a:p>
          <a:p>
            <a:pPr algn="ctr">
              <a:spcBef>
                <a:spcPct val="0"/>
              </a:spcBef>
              <a:buFontTx/>
              <a:buNone/>
            </a:pPr>
            <a:r>
              <a:rPr lang="en-US" altLang="en-US" sz="2200" b="0"/>
              <a:t>	</a:t>
            </a:r>
          </a:p>
          <a:p>
            <a:pPr>
              <a:spcBef>
                <a:spcPct val="0"/>
              </a:spcBef>
              <a:buFontTx/>
              <a:buNone/>
            </a:pPr>
            <a:r>
              <a:rPr lang="en-US" altLang="en-US" sz="2200" b="0"/>
              <a:t>	--At Ten Islands on the Coosa River, Jackson established Fort Strother (near present-day Henry Neely Dam south of Gadsden, Alabama), which would be his main base for the rest of the campaign.  As Coffee took Tallushatchie, Jackson wanted to help the Loyal </a:t>
            </a:r>
          </a:p>
          <a:p>
            <a:pPr>
              <a:spcBef>
                <a:spcPct val="0"/>
              </a:spcBef>
              <a:buFontTx/>
              <a:buNone/>
            </a:pPr>
            <a:r>
              <a:rPr lang="en-US" altLang="en-US" sz="2200" b="0"/>
              <a:t>Creeks--Red Stick defectors, actually--at Talladega, about thirty miles south.  They were besieged by their erstwhile Red Stick allies.</a:t>
            </a:r>
          </a:p>
          <a:p>
            <a:pPr>
              <a:spcBef>
                <a:spcPct val="0"/>
              </a:spcBef>
              <a:buFontTx/>
              <a:buNone/>
            </a:pPr>
            <a:r>
              <a:rPr lang="en-US" altLang="en-US" sz="2200" b="0"/>
              <a:t>	</a:t>
            </a:r>
          </a:p>
          <a:p>
            <a:pPr>
              <a:spcBef>
                <a:spcPct val="0"/>
              </a:spcBef>
              <a:buFontTx/>
              <a:buNone/>
            </a:pPr>
            <a:r>
              <a:rPr lang="en-US" altLang="en-US" sz="2200" b="0"/>
              <a:t>	--Supplies from Jackson’s Tennessee-Fort Deposit line hadn’t appeared, and food was short. Jackson expected that John Cocke’s East Tennessee column would arrive at Fort Strother and bring food, but then got disturbing news that Cocke had other plans.  Cocke actually ordered the re-supply force to return to his own, separate, command. </a:t>
            </a:r>
          </a:p>
          <a:p>
            <a:pPr>
              <a:spcBef>
                <a:spcPct val="0"/>
              </a:spcBef>
              <a:buFontTx/>
              <a:buNone/>
            </a:pPr>
            <a:r>
              <a:rPr lang="en-US" altLang="en-US" sz="2200" b="0"/>
              <a:t>	</a:t>
            </a:r>
          </a:p>
          <a:p>
            <a:pPr>
              <a:spcBef>
                <a:spcPct val="0"/>
              </a:spcBef>
              <a:buFontTx/>
              <a:buNone/>
            </a:pPr>
            <a:r>
              <a:rPr lang="en-US" altLang="en-US" sz="2200" b="0"/>
              <a:t>	--On the other hand, Jackson did not want to abandon new Creek allies. If he did, what would the other Creeks think?  Jackson could not abide that consequence, and rushed south to Talladega with 1200 infantry and 800 mounted gunmen in 3 columns.</a:t>
            </a:r>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Box 3">
            <a:extLst>
              <a:ext uri="{FF2B5EF4-FFF2-40B4-BE49-F238E27FC236}">
                <a16:creationId xmlns:a16="http://schemas.microsoft.com/office/drawing/2014/main" id="{E9290D17-B514-08F6-92AC-AE6CA3DB766B}"/>
              </a:ext>
            </a:extLst>
          </p:cNvPr>
          <p:cNvSpPr txBox="1">
            <a:spLocks noChangeArrowheads="1"/>
          </p:cNvSpPr>
          <p:nvPr/>
        </p:nvSpPr>
        <p:spPr bwMode="auto">
          <a:xfrm>
            <a:off x="0" y="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TALLADEGA, 8 NOVEMBER 1813 </a:t>
            </a:r>
          </a:p>
          <a:p>
            <a:pPr algn="ctr">
              <a:spcBef>
                <a:spcPct val="0"/>
              </a:spcBef>
              <a:buFontTx/>
              <a:buNone/>
            </a:pPr>
            <a:r>
              <a:rPr lang="en-US" altLang="en-US" sz="2200" b="0"/>
              <a:t>	</a:t>
            </a:r>
          </a:p>
          <a:p>
            <a:pPr>
              <a:spcBef>
                <a:spcPct val="0"/>
              </a:spcBef>
              <a:buFontTx/>
              <a:buNone/>
            </a:pPr>
            <a:r>
              <a:rPr lang="en-US" altLang="en-US" sz="2200" b="0"/>
              <a:t>	--Again, the Red Sticks let an enemy force establish an advantageous position—a nearly complete double envelopment.  Some accounts say the Red Sticks were ready and had set up an ambush that was compromised by informants among Talladega‘s Loyal Creeks.  Either way, the Red Sticks charged Jackson’s encircling columns and were cut down.  They managed to escape through a gap in Jackson’s line, but not before leaving about 300 dead warriors behind. </a:t>
            </a:r>
          </a:p>
          <a:p>
            <a:pPr>
              <a:spcBef>
                <a:spcPct val="0"/>
              </a:spcBef>
              <a:buFontTx/>
              <a:buNone/>
            </a:pPr>
            <a:r>
              <a:rPr lang="en-US" altLang="en-US" sz="2200" b="0"/>
              <a:t>	</a:t>
            </a:r>
          </a:p>
          <a:p>
            <a:pPr>
              <a:spcBef>
                <a:spcPct val="0"/>
              </a:spcBef>
              <a:buFontTx/>
              <a:buNone/>
            </a:pPr>
            <a:r>
              <a:rPr lang="en-US" altLang="en-US" sz="2200" b="0"/>
              <a:t>	--Well before either Claiborne and Floyd could seriously advance into Red Stick land, Jackson had already won two big victories which apparently changed many Red Sticks’ minds about their cause.</a:t>
            </a:r>
          </a:p>
          <a:p>
            <a:pPr>
              <a:spcBef>
                <a:spcPct val="0"/>
              </a:spcBef>
              <a:buFontTx/>
              <a:buNone/>
            </a:pPr>
            <a:r>
              <a:rPr lang="en-US" altLang="en-US" sz="2200" b="0"/>
              <a:t>	</a:t>
            </a:r>
          </a:p>
          <a:p>
            <a:pPr>
              <a:spcBef>
                <a:spcPct val="0"/>
              </a:spcBef>
              <a:buFontTx/>
              <a:buNone/>
            </a:pPr>
            <a:r>
              <a:rPr lang="en-US" altLang="en-US" sz="2200" b="0"/>
              <a:t>	--However, he was about to face the same problems that vexed the east and west army commanders.  </a:t>
            </a:r>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Box 1">
            <a:extLst>
              <a:ext uri="{FF2B5EF4-FFF2-40B4-BE49-F238E27FC236}">
                <a16:creationId xmlns:a16="http://schemas.microsoft.com/office/drawing/2014/main" id="{E75FF40C-BFEF-0FA1-8460-48D20D3653E7}"/>
              </a:ext>
            </a:extLst>
          </p:cNvPr>
          <p:cNvSpPr txBox="1">
            <a:spLocks noChangeArrowheads="1"/>
          </p:cNvSpPr>
          <p:nvPr/>
        </p:nvSpPr>
        <p:spPr bwMode="auto">
          <a:xfrm>
            <a:off x="0" y="762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Jackson’s Creek War Campaign:</a:t>
            </a:r>
          </a:p>
          <a:p>
            <a:pPr algn="ctr">
              <a:spcBef>
                <a:spcPct val="0"/>
              </a:spcBef>
              <a:buFontTx/>
              <a:buNone/>
            </a:pPr>
            <a:r>
              <a:rPr lang="en-US" altLang="en-US" sz="2400" b="0"/>
              <a:t>Jackson’s Time of Troubles</a:t>
            </a:r>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descr="relief">
            <a:extLst>
              <a:ext uri="{FF2B5EF4-FFF2-40B4-BE49-F238E27FC236}">
                <a16:creationId xmlns:a16="http://schemas.microsoft.com/office/drawing/2014/main" id="{97539B01-87C2-A0D6-9DD4-ECA82952A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06" t="7843" r="19617" b="44595"/>
          <a:stretch>
            <a:fillRect/>
          </a:stretch>
        </p:blipFill>
        <p:spPr bwMode="auto">
          <a:xfrm>
            <a:off x="1520825" y="4763"/>
            <a:ext cx="7620000" cy="7010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23" name="TextBox 3">
            <a:extLst>
              <a:ext uri="{FF2B5EF4-FFF2-40B4-BE49-F238E27FC236}">
                <a16:creationId xmlns:a16="http://schemas.microsoft.com/office/drawing/2014/main" id="{D54456B9-767C-FDDE-FAC0-6BE0055FFD99}"/>
              </a:ext>
            </a:extLst>
          </p:cNvPr>
          <p:cNvSpPr txBox="1">
            <a:spLocks noChangeArrowheads="1"/>
          </p:cNvSpPr>
          <p:nvPr/>
        </p:nvSpPr>
        <p:spPr bwMode="auto">
          <a:xfrm>
            <a:off x="5257800" y="1676400"/>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Ft. Deposit</a:t>
            </a:r>
          </a:p>
        </p:txBody>
      </p:sp>
      <p:sp>
        <p:nvSpPr>
          <p:cNvPr id="389124" name="TextBox 4">
            <a:extLst>
              <a:ext uri="{FF2B5EF4-FFF2-40B4-BE49-F238E27FC236}">
                <a16:creationId xmlns:a16="http://schemas.microsoft.com/office/drawing/2014/main" id="{9D6C69D6-5BC0-4CBA-C0F7-3D390B850AA3}"/>
              </a:ext>
            </a:extLst>
          </p:cNvPr>
          <p:cNvSpPr txBox="1">
            <a:spLocks noChangeArrowheads="1"/>
          </p:cNvSpPr>
          <p:nvPr/>
        </p:nvSpPr>
        <p:spPr bwMode="auto">
          <a:xfrm>
            <a:off x="4038600" y="228600"/>
            <a:ext cx="139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Huntsville</a:t>
            </a:r>
          </a:p>
        </p:txBody>
      </p:sp>
      <p:sp>
        <p:nvSpPr>
          <p:cNvPr id="389125" name="TextBox 4">
            <a:extLst>
              <a:ext uri="{FF2B5EF4-FFF2-40B4-BE49-F238E27FC236}">
                <a16:creationId xmlns:a16="http://schemas.microsoft.com/office/drawing/2014/main" id="{F56C99C7-0CF9-BB98-E79F-6B8E8B2587E4}"/>
              </a:ext>
            </a:extLst>
          </p:cNvPr>
          <p:cNvSpPr txBox="1">
            <a:spLocks noChangeArrowheads="1"/>
          </p:cNvSpPr>
          <p:nvPr/>
        </p:nvSpPr>
        <p:spPr bwMode="auto">
          <a:xfrm>
            <a:off x="5745163" y="3406775"/>
            <a:ext cx="1565275" cy="4000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rgbClr val="FFFF00"/>
                </a:solidFill>
              </a:rPr>
              <a:t>Ft. Strother</a:t>
            </a:r>
          </a:p>
        </p:txBody>
      </p:sp>
      <p:sp>
        <p:nvSpPr>
          <p:cNvPr id="389126" name="Text Box 11">
            <a:extLst>
              <a:ext uri="{FF2B5EF4-FFF2-40B4-BE49-F238E27FC236}">
                <a16:creationId xmlns:a16="http://schemas.microsoft.com/office/drawing/2014/main" id="{210EF1D3-5908-2850-3856-838B4D19267D}"/>
              </a:ext>
            </a:extLst>
          </p:cNvPr>
          <p:cNvSpPr txBox="1">
            <a:spLocks noChangeArrowheads="1"/>
          </p:cNvSpPr>
          <p:nvPr/>
        </p:nvSpPr>
        <p:spPr bwMode="auto">
          <a:xfrm>
            <a:off x="0" y="0"/>
            <a:ext cx="2286000" cy="23082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CAMPAIGN:</a:t>
            </a:r>
          </a:p>
          <a:p>
            <a:pPr algn="ctr">
              <a:spcBef>
                <a:spcPct val="0"/>
              </a:spcBef>
              <a:buFontTx/>
              <a:buNone/>
            </a:pPr>
            <a:r>
              <a:rPr lang="en-US" altLang="en-US" sz="2400"/>
              <a:t>EARLY  to</a:t>
            </a:r>
          </a:p>
          <a:p>
            <a:pPr algn="ctr">
              <a:spcBef>
                <a:spcPct val="0"/>
              </a:spcBef>
              <a:buFontTx/>
              <a:buNone/>
            </a:pPr>
            <a:r>
              <a:rPr lang="en-US" altLang="en-US" sz="2400"/>
              <a:t>MID NOVEMBER,</a:t>
            </a:r>
          </a:p>
          <a:p>
            <a:pPr algn="ctr">
              <a:spcBef>
                <a:spcPct val="0"/>
              </a:spcBef>
              <a:buFontTx/>
              <a:buNone/>
            </a:pPr>
            <a:r>
              <a:rPr lang="en-US" altLang="en-US" sz="2400"/>
              <a:t>1813</a:t>
            </a:r>
          </a:p>
        </p:txBody>
      </p:sp>
      <p:sp>
        <p:nvSpPr>
          <p:cNvPr id="389127" name="Text Box 25">
            <a:extLst>
              <a:ext uri="{FF2B5EF4-FFF2-40B4-BE49-F238E27FC236}">
                <a16:creationId xmlns:a16="http://schemas.microsoft.com/office/drawing/2014/main" id="{8838E81D-6D11-F0FB-CB65-ACBC580832C5}"/>
              </a:ext>
            </a:extLst>
          </p:cNvPr>
          <p:cNvSpPr txBox="1">
            <a:spLocks noChangeArrowheads="1"/>
          </p:cNvSpPr>
          <p:nvPr/>
        </p:nvSpPr>
        <p:spPr bwMode="auto">
          <a:xfrm>
            <a:off x="7432675" y="2085975"/>
            <a:ext cx="950913"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solidFill>
                  <a:srgbClr val="FF0000"/>
                </a:solidFill>
              </a:rPr>
              <a:t>Cocke</a:t>
            </a:r>
          </a:p>
        </p:txBody>
      </p:sp>
      <p:sp>
        <p:nvSpPr>
          <p:cNvPr id="389128" name="Explosion: 8 Points 1">
            <a:extLst>
              <a:ext uri="{FF2B5EF4-FFF2-40B4-BE49-F238E27FC236}">
                <a16:creationId xmlns:a16="http://schemas.microsoft.com/office/drawing/2014/main" id="{6B7015A0-7F7A-280C-A721-4C188FA5AB95}"/>
              </a:ext>
            </a:extLst>
          </p:cNvPr>
          <p:cNvSpPr>
            <a:spLocks noChangeArrowheads="1"/>
          </p:cNvSpPr>
          <p:nvPr/>
        </p:nvSpPr>
        <p:spPr bwMode="auto">
          <a:xfrm>
            <a:off x="6073775" y="5270500"/>
            <a:ext cx="2368550" cy="914400"/>
          </a:xfrm>
          <a:prstGeom prst="irregularSeal1">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Hillabees </a:t>
            </a:r>
          </a:p>
        </p:txBody>
      </p:sp>
      <p:cxnSp>
        <p:nvCxnSpPr>
          <p:cNvPr id="389129" name="Straight Arrow Connector 3">
            <a:extLst>
              <a:ext uri="{FF2B5EF4-FFF2-40B4-BE49-F238E27FC236}">
                <a16:creationId xmlns:a16="http://schemas.microsoft.com/office/drawing/2014/main" id="{884D7F77-C030-66E2-C921-59EBE6F3AC28}"/>
              </a:ext>
            </a:extLst>
          </p:cNvPr>
          <p:cNvCxnSpPr>
            <a:cxnSpLocks/>
          </p:cNvCxnSpPr>
          <p:nvPr/>
        </p:nvCxnSpPr>
        <p:spPr bwMode="auto">
          <a:xfrm flipH="1">
            <a:off x="7146925" y="2514600"/>
            <a:ext cx="603250" cy="2797175"/>
          </a:xfrm>
          <a:prstGeom prst="straightConnector1">
            <a:avLst/>
          </a:prstGeom>
          <a:noFill/>
          <a:ln w="571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89130" name="Straight Arrow Connector 15">
            <a:extLst>
              <a:ext uri="{FF2B5EF4-FFF2-40B4-BE49-F238E27FC236}">
                <a16:creationId xmlns:a16="http://schemas.microsoft.com/office/drawing/2014/main" id="{7C8FEE83-876B-CB18-5244-6C1AD2474221}"/>
              </a:ext>
            </a:extLst>
          </p:cNvPr>
          <p:cNvCxnSpPr>
            <a:cxnSpLocks/>
          </p:cNvCxnSpPr>
          <p:nvPr/>
        </p:nvCxnSpPr>
        <p:spPr bwMode="auto">
          <a:xfrm flipV="1">
            <a:off x="7319963" y="2514600"/>
            <a:ext cx="588962" cy="2797175"/>
          </a:xfrm>
          <a:prstGeom prst="straightConnector1">
            <a:avLst/>
          </a:prstGeom>
          <a:noFill/>
          <a:ln w="57150" algn="ctr">
            <a:solidFill>
              <a:schemeClr val="bg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Box 3">
            <a:extLst>
              <a:ext uri="{FF2B5EF4-FFF2-40B4-BE49-F238E27FC236}">
                <a16:creationId xmlns:a16="http://schemas.microsoft.com/office/drawing/2014/main" id="{D151602B-9C42-2045-86C6-980154186989}"/>
              </a:ext>
            </a:extLst>
          </p:cNvPr>
          <p:cNvSpPr txBox="1">
            <a:spLocks noChangeArrowheads="1"/>
          </p:cNvSpPr>
          <p:nvPr/>
        </p:nvSpPr>
        <p:spPr bwMode="auto">
          <a:xfrm>
            <a:off x="0" y="0"/>
            <a:ext cx="9144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TIME OF TROUBLES, NOV. 1813-JAN. 1814, Pt. 1</a:t>
            </a:r>
          </a:p>
          <a:p>
            <a:pPr algn="ctr">
              <a:spcBef>
                <a:spcPct val="0"/>
              </a:spcBef>
              <a:buFontTx/>
              <a:buNone/>
            </a:pPr>
            <a:r>
              <a:rPr lang="en-US" altLang="en-US" sz="2200" b="0"/>
              <a:t>	</a:t>
            </a:r>
          </a:p>
          <a:p>
            <a:pPr>
              <a:spcBef>
                <a:spcPct val="0"/>
              </a:spcBef>
              <a:buFontTx/>
              <a:buNone/>
            </a:pPr>
            <a:r>
              <a:rPr lang="en-US" altLang="en-US" sz="2200" b="0"/>
              <a:t>	--The supply situation compelled Jackson to abandon exploitation of his Talladega victory, as he returned to Fort Strother. </a:t>
            </a:r>
          </a:p>
          <a:p>
            <a:pPr>
              <a:spcBef>
                <a:spcPct val="0"/>
              </a:spcBef>
              <a:buFontTx/>
              <a:buNone/>
            </a:pPr>
            <a:r>
              <a:rPr lang="en-US" altLang="en-US" sz="2200" b="0"/>
              <a:t>	</a:t>
            </a:r>
          </a:p>
          <a:p>
            <a:pPr>
              <a:spcBef>
                <a:spcPct val="0"/>
              </a:spcBef>
              <a:buFontTx/>
              <a:buNone/>
            </a:pPr>
            <a:r>
              <a:rPr lang="en-US" altLang="en-US" sz="2200" b="0"/>
              <a:t>	--Upon return, there were still no supplies and no food to greet Jackson’s famished men; and at this point a series of factors converged  to undo the operational momentum he’d gained.</a:t>
            </a:r>
          </a:p>
        </p:txBody>
      </p:sp>
    </p:spTree>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Box 3">
            <a:extLst>
              <a:ext uri="{FF2B5EF4-FFF2-40B4-BE49-F238E27FC236}">
                <a16:creationId xmlns:a16="http://schemas.microsoft.com/office/drawing/2014/main" id="{5BC5E2D5-5F42-5A52-B8F6-65B7D7A3A855}"/>
              </a:ext>
            </a:extLst>
          </p:cNvPr>
          <p:cNvSpPr txBox="1">
            <a:spLocks noChangeArrowheads="1"/>
          </p:cNvSpPr>
          <p:nvPr/>
        </p:nvSpPr>
        <p:spPr bwMode="auto">
          <a:xfrm>
            <a:off x="0" y="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TIME OF TROUBLES, NOV. 1813-JAN. 1814, Pt. 2</a:t>
            </a:r>
          </a:p>
          <a:p>
            <a:pPr algn="ctr">
              <a:spcBef>
                <a:spcPct val="0"/>
              </a:spcBef>
              <a:buFontTx/>
              <a:buNone/>
            </a:pPr>
            <a:r>
              <a:rPr lang="en-US" altLang="en-US" sz="2200" b="0"/>
              <a:t>	</a:t>
            </a:r>
          </a:p>
          <a:p>
            <a:pPr>
              <a:spcBef>
                <a:spcPct val="0"/>
              </a:spcBef>
              <a:buFontTx/>
              <a:buNone/>
            </a:pPr>
            <a:r>
              <a:rPr lang="en-US" altLang="en-US" sz="2200" b="0"/>
              <a:t>	--First, there were coordination problems with Cocke’s East Tennessee force.  Cocke wanted his own glories, felt he didn’t have that many supplies either, and was possibly concerned about Red Stick threats east of Jackson. Regardless of the reason, he did not rendezvous with Jackson as expected, but instead sent his militia and Cherokee raiding parties south against the Red Sticks.</a:t>
            </a:r>
          </a:p>
          <a:p>
            <a:pPr>
              <a:spcBef>
                <a:spcPct val="0"/>
              </a:spcBef>
              <a:buFontTx/>
              <a:buNone/>
            </a:pPr>
            <a:r>
              <a:rPr lang="en-US" altLang="en-US" sz="2200" b="0"/>
              <a:t>	</a:t>
            </a:r>
          </a:p>
          <a:p>
            <a:pPr>
              <a:spcBef>
                <a:spcPct val="0"/>
              </a:spcBef>
              <a:buFontTx/>
              <a:buNone/>
            </a:pPr>
            <a:r>
              <a:rPr lang="en-US" altLang="en-US" sz="2200" b="0"/>
              <a:t>	--This not only denied Jackson needed support but also sparked a tragic misunderstanding. As Jackson whipped the Red Sticks at Talladega, the Red Stick Hillabee village complex further south sent word to Jackson about defecting, and Jackson’s messengers accepted the offer.  Unaware of this development, Cocke’s marauders sacked  the Hillabee villages and created a hardline Red Stick faction that fought the US Army to war’s end. </a:t>
            </a:r>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Box 3">
            <a:extLst>
              <a:ext uri="{FF2B5EF4-FFF2-40B4-BE49-F238E27FC236}">
                <a16:creationId xmlns:a16="http://schemas.microsoft.com/office/drawing/2014/main" id="{1A23BC8A-6423-6971-0CE6-F5E44051743B}"/>
              </a:ext>
            </a:extLst>
          </p:cNvPr>
          <p:cNvSpPr txBox="1">
            <a:spLocks noChangeArrowheads="1"/>
          </p:cNvSpPr>
          <p:nvPr/>
        </p:nvSpPr>
        <p:spPr bwMode="auto">
          <a:xfrm>
            <a:off x="0" y="0"/>
            <a:ext cx="9144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TIME OF TROUBLES, NOV. 1813-JAN. 1814, Pt. 3</a:t>
            </a:r>
          </a:p>
          <a:p>
            <a:pPr algn="ctr">
              <a:spcBef>
                <a:spcPct val="0"/>
              </a:spcBef>
              <a:buFontTx/>
              <a:buNone/>
            </a:pPr>
            <a:r>
              <a:rPr lang="en-US" altLang="en-US" sz="2200" b="0"/>
              <a:t>	</a:t>
            </a:r>
          </a:p>
          <a:p>
            <a:pPr>
              <a:spcBef>
                <a:spcPct val="0"/>
              </a:spcBef>
              <a:buFontTx/>
              <a:buNone/>
            </a:pPr>
            <a:r>
              <a:rPr lang="en-US" altLang="en-US" sz="2200" b="0"/>
              <a:t>	--Second, the army was starving, and a day or so after returning to Fort Strother the militia asked to return to Fort Deposit or even Tennessee. Surely there would be food there.  </a:t>
            </a:r>
          </a:p>
          <a:p>
            <a:pPr>
              <a:spcBef>
                <a:spcPct val="0"/>
              </a:spcBef>
              <a:buFontTx/>
              <a:buNone/>
            </a:pPr>
            <a:r>
              <a:rPr lang="en-US" altLang="en-US" sz="2200" b="0"/>
              <a:t>	</a:t>
            </a:r>
          </a:p>
          <a:p>
            <a:pPr>
              <a:spcBef>
                <a:spcPct val="0"/>
              </a:spcBef>
              <a:buFontTx/>
              <a:buNone/>
            </a:pPr>
            <a:r>
              <a:rPr lang="en-US" altLang="en-US" sz="2200" b="0"/>
              <a:t>	--Jackson refused, and after a day or so Jackson’s militia brigade mutinied and started home. </a:t>
            </a:r>
          </a:p>
          <a:p>
            <a:pPr>
              <a:spcBef>
                <a:spcPct val="0"/>
              </a:spcBef>
              <a:buFontTx/>
              <a:buNone/>
            </a:pPr>
            <a:r>
              <a:rPr lang="en-US" altLang="en-US" sz="2200" b="0"/>
              <a:t>	</a:t>
            </a:r>
          </a:p>
          <a:p>
            <a:pPr>
              <a:spcBef>
                <a:spcPct val="0"/>
              </a:spcBef>
              <a:buFontTx/>
              <a:buNone/>
            </a:pPr>
            <a:r>
              <a:rPr lang="en-US" altLang="en-US" sz="2200" b="0"/>
              <a:t>	--Jackson also had a volunteer brigade, and he used it to block the militia’s path.  The next day he reversed the roles when the volunteers  tried to go home. </a:t>
            </a: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Box 3">
            <a:extLst>
              <a:ext uri="{FF2B5EF4-FFF2-40B4-BE49-F238E27FC236}">
                <a16:creationId xmlns:a16="http://schemas.microsoft.com/office/drawing/2014/main" id="{2867206A-DEE3-F2F4-0358-139D260D368D}"/>
              </a:ext>
            </a:extLst>
          </p:cNvPr>
          <p:cNvSpPr txBox="1">
            <a:spLocks noChangeArrowheads="1"/>
          </p:cNvSpPr>
          <p:nvPr/>
        </p:nvSpPr>
        <p:spPr bwMode="auto">
          <a:xfrm>
            <a:off x="0" y="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TIME OF TROUBLES, NOV. 1813-JAN. 1814, Pt. 4</a:t>
            </a:r>
          </a:p>
          <a:p>
            <a:pPr algn="ctr">
              <a:spcBef>
                <a:spcPct val="0"/>
              </a:spcBef>
              <a:buFontTx/>
              <a:buNone/>
            </a:pPr>
            <a:r>
              <a:rPr lang="en-US" altLang="en-US" sz="2200" b="0"/>
              <a:t>DIGRESSION ABOUT MILITIA  &amp;/VS. VOLUNTEERS </a:t>
            </a:r>
          </a:p>
          <a:p>
            <a:pPr>
              <a:spcBef>
                <a:spcPct val="0"/>
              </a:spcBef>
              <a:buFontTx/>
              <a:buNone/>
            </a:pPr>
            <a:r>
              <a:rPr lang="en-US" altLang="en-US" sz="2200" b="0"/>
              <a:t>	</a:t>
            </a:r>
          </a:p>
          <a:p>
            <a:pPr>
              <a:spcBef>
                <a:spcPct val="0"/>
              </a:spcBef>
              <a:buFontTx/>
              <a:buNone/>
            </a:pPr>
            <a:r>
              <a:rPr lang="en-US" altLang="en-US" sz="2200" b="0"/>
              <a:t>	--Although Tennessee militia and volunteers might look the same, with a mix of uniforms and civilian clothes, there was a fundamental difference that Jackson exploited at this point.  By federal law, militia served for three months per year maximum.  Federal volunteers raised by the state could serve longer, and the time commitment often bred different attitudes and unit identity.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3485A88D-D994-6A87-B2A9-56CAD14A70F6}"/>
              </a:ext>
            </a:extLst>
          </p:cNvPr>
          <p:cNvSpPr txBox="1">
            <a:spLocks noChangeArrowheads="1"/>
          </p:cNvSpPr>
          <p:nvPr/>
        </p:nvSpPr>
        <p:spPr bwMode="auto">
          <a:xfrm>
            <a:off x="0" y="990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TOUR-STAND GUIDE</a:t>
            </a:r>
            <a:endParaRPr lang="en-US" altLang="en-US" sz="2000" b="0"/>
          </a:p>
        </p:txBody>
      </p:sp>
    </p:spTree>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Box 3">
            <a:extLst>
              <a:ext uri="{FF2B5EF4-FFF2-40B4-BE49-F238E27FC236}">
                <a16:creationId xmlns:a16="http://schemas.microsoft.com/office/drawing/2014/main" id="{09DE0EB0-FA62-0834-734C-37D134BE7678}"/>
              </a:ext>
            </a:extLst>
          </p:cNvPr>
          <p:cNvSpPr txBox="1">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TIME OF TROUBLES, NOV. 1813-JAN. 1814, Pt. 5</a:t>
            </a:r>
          </a:p>
          <a:p>
            <a:pPr algn="ctr">
              <a:spcBef>
                <a:spcPct val="0"/>
              </a:spcBef>
              <a:buFontTx/>
              <a:buNone/>
            </a:pPr>
            <a:r>
              <a:rPr lang="en-US" altLang="en-US" sz="2200" b="0"/>
              <a:t>	</a:t>
            </a:r>
          </a:p>
          <a:p>
            <a:pPr>
              <a:spcBef>
                <a:spcPct val="0"/>
              </a:spcBef>
              <a:buFontTx/>
              <a:buNone/>
            </a:pPr>
            <a:r>
              <a:rPr lang="en-US" altLang="en-US" sz="2200" b="0"/>
              <a:t>	--Even the officers were concerned about the food situation, and on 18 November Jackson left a small force to man Fort Strother as he and the rest of the army marched north to find the supplies.  Actually, they found a supply train twelve miles north of Strother, and the army returned there.  The crisis seemed past.</a:t>
            </a:r>
          </a:p>
          <a:p>
            <a:pPr>
              <a:spcBef>
                <a:spcPct val="0"/>
              </a:spcBef>
              <a:buFontTx/>
              <a:buNone/>
            </a:pPr>
            <a:r>
              <a:rPr lang="en-US" altLang="en-US" sz="2200" b="0"/>
              <a:t>	</a:t>
            </a:r>
          </a:p>
          <a:p>
            <a:pPr>
              <a:spcBef>
                <a:spcPct val="0"/>
              </a:spcBef>
              <a:buFontTx/>
              <a:buNone/>
            </a:pPr>
            <a:r>
              <a:rPr lang="en-US" altLang="en-US" sz="2200" b="0"/>
              <a:t>	--Not quite.  Various volunteer and militia units believed their particular service obligation was over.  A few days after return they tried marching out of camp again, and this time Jackson, his artillery company, and some other loyal officers and Soldiers threatened to kill them if they tried.  The disgruntled troops backed down, but by December most of Jackson’s officers agreed that Jackson could not legally retain these men.  </a:t>
            </a:r>
          </a:p>
          <a:p>
            <a:pPr>
              <a:spcBef>
                <a:spcPct val="0"/>
              </a:spcBef>
              <a:buFontTx/>
              <a:buNone/>
            </a:pPr>
            <a:r>
              <a:rPr lang="en-US" altLang="en-US" sz="2200" b="0"/>
              <a:t>	</a:t>
            </a:r>
          </a:p>
          <a:p>
            <a:pPr>
              <a:spcBef>
                <a:spcPct val="0"/>
              </a:spcBef>
              <a:buFontTx/>
              <a:buNone/>
            </a:pPr>
            <a:r>
              <a:rPr lang="en-US" altLang="en-US" sz="2200" b="0"/>
              <a:t>	--The December arrival of Cocke’s force did not help.  It had few extra supplies, but did have many of the same enlistment problems.  Jackson was compelled to let these men go too; and by the end of December he had only about 130 men at Fort Strother.   </a:t>
            </a:r>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Box 1">
            <a:extLst>
              <a:ext uri="{FF2B5EF4-FFF2-40B4-BE49-F238E27FC236}">
                <a16:creationId xmlns:a16="http://schemas.microsoft.com/office/drawing/2014/main" id="{96C7314B-E430-D337-6FC4-872FC9D24EAF}"/>
              </a:ext>
            </a:extLst>
          </p:cNvPr>
          <p:cNvSpPr txBox="1">
            <a:spLocks noChangeArrowheads="1"/>
          </p:cNvSpPr>
          <p:nvPr/>
        </p:nvSpPr>
        <p:spPr bwMode="auto">
          <a:xfrm>
            <a:off x="0" y="762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Jackson’s Creek War Campaign:</a:t>
            </a:r>
          </a:p>
          <a:p>
            <a:pPr algn="ctr">
              <a:spcBef>
                <a:spcPct val="0"/>
              </a:spcBef>
              <a:buFontTx/>
              <a:buNone/>
            </a:pPr>
            <a:r>
              <a:rPr lang="en-US" altLang="en-US" sz="2400" b="0"/>
              <a:t>The Start of a Recovery,</a:t>
            </a:r>
          </a:p>
          <a:p>
            <a:pPr algn="ctr">
              <a:spcBef>
                <a:spcPct val="0"/>
              </a:spcBef>
              <a:buFontTx/>
              <a:buNone/>
            </a:pPr>
            <a:r>
              <a:rPr lang="en-US" altLang="en-US" sz="2400" b="0"/>
              <a:t>Battles of Emuckfau and Enitachopco Creeks </a:t>
            </a:r>
          </a:p>
        </p:txBody>
      </p:sp>
    </p:spTree>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Box 3">
            <a:extLst>
              <a:ext uri="{FF2B5EF4-FFF2-40B4-BE49-F238E27FC236}">
                <a16:creationId xmlns:a16="http://schemas.microsoft.com/office/drawing/2014/main" id="{9905CE88-1D13-A7C9-2B62-9E615BE2EB68}"/>
              </a:ext>
            </a:extLst>
          </p:cNvPr>
          <p:cNvSpPr txBox="1">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START OF A RECOVERY, JAN. 1814, Part 1</a:t>
            </a:r>
          </a:p>
          <a:p>
            <a:pPr algn="ctr">
              <a:spcBef>
                <a:spcPct val="0"/>
              </a:spcBef>
              <a:buFontTx/>
              <a:buNone/>
            </a:pPr>
            <a:r>
              <a:rPr lang="en-US" altLang="en-US" sz="2200" b="0"/>
              <a:t>	</a:t>
            </a:r>
          </a:p>
          <a:p>
            <a:pPr>
              <a:spcBef>
                <a:spcPct val="0"/>
              </a:spcBef>
              <a:buFontTx/>
              <a:buNone/>
            </a:pPr>
            <a:r>
              <a:rPr lang="en-US" altLang="en-US" sz="2200" b="0"/>
              <a:t>	--Interestingly, the Cherokee allies remained, and during this time continued raiding Red Stick settlements to the south.  Thus, Jackson did not personally retreat home with the discharged militia as Claiborne and Floyd did; and was even able to keep some pressure on the Red Sticks in spite of his problems. </a:t>
            </a:r>
          </a:p>
          <a:p>
            <a:pPr>
              <a:spcBef>
                <a:spcPct val="0"/>
              </a:spcBef>
              <a:buFontTx/>
              <a:buNone/>
            </a:pPr>
            <a:r>
              <a:rPr lang="en-US" altLang="en-US" sz="2200" b="0"/>
              <a:t>	</a:t>
            </a:r>
          </a:p>
          <a:p>
            <a:pPr>
              <a:spcBef>
                <a:spcPct val="0"/>
              </a:spcBef>
              <a:buFontTx/>
              <a:buNone/>
            </a:pPr>
            <a:r>
              <a:rPr lang="en-US" altLang="en-US" sz="2200" b="0"/>
              <a:t>	--While Jackson’s commanders tried some home recruiting, Jackson wrote letters shaming Tennessee Gov. Willie Blount into raising an interim force.  Blount sent about 800 sixty-day volunteers, who arrived in January.  Unknown to Jackson, Pinckney also ordered the US 39</a:t>
            </a:r>
            <a:r>
              <a:rPr lang="en-US" altLang="en-US" sz="2200" b="0" baseline="30000"/>
              <a:t>th</a:t>
            </a:r>
            <a:r>
              <a:rPr lang="en-US" altLang="en-US" sz="2200" b="0"/>
              <a:t> Regiment to support Jackson, but it would not arrive until February.</a:t>
            </a:r>
          </a:p>
        </p:txBody>
      </p:sp>
    </p:spTree>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Box 3">
            <a:extLst>
              <a:ext uri="{FF2B5EF4-FFF2-40B4-BE49-F238E27FC236}">
                <a16:creationId xmlns:a16="http://schemas.microsoft.com/office/drawing/2014/main" id="{FD09B1EA-824D-8D1F-31E0-FF9A25A8394E}"/>
              </a:ext>
            </a:extLst>
          </p:cNvPr>
          <p:cNvSpPr txBox="1">
            <a:spLocks noChangeArrowheads="1"/>
          </p:cNvSpPr>
          <p:nvPr/>
        </p:nvSpPr>
        <p:spPr bwMode="auto">
          <a:xfrm>
            <a:off x="0" y="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START OF A RECOVERY, JAN. 1814, Part 2</a:t>
            </a:r>
          </a:p>
          <a:p>
            <a:pPr algn="ctr">
              <a:spcBef>
                <a:spcPct val="0"/>
              </a:spcBef>
              <a:buFontTx/>
              <a:buNone/>
            </a:pPr>
            <a:r>
              <a:rPr lang="en-US" altLang="en-US" sz="2200" b="0"/>
              <a:t>	</a:t>
            </a:r>
          </a:p>
          <a:p>
            <a:pPr>
              <a:spcBef>
                <a:spcPct val="0"/>
              </a:spcBef>
              <a:buFontTx/>
              <a:buNone/>
            </a:pPr>
            <a:r>
              <a:rPr lang="en-US" altLang="en-US" sz="2200" b="0"/>
              <a:t>	--Most of the sixty-day men that Blount sent were not well trained; and Pinckney preferred  that Jackson await reinforcements so he could avoid mere raiding and actually occupy Red Stick land.  </a:t>
            </a:r>
          </a:p>
          <a:p>
            <a:pPr>
              <a:spcBef>
                <a:spcPct val="0"/>
              </a:spcBef>
              <a:buFontTx/>
              <a:buNone/>
            </a:pPr>
            <a:r>
              <a:rPr lang="en-US" altLang="en-US" sz="2200" b="0"/>
              <a:t>	</a:t>
            </a:r>
          </a:p>
          <a:p>
            <a:pPr>
              <a:spcBef>
                <a:spcPct val="0"/>
              </a:spcBef>
              <a:buFontTx/>
              <a:buNone/>
            </a:pPr>
            <a:r>
              <a:rPr lang="en-US" altLang="en-US" sz="2200" b="0"/>
              <a:t>	--None of this phased Jackson. Aware of a Red Stick fort on a Tallapoosa riverbend further south, and also aware of John Floyd’s January push from the east, he aimed to take the fort or at least support Floyd’s advance. Further, it would give these short-term men the action they desired and thus suppress camp-bred discontent.  </a:t>
            </a:r>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descr="relief">
            <a:extLst>
              <a:ext uri="{FF2B5EF4-FFF2-40B4-BE49-F238E27FC236}">
                <a16:creationId xmlns:a16="http://schemas.microsoft.com/office/drawing/2014/main" id="{8798F06A-AAB5-0B8E-5784-D4951A7F2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27" t="4445" r="9407" b="42557"/>
          <a:stretch>
            <a:fillRect/>
          </a:stretch>
        </p:blipFill>
        <p:spPr bwMode="auto">
          <a:xfrm>
            <a:off x="596900" y="0"/>
            <a:ext cx="8194675" cy="6858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7555" name="Text Box 8">
            <a:extLst>
              <a:ext uri="{FF2B5EF4-FFF2-40B4-BE49-F238E27FC236}">
                <a16:creationId xmlns:a16="http://schemas.microsoft.com/office/drawing/2014/main" id="{4288EA78-7996-755E-E221-99AC70682160}"/>
              </a:ext>
            </a:extLst>
          </p:cNvPr>
          <p:cNvSpPr txBox="1">
            <a:spLocks noChangeArrowheads="1"/>
          </p:cNvSpPr>
          <p:nvPr/>
        </p:nvSpPr>
        <p:spPr bwMode="auto">
          <a:xfrm>
            <a:off x="5943600" y="2667000"/>
            <a:ext cx="1295400" cy="101600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solidFill>
                  <a:srgbClr val="FF0000"/>
                </a:solidFill>
              </a:rPr>
              <a:t>Jackson</a:t>
            </a:r>
          </a:p>
          <a:p>
            <a:pPr algn="ctr">
              <a:spcBef>
                <a:spcPct val="0"/>
              </a:spcBef>
              <a:buFontTx/>
              <a:buNone/>
            </a:pPr>
            <a:r>
              <a:rPr lang="en-US" altLang="en-US" sz="2000">
                <a:solidFill>
                  <a:srgbClr val="FF0000"/>
                </a:solidFill>
              </a:rPr>
              <a:t>Militia &amp; Indians</a:t>
            </a:r>
          </a:p>
        </p:txBody>
      </p:sp>
      <p:sp>
        <p:nvSpPr>
          <p:cNvPr id="407556" name="Text Box 9">
            <a:extLst>
              <a:ext uri="{FF2B5EF4-FFF2-40B4-BE49-F238E27FC236}">
                <a16:creationId xmlns:a16="http://schemas.microsoft.com/office/drawing/2014/main" id="{B7596FCD-5304-5267-1E35-52C67516BCCC}"/>
              </a:ext>
            </a:extLst>
          </p:cNvPr>
          <p:cNvSpPr txBox="1">
            <a:spLocks noChangeArrowheads="1"/>
          </p:cNvSpPr>
          <p:nvPr/>
        </p:nvSpPr>
        <p:spPr bwMode="auto">
          <a:xfrm>
            <a:off x="4635500" y="5265738"/>
            <a:ext cx="4140200" cy="830262"/>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a:t>Floyd</a:t>
            </a:r>
          </a:p>
          <a:p>
            <a:pPr algn="ctr">
              <a:spcBef>
                <a:spcPct val="0"/>
              </a:spcBef>
              <a:buFontTx/>
              <a:buNone/>
            </a:pPr>
            <a:r>
              <a:rPr lang="en-US" altLang="en-US" sz="1600"/>
              <a:t>Militia, Volunteers, and Indians </a:t>
            </a:r>
          </a:p>
          <a:p>
            <a:pPr algn="ctr">
              <a:spcBef>
                <a:spcPct val="0"/>
              </a:spcBef>
              <a:buFontTx/>
              <a:buNone/>
            </a:pPr>
            <a:r>
              <a:rPr lang="en-US" altLang="en-US" sz="1600"/>
              <a:t>at Calabee Creek</a:t>
            </a:r>
            <a:endParaRPr lang="en-US" altLang="en-US" sz="1400"/>
          </a:p>
        </p:txBody>
      </p:sp>
      <p:sp>
        <p:nvSpPr>
          <p:cNvPr id="407557" name="Text Box 11">
            <a:extLst>
              <a:ext uri="{FF2B5EF4-FFF2-40B4-BE49-F238E27FC236}">
                <a16:creationId xmlns:a16="http://schemas.microsoft.com/office/drawing/2014/main" id="{DA768D7C-57A2-E676-49AD-014E9747FE30}"/>
              </a:ext>
            </a:extLst>
          </p:cNvPr>
          <p:cNvSpPr txBox="1">
            <a:spLocks noChangeArrowheads="1"/>
          </p:cNvSpPr>
          <p:nvPr/>
        </p:nvSpPr>
        <p:spPr bwMode="auto">
          <a:xfrm>
            <a:off x="0" y="0"/>
            <a:ext cx="2286000" cy="267811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u="sng"/>
              <a:t>THE CREEK</a:t>
            </a:r>
          </a:p>
          <a:p>
            <a:pPr algn="ctr">
              <a:spcBef>
                <a:spcPct val="0"/>
              </a:spcBef>
              <a:buFontTx/>
              <a:buNone/>
            </a:pPr>
            <a:r>
              <a:rPr lang="en-US" altLang="en-US" sz="2400" u="sng"/>
              <a:t>WAR</a:t>
            </a:r>
            <a:r>
              <a:rPr lang="en-US" altLang="en-US" sz="2400"/>
              <a:t>:</a:t>
            </a:r>
          </a:p>
          <a:p>
            <a:pPr algn="ctr">
              <a:spcBef>
                <a:spcPct val="0"/>
              </a:spcBef>
              <a:buFontTx/>
              <a:buNone/>
            </a:pPr>
            <a:endParaRPr lang="en-US" altLang="en-US" sz="2400"/>
          </a:p>
          <a:p>
            <a:pPr algn="ctr">
              <a:spcBef>
                <a:spcPct val="0"/>
              </a:spcBef>
              <a:buFontTx/>
              <a:buNone/>
            </a:pPr>
            <a:r>
              <a:rPr lang="en-US" altLang="en-US" sz="2400"/>
              <a:t>JANUARY 1814,</a:t>
            </a:r>
          </a:p>
          <a:p>
            <a:pPr algn="ctr">
              <a:spcBef>
                <a:spcPct val="0"/>
              </a:spcBef>
              <a:buFontTx/>
              <a:buNone/>
            </a:pPr>
            <a:endParaRPr lang="en-US" altLang="en-US" sz="2400"/>
          </a:p>
          <a:p>
            <a:pPr algn="ctr">
              <a:spcBef>
                <a:spcPct val="0"/>
              </a:spcBef>
              <a:buFontTx/>
              <a:buNone/>
            </a:pPr>
            <a:r>
              <a:rPr lang="en-US" altLang="en-US" sz="2400"/>
              <a:t>RAIDS </a:t>
            </a:r>
          </a:p>
        </p:txBody>
      </p:sp>
      <p:sp>
        <p:nvSpPr>
          <p:cNvPr id="407558" name="Rectangle 17">
            <a:extLst>
              <a:ext uri="{FF2B5EF4-FFF2-40B4-BE49-F238E27FC236}">
                <a16:creationId xmlns:a16="http://schemas.microsoft.com/office/drawing/2014/main" id="{C03040F3-77EF-70D9-90BE-95BBD20F1B65}"/>
              </a:ext>
            </a:extLst>
          </p:cNvPr>
          <p:cNvSpPr>
            <a:spLocks noChangeArrowheads="1"/>
          </p:cNvSpPr>
          <p:nvPr/>
        </p:nvSpPr>
        <p:spPr bwMode="auto">
          <a:xfrm>
            <a:off x="5715000" y="2819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59" name="Rectangle 10">
            <a:extLst>
              <a:ext uri="{FF2B5EF4-FFF2-40B4-BE49-F238E27FC236}">
                <a16:creationId xmlns:a16="http://schemas.microsoft.com/office/drawing/2014/main" id="{476B5B54-B844-EBB5-5919-04D6CCC4E31E}"/>
              </a:ext>
            </a:extLst>
          </p:cNvPr>
          <p:cNvSpPr>
            <a:spLocks noChangeArrowheads="1"/>
          </p:cNvSpPr>
          <p:nvPr/>
        </p:nvSpPr>
        <p:spPr bwMode="auto">
          <a:xfrm>
            <a:off x="8077200" y="6324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0" name="Rectangle 18">
            <a:extLst>
              <a:ext uri="{FF2B5EF4-FFF2-40B4-BE49-F238E27FC236}">
                <a16:creationId xmlns:a16="http://schemas.microsoft.com/office/drawing/2014/main" id="{3AB0F395-76B4-6156-FB0F-103FED28272A}"/>
              </a:ext>
            </a:extLst>
          </p:cNvPr>
          <p:cNvSpPr>
            <a:spLocks noChangeArrowheads="1"/>
          </p:cNvSpPr>
          <p:nvPr/>
        </p:nvSpPr>
        <p:spPr bwMode="auto">
          <a:xfrm>
            <a:off x="5334000" y="1752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1" name="Rectangle 10">
            <a:extLst>
              <a:ext uri="{FF2B5EF4-FFF2-40B4-BE49-F238E27FC236}">
                <a16:creationId xmlns:a16="http://schemas.microsoft.com/office/drawing/2014/main" id="{F1C125DC-B7A6-0CFC-D4F5-55ED6BBB6661}"/>
              </a:ext>
            </a:extLst>
          </p:cNvPr>
          <p:cNvSpPr>
            <a:spLocks noChangeArrowheads="1"/>
          </p:cNvSpPr>
          <p:nvPr/>
        </p:nvSpPr>
        <p:spPr bwMode="auto">
          <a:xfrm>
            <a:off x="7467600" y="6248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2" name="AutoShape 18">
            <a:extLst>
              <a:ext uri="{FF2B5EF4-FFF2-40B4-BE49-F238E27FC236}">
                <a16:creationId xmlns:a16="http://schemas.microsoft.com/office/drawing/2014/main" id="{AEC0DE1B-4044-D70E-6641-72CD643B2871}"/>
              </a:ext>
            </a:extLst>
          </p:cNvPr>
          <p:cNvSpPr>
            <a:spLocks noChangeArrowheads="1"/>
          </p:cNvSpPr>
          <p:nvPr/>
        </p:nvSpPr>
        <p:spPr bwMode="auto">
          <a:xfrm>
            <a:off x="6400800" y="6019800"/>
            <a:ext cx="457200" cy="533400"/>
          </a:xfrm>
          <a:prstGeom prst="irregularSeal1">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3" name="AutoShape 18">
            <a:extLst>
              <a:ext uri="{FF2B5EF4-FFF2-40B4-BE49-F238E27FC236}">
                <a16:creationId xmlns:a16="http://schemas.microsoft.com/office/drawing/2014/main" id="{85DC8E8C-59D7-126C-9AA7-D239FA30E1EB}"/>
              </a:ext>
            </a:extLst>
          </p:cNvPr>
          <p:cNvSpPr>
            <a:spLocks noChangeArrowheads="1"/>
          </p:cNvSpPr>
          <p:nvPr/>
        </p:nvSpPr>
        <p:spPr bwMode="auto">
          <a:xfrm>
            <a:off x="6324600" y="4724400"/>
            <a:ext cx="381000" cy="457200"/>
          </a:xfrm>
          <a:prstGeom prst="irregularSeal1">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4" name="AutoShape 16">
            <a:extLst>
              <a:ext uri="{FF2B5EF4-FFF2-40B4-BE49-F238E27FC236}">
                <a16:creationId xmlns:a16="http://schemas.microsoft.com/office/drawing/2014/main" id="{5E8D537B-6A9A-0D1C-C7F5-978B90BFDDF1}"/>
              </a:ext>
            </a:extLst>
          </p:cNvPr>
          <p:cNvSpPr>
            <a:spLocks noChangeArrowheads="1"/>
          </p:cNvSpPr>
          <p:nvPr/>
        </p:nvSpPr>
        <p:spPr bwMode="auto">
          <a:xfrm rot="6453044">
            <a:off x="4870450" y="3883026"/>
            <a:ext cx="1444625" cy="234950"/>
          </a:xfrm>
          <a:prstGeom prst="rightArrow">
            <a:avLst>
              <a:gd name="adj1" fmla="val 50000"/>
              <a:gd name="adj2" fmla="val 45773"/>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5" name="AutoShape 16">
            <a:extLst>
              <a:ext uri="{FF2B5EF4-FFF2-40B4-BE49-F238E27FC236}">
                <a16:creationId xmlns:a16="http://schemas.microsoft.com/office/drawing/2014/main" id="{AF3D3D93-5BFF-B518-87B9-53AE7C467699}"/>
              </a:ext>
            </a:extLst>
          </p:cNvPr>
          <p:cNvSpPr>
            <a:spLocks noChangeArrowheads="1"/>
          </p:cNvSpPr>
          <p:nvPr/>
        </p:nvSpPr>
        <p:spPr bwMode="auto">
          <a:xfrm rot="302747">
            <a:off x="5495925" y="4757738"/>
            <a:ext cx="757238" cy="263525"/>
          </a:xfrm>
          <a:prstGeom prst="rightArrow">
            <a:avLst>
              <a:gd name="adj1" fmla="val 50000"/>
              <a:gd name="adj2" fmla="val 45763"/>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07566" name="Text Box 8">
            <a:extLst>
              <a:ext uri="{FF2B5EF4-FFF2-40B4-BE49-F238E27FC236}">
                <a16:creationId xmlns:a16="http://schemas.microsoft.com/office/drawing/2014/main" id="{3521FB49-F82B-84D1-2C24-8E19D09F4CF7}"/>
              </a:ext>
            </a:extLst>
          </p:cNvPr>
          <p:cNvSpPr txBox="1">
            <a:spLocks noChangeArrowheads="1"/>
          </p:cNvSpPr>
          <p:nvPr/>
        </p:nvSpPr>
        <p:spPr bwMode="auto">
          <a:xfrm>
            <a:off x="4267200" y="2514600"/>
            <a:ext cx="1295400" cy="7080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Ft. Strother</a:t>
            </a:r>
          </a:p>
        </p:txBody>
      </p:sp>
      <p:sp>
        <p:nvSpPr>
          <p:cNvPr id="407567" name="Text Box 8">
            <a:extLst>
              <a:ext uri="{FF2B5EF4-FFF2-40B4-BE49-F238E27FC236}">
                <a16:creationId xmlns:a16="http://schemas.microsoft.com/office/drawing/2014/main" id="{5B82AECB-8FAF-0126-FB9C-A484BEB25627}"/>
              </a:ext>
            </a:extLst>
          </p:cNvPr>
          <p:cNvSpPr txBox="1">
            <a:spLocks noChangeArrowheads="1"/>
          </p:cNvSpPr>
          <p:nvPr/>
        </p:nvSpPr>
        <p:spPr bwMode="auto">
          <a:xfrm>
            <a:off x="3962400" y="1371600"/>
            <a:ext cx="1295400" cy="7080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Ft. Deposit</a:t>
            </a:r>
          </a:p>
        </p:txBody>
      </p:sp>
      <p:sp>
        <p:nvSpPr>
          <p:cNvPr id="407568" name="Text Box 8">
            <a:extLst>
              <a:ext uri="{FF2B5EF4-FFF2-40B4-BE49-F238E27FC236}">
                <a16:creationId xmlns:a16="http://schemas.microsoft.com/office/drawing/2014/main" id="{712121CF-C42F-B4F8-A6E3-30DAD61C1079}"/>
              </a:ext>
            </a:extLst>
          </p:cNvPr>
          <p:cNvSpPr txBox="1">
            <a:spLocks noChangeArrowheads="1"/>
          </p:cNvSpPr>
          <p:nvPr/>
        </p:nvSpPr>
        <p:spPr bwMode="auto">
          <a:xfrm>
            <a:off x="6629400" y="3810000"/>
            <a:ext cx="2286000" cy="101600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Emuckfau and Enitachopco Creeks</a:t>
            </a:r>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Box 3">
            <a:extLst>
              <a:ext uri="{FF2B5EF4-FFF2-40B4-BE49-F238E27FC236}">
                <a16:creationId xmlns:a16="http://schemas.microsoft.com/office/drawing/2014/main" id="{8A86BFA1-E321-DF38-F059-C2096BD77744}"/>
              </a:ext>
            </a:extLst>
          </p:cNvPr>
          <p:cNvSpPr txBox="1">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BATTLE OF EMUCKFAU CREEK, 22 JANUARY, 1814</a:t>
            </a:r>
          </a:p>
          <a:p>
            <a:pPr algn="ctr">
              <a:spcBef>
                <a:spcPct val="0"/>
              </a:spcBef>
              <a:buFontTx/>
              <a:buNone/>
            </a:pPr>
            <a:endParaRPr lang="en-US" altLang="en-US" sz="2200" b="0"/>
          </a:p>
          <a:p>
            <a:pPr>
              <a:spcBef>
                <a:spcPct val="0"/>
              </a:spcBef>
              <a:buFontTx/>
              <a:buNone/>
            </a:pPr>
            <a:r>
              <a:rPr lang="en-US" altLang="en-US" sz="2200" b="0"/>
              <a:t>	--Jackson took his small group of veterans, large group of rookie volunteers, Cherokees, and loyal Creeks south-southwest  between the Coosa River and the Talladega mountains, and then turned east toward ‘Tohopeka,’ as the Red Sticks called their riverbend fort (‘Horseshoe Bend’ to us).  </a:t>
            </a:r>
          </a:p>
          <a:p>
            <a:pPr>
              <a:spcBef>
                <a:spcPct val="0"/>
              </a:spcBef>
              <a:buFontTx/>
              <a:buNone/>
            </a:pPr>
            <a:r>
              <a:rPr lang="en-US" altLang="en-US" sz="2200" b="0"/>
              <a:t>	</a:t>
            </a:r>
          </a:p>
          <a:p>
            <a:pPr>
              <a:spcBef>
                <a:spcPct val="0"/>
              </a:spcBef>
              <a:buFontTx/>
              <a:buNone/>
            </a:pPr>
            <a:r>
              <a:rPr lang="en-US" altLang="en-US" sz="2200" b="0"/>
              <a:t>	--Jackson’s scouts approached Tohopeka from the northwest, and returned to tell Jackson the fort was too strong to take. Indeed, a couple of historians have observed that the ensuing two battles comprised the one time during the Creek War where Army forces were truly weaker than the Red Sticks.  </a:t>
            </a:r>
          </a:p>
          <a:p>
            <a:pPr>
              <a:spcBef>
                <a:spcPct val="0"/>
              </a:spcBef>
              <a:buFontTx/>
              <a:buNone/>
            </a:pPr>
            <a:r>
              <a:rPr lang="en-US" altLang="en-US" sz="2200" b="0"/>
              <a:t>	</a:t>
            </a:r>
          </a:p>
          <a:p>
            <a:pPr>
              <a:spcBef>
                <a:spcPct val="0"/>
              </a:spcBef>
              <a:buFontTx/>
              <a:buNone/>
            </a:pPr>
            <a:r>
              <a:rPr lang="en-US" altLang="en-US" sz="2200" b="0"/>
              <a:t>	--Jackson set up a fortified camp nearby at Emuckfau Creek, and was attacked by a large force of Red Sticks who worked his flanks in sequence.  Jackson shifted forces as necessary to repel the attacks, but his casualties mounted and supplies dwindled.  The next day, 23 January, he started a retreat back to Fort Strother.   </a:t>
            </a:r>
          </a:p>
        </p:txBody>
      </p:sp>
    </p:spTree>
  </p:cSld>
  <p:clrMapOvr>
    <a:masterClrMapping/>
  </p:clrMapOvr>
  <p:transition spd="slow"/>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Box 3">
            <a:extLst>
              <a:ext uri="{FF2B5EF4-FFF2-40B4-BE49-F238E27FC236}">
                <a16:creationId xmlns:a16="http://schemas.microsoft.com/office/drawing/2014/main" id="{BEFC40B1-886B-DABB-E95B-D568753BB8B7}"/>
              </a:ext>
            </a:extLst>
          </p:cNvPr>
          <p:cNvSpPr txBox="1">
            <a:spLocks noChangeArrowheads="1"/>
          </p:cNvSpPr>
          <p:nvPr/>
        </p:nvSpPr>
        <p:spPr bwMode="auto">
          <a:xfrm>
            <a:off x="0" y="0"/>
            <a:ext cx="9144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BATTLE OF ENITACHOPCO CREEK, 24 JAN, 1814, Pt. 1</a:t>
            </a:r>
          </a:p>
          <a:p>
            <a:pPr algn="ctr">
              <a:spcBef>
                <a:spcPct val="0"/>
              </a:spcBef>
              <a:buFontTx/>
              <a:buNone/>
            </a:pPr>
            <a:endParaRPr lang="en-US" altLang="en-US" sz="2200" b="0"/>
          </a:p>
          <a:p>
            <a:pPr>
              <a:spcBef>
                <a:spcPct val="0"/>
              </a:spcBef>
              <a:buFontTx/>
              <a:buNone/>
            </a:pPr>
            <a:r>
              <a:rPr lang="en-US" altLang="en-US" sz="2200" b="0"/>
              <a:t>	--The day after, a large Red Stick force attacked Jackson’s men as they crossed Enitachopco Creek about fifteen miles away from Emuckfau Creek.  </a:t>
            </a:r>
          </a:p>
          <a:p>
            <a:pPr>
              <a:spcBef>
                <a:spcPct val="0"/>
              </a:spcBef>
              <a:buFontTx/>
              <a:buNone/>
            </a:pPr>
            <a:r>
              <a:rPr lang="en-US" altLang="en-US" sz="2200" b="0"/>
              <a:t>	</a:t>
            </a:r>
          </a:p>
          <a:p>
            <a:pPr>
              <a:spcBef>
                <a:spcPct val="0"/>
              </a:spcBef>
              <a:buFontTx/>
              <a:buNone/>
            </a:pPr>
            <a:r>
              <a:rPr lang="en-US" altLang="en-US" sz="2200" b="0"/>
              <a:t>	--This fight was more close-run, as some of the inexperienced troops and officers panicked and ran at first contact.   Fortunately, Jackson’s single-gun battery held its ground and formed the nucleus of a growing resistance, which included the Indian allies who accompanied Jackson on this expedition.  Jackson’s commanders rallied their men and even managed a brief counter-attack that scattered the Red Sticks.</a:t>
            </a:r>
          </a:p>
        </p:txBody>
      </p:sp>
    </p:spTree>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Box 3">
            <a:extLst>
              <a:ext uri="{FF2B5EF4-FFF2-40B4-BE49-F238E27FC236}">
                <a16:creationId xmlns:a16="http://schemas.microsoft.com/office/drawing/2014/main" id="{89304E42-EAD4-C4F7-F154-36B4FF257457}"/>
              </a:ext>
            </a:extLst>
          </p:cNvPr>
          <p:cNvSpPr txBox="1">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BATTLE OF ENITACHOPCO CREEK, 24 JAN, 1814, Pt. 2</a:t>
            </a:r>
          </a:p>
          <a:p>
            <a:pPr algn="ctr">
              <a:spcBef>
                <a:spcPct val="0"/>
              </a:spcBef>
              <a:buFontTx/>
              <a:buNone/>
            </a:pPr>
            <a:endParaRPr lang="en-US" altLang="en-US" sz="2200" b="0"/>
          </a:p>
          <a:p>
            <a:pPr>
              <a:spcBef>
                <a:spcPct val="0"/>
              </a:spcBef>
              <a:buFontTx/>
              <a:buNone/>
            </a:pPr>
            <a:r>
              <a:rPr lang="en-US" altLang="en-US" sz="2200" b="0"/>
              <a:t>	--Historians often assess the Emuckfau and Enitachoco results differently.  Some accounts say the Red Sticks whipped Jackson, while others praise his defense against superior forces.  </a:t>
            </a:r>
          </a:p>
          <a:p>
            <a:pPr>
              <a:spcBef>
                <a:spcPct val="0"/>
              </a:spcBef>
              <a:buFontTx/>
              <a:buNone/>
            </a:pPr>
            <a:r>
              <a:rPr lang="en-US" altLang="en-US" sz="2200" b="0"/>
              <a:t>	</a:t>
            </a:r>
          </a:p>
          <a:p>
            <a:pPr>
              <a:spcBef>
                <a:spcPct val="0"/>
              </a:spcBef>
              <a:buFontTx/>
              <a:buNone/>
            </a:pPr>
            <a:r>
              <a:rPr lang="en-US" altLang="en-US" sz="2200" b="0"/>
              <a:t>	--Perhaps the players saw it differently, too.  Jackson was pleased to have done well with a small, inexperienced force; and if he didn’t take Tohopeka, he at least reconnoitered the place and helped Floyd press the Red Sticks.  We don’t know what the Red Sticks thought. Perhaps they were pleased to have repelled Jackson’s raid, and assumed that, given what they had seen so far, the Army would not attack in greater force. Perhaps the Red Sticks’ prophets were right . . . .</a:t>
            </a:r>
          </a:p>
        </p:txBody>
      </p:sp>
    </p:spTree>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Box 1">
            <a:extLst>
              <a:ext uri="{FF2B5EF4-FFF2-40B4-BE49-F238E27FC236}">
                <a16:creationId xmlns:a16="http://schemas.microsoft.com/office/drawing/2014/main" id="{83D1D4D7-F1DC-23A5-B2B4-2D29828BC8EA}"/>
              </a:ext>
            </a:extLst>
          </p:cNvPr>
          <p:cNvSpPr txBox="1">
            <a:spLocks noChangeArrowheads="1"/>
          </p:cNvSpPr>
          <p:nvPr/>
        </p:nvSpPr>
        <p:spPr bwMode="auto">
          <a:xfrm>
            <a:off x="0" y="762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Jackson’s Creek War Campaign:</a:t>
            </a:r>
          </a:p>
          <a:p>
            <a:pPr algn="ctr">
              <a:spcBef>
                <a:spcPct val="0"/>
              </a:spcBef>
              <a:buFontTx/>
              <a:buNone/>
            </a:pPr>
            <a:r>
              <a:rPr lang="en-US" altLang="en-US" sz="2400" b="0"/>
              <a:t>Preparation for and Transit to Horseshoe Bend </a:t>
            </a:r>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Box 3">
            <a:extLst>
              <a:ext uri="{FF2B5EF4-FFF2-40B4-BE49-F238E27FC236}">
                <a16:creationId xmlns:a16="http://schemas.microsoft.com/office/drawing/2014/main" id="{26436C36-4B1A-536F-624C-7B3B6CEEDE08}"/>
              </a:ext>
            </a:extLst>
          </p:cNvPr>
          <p:cNvSpPr txBox="1">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PREPARATION FOR THE FINALE, FEB.-MAR., 1814, Pt. 1</a:t>
            </a:r>
          </a:p>
          <a:p>
            <a:pPr algn="ctr">
              <a:spcBef>
                <a:spcPct val="0"/>
              </a:spcBef>
              <a:buFontTx/>
              <a:buNone/>
            </a:pPr>
            <a:endParaRPr lang="en-US" altLang="en-US" sz="2200" b="0"/>
          </a:p>
          <a:p>
            <a:pPr>
              <a:spcBef>
                <a:spcPct val="0"/>
              </a:spcBef>
              <a:buFontTx/>
              <a:buNone/>
            </a:pPr>
            <a:r>
              <a:rPr lang="en-US" altLang="en-US" sz="2200" b="0"/>
              <a:t>	--If historians still debate the success of Jackson’s January 1814 raid, the War Department did not.  It regarded Jackson’s battles as victories at a time in the War of 1812 when there were few for the US.  Jackson’s commander, MGEN Pinckney, was also impressed.</a:t>
            </a:r>
          </a:p>
          <a:p>
            <a:pPr>
              <a:spcBef>
                <a:spcPct val="0"/>
              </a:spcBef>
              <a:buFontTx/>
              <a:buNone/>
            </a:pPr>
            <a:r>
              <a:rPr lang="en-US" altLang="en-US" sz="2200" b="0"/>
              <a:t>	</a:t>
            </a:r>
          </a:p>
          <a:p>
            <a:pPr>
              <a:spcBef>
                <a:spcPct val="0"/>
              </a:spcBef>
              <a:buFontTx/>
              <a:buNone/>
            </a:pPr>
            <a:r>
              <a:rPr lang="en-US" altLang="en-US" sz="2200" b="0"/>
              <a:t>	--Pinckney still wanted Jackson to do more than a raid, and told him to take ample supplies to fortify a route along the Coosa River that would let him join with the Georgia and Mississippi forces at the Red Sticks’ ‘Hickory Ground’ base near the junction of the Coosa and Tallapoosa Rivers (see map next slide). </a:t>
            </a:r>
          </a:p>
          <a:p>
            <a:pPr>
              <a:spcBef>
                <a:spcPct val="0"/>
              </a:spcBef>
              <a:buFontTx/>
              <a:buNone/>
            </a:pPr>
            <a:r>
              <a:rPr lang="en-US" altLang="en-US" sz="2200" b="0"/>
              <a:t>	</a:t>
            </a:r>
          </a:p>
          <a:p>
            <a:pPr>
              <a:spcBef>
                <a:spcPct val="0"/>
              </a:spcBef>
              <a:buFontTx/>
              <a:buNone/>
            </a:pPr>
            <a:r>
              <a:rPr lang="en-US" altLang="en-US" sz="2200" b="0"/>
              <a:t>	--Jackson proposed that before reaching the Hickory Ground, he seize the riverbend fort he approached in his January raid.  Pinckney obliged, but reminded Jackson to use bases better this time.  </a:t>
            </a:r>
          </a:p>
          <a:p>
            <a:pPr>
              <a:spcBef>
                <a:spcPct val="0"/>
              </a:spcBef>
              <a:buFontTx/>
              <a:buNone/>
            </a:pPr>
            <a:r>
              <a:rPr lang="en-US" altLang="en-US" sz="2200" b="0"/>
              <a:t>	 </a:t>
            </a:r>
          </a:p>
          <a:p>
            <a:pPr>
              <a:spcBef>
                <a:spcPct val="0"/>
              </a:spcBef>
              <a:buFontTx/>
              <a:buNone/>
            </a:pPr>
            <a:r>
              <a:rPr lang="en-US" altLang="en-US" sz="2200" b="0"/>
              <a:t>	--Jackson wanted to destroy Horseshoe Bend because it could threaten his flank as he advanced, and also because it was a stronghold whose fall would cripple Red Stick morale.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377237D7-EB89-75E7-69B2-4B9F06343E46}"/>
              </a:ext>
            </a:extLst>
          </p:cNvPr>
          <p:cNvSpPr txBox="1">
            <a:spLocks noChangeArrowheads="1"/>
          </p:cNvSpPr>
          <p:nvPr/>
        </p:nvSpPr>
        <p:spPr bwMode="auto">
          <a:xfrm>
            <a:off x="-20638" y="0"/>
            <a:ext cx="9144001"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Table of Contents 1</a:t>
            </a:r>
          </a:p>
          <a:p>
            <a:pPr algn="ctr">
              <a:spcBef>
                <a:spcPct val="0"/>
              </a:spcBef>
              <a:buFontTx/>
              <a:buNone/>
            </a:pPr>
            <a:endParaRPr lang="en-US" altLang="en-US" sz="2200" b="0"/>
          </a:p>
          <a:p>
            <a:pPr>
              <a:spcBef>
                <a:spcPct val="0"/>
              </a:spcBef>
              <a:buFontTx/>
              <a:buNone/>
            </a:pPr>
            <a:r>
              <a:rPr lang="en-US" altLang="en-US" sz="2000" b="0"/>
              <a:t>--Research for the Horseshoe Bend Staff Ride	.	. 	Slide 6</a:t>
            </a:r>
          </a:p>
          <a:p>
            <a:pPr>
              <a:spcBef>
                <a:spcPct val="0"/>
              </a:spcBef>
              <a:buFontTx/>
              <a:buNone/>
            </a:pPr>
            <a:r>
              <a:rPr lang="en-US" altLang="en-US" sz="2000" b="0"/>
              <a:t>	</a:t>
            </a:r>
          </a:p>
          <a:p>
            <a:pPr>
              <a:spcBef>
                <a:spcPct val="0"/>
              </a:spcBef>
              <a:buFontTx/>
              <a:buNone/>
            </a:pPr>
            <a:r>
              <a:rPr lang="en-US" altLang="en-US" sz="2000" b="0"/>
              <a:t>--Horseshoe Bend Tour-Stand Guide</a:t>
            </a:r>
          </a:p>
          <a:p>
            <a:pPr>
              <a:spcBef>
                <a:spcPct val="0"/>
              </a:spcBef>
              <a:buFontTx/>
              <a:buNone/>
            </a:pPr>
            <a:r>
              <a:rPr lang="en-US" altLang="en-US" sz="2000" b="0"/>
              <a:t>	---Introductory Slides (includes map)	.	.	Slide 20</a:t>
            </a:r>
          </a:p>
          <a:p>
            <a:pPr>
              <a:spcBef>
                <a:spcPct val="0"/>
              </a:spcBef>
              <a:buFontTx/>
              <a:buNone/>
            </a:pPr>
            <a:r>
              <a:rPr lang="en-US" altLang="en-US" sz="2000" b="0"/>
              <a:t>	---Tour-Stand 1, Park Headquarters Area		.	Slide 26</a:t>
            </a:r>
          </a:p>
          <a:p>
            <a:pPr>
              <a:spcBef>
                <a:spcPct val="0"/>
              </a:spcBef>
              <a:buFontTx/>
              <a:buNone/>
            </a:pPr>
            <a:r>
              <a:rPr lang="en-US" altLang="en-US" sz="2000" b="0"/>
              <a:t>	---Tour-Stand 2, Overlook Hill	.	.	.	Slide 31</a:t>
            </a:r>
          </a:p>
          <a:p>
            <a:pPr>
              <a:spcBef>
                <a:spcPct val="0"/>
              </a:spcBef>
              <a:buFontTx/>
              <a:buNone/>
            </a:pPr>
            <a:r>
              <a:rPr lang="en-US" altLang="en-US" sz="2000" b="0"/>
              <a:t>	---Tour-Stand 3, Riverside/Trail/Field 	.	.	Slide 37</a:t>
            </a:r>
          </a:p>
          <a:p>
            <a:pPr>
              <a:spcBef>
                <a:spcPct val="0"/>
              </a:spcBef>
              <a:buFontTx/>
              <a:buNone/>
            </a:pPr>
            <a:r>
              <a:rPr lang="en-US" altLang="en-US" sz="2000" b="0"/>
              <a:t>	---Tour-Stand 4, Gun Hill Area	.	.	.	Slide 44</a:t>
            </a:r>
          </a:p>
          <a:p>
            <a:pPr>
              <a:spcBef>
                <a:spcPct val="0"/>
              </a:spcBef>
              <a:buFontTx/>
              <a:buNone/>
            </a:pPr>
            <a:r>
              <a:rPr lang="en-US" altLang="en-US" sz="2000" b="0"/>
              <a:t>	---Tour-Stand 5, Red Stick Wall	.	.	.	Slide 50</a:t>
            </a:r>
          </a:p>
          <a:p>
            <a:pPr>
              <a:spcBef>
                <a:spcPct val="0"/>
              </a:spcBef>
              <a:buFontTx/>
              <a:buNone/>
            </a:pPr>
            <a:r>
              <a:rPr lang="en-US" altLang="en-US" sz="2000" b="0"/>
              <a:t>	---Tour-Stand 6, Tip of the Peninsula	.	.	Slide 55</a:t>
            </a:r>
          </a:p>
          <a:p>
            <a:pPr>
              <a:spcBef>
                <a:spcPct val="0"/>
              </a:spcBef>
              <a:buFontTx/>
              <a:buNone/>
            </a:pPr>
            <a:r>
              <a:rPr lang="en-US" altLang="en-US" sz="2000" b="0"/>
              <a:t>	---Tour-Stand 7, Village Overlook	.	.	Slide 60</a:t>
            </a:r>
          </a:p>
          <a:p>
            <a:pPr>
              <a:spcBef>
                <a:spcPct val="0"/>
              </a:spcBef>
              <a:buFontTx/>
              <a:buNone/>
            </a:pPr>
            <a:r>
              <a:rPr lang="en-US" altLang="en-US" sz="2000" b="0"/>
              <a:t>	---Tour-Stand 8, Redoubt Area	.	.	.	Slide 64</a:t>
            </a:r>
          </a:p>
          <a:p>
            <a:pPr>
              <a:spcBef>
                <a:spcPct val="0"/>
              </a:spcBef>
              <a:buFontTx/>
              <a:buNone/>
            </a:pPr>
            <a:r>
              <a:rPr lang="en-US" altLang="en-US" sz="2000" b="0"/>
              <a:t>	---Tour-Stand 9, Riverside	.	.	.	Slide 70</a:t>
            </a:r>
          </a:p>
          <a:p>
            <a:pPr>
              <a:spcBef>
                <a:spcPct val="0"/>
              </a:spcBef>
              <a:buFontTx/>
              <a:buNone/>
            </a:pPr>
            <a:r>
              <a:rPr lang="en-US" altLang="en-US" sz="2000" b="0"/>
              <a:t>	---Tour-Stand 10, Park Headquarters Area 	.	Slide 75</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a:extLst>
              <a:ext uri="{FF2B5EF4-FFF2-40B4-BE49-F238E27FC236}">
                <a16:creationId xmlns:a16="http://schemas.microsoft.com/office/drawing/2014/main" id="{12F042C7-6CF0-B2C8-21FD-8F80E51EB1B4}"/>
              </a:ext>
            </a:extLst>
          </p:cNvPr>
          <p:cNvSpPr txBox="1">
            <a:spLocks noChangeArrowheads="1"/>
          </p:cNvSpPr>
          <p:nvPr/>
        </p:nvSpPr>
        <p:spPr bwMode="auto">
          <a:xfrm>
            <a:off x="0" y="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INTRODUCTION: TOUR-STAND INSIGHTS</a:t>
            </a:r>
          </a:p>
          <a:p>
            <a:pPr>
              <a:spcBef>
                <a:spcPct val="0"/>
              </a:spcBef>
              <a:buFontTx/>
              <a:buNone/>
            </a:pPr>
            <a:endParaRPr lang="en-US" altLang="en-US" sz="2000" b="0"/>
          </a:p>
          <a:p>
            <a:pPr>
              <a:spcBef>
                <a:spcPct val="0"/>
              </a:spcBef>
              <a:buFontTx/>
              <a:buNone/>
            </a:pPr>
            <a:r>
              <a:rPr lang="en-US" altLang="en-US" sz="2000" b="0"/>
              <a:t>--Do the research. Think!  </a:t>
            </a:r>
          </a:p>
          <a:p>
            <a:pPr>
              <a:spcBef>
                <a:spcPct val="0"/>
              </a:spcBef>
              <a:buFontTx/>
              <a:buNone/>
            </a:pPr>
            <a:r>
              <a:rPr lang="en-US" altLang="en-US" sz="2000" b="0"/>
              <a:t>	Ask yourself questions.  Why did these people act so?</a:t>
            </a:r>
          </a:p>
          <a:p>
            <a:pPr>
              <a:spcBef>
                <a:spcPct val="0"/>
              </a:spcBef>
              <a:buFontTx/>
              <a:buNone/>
            </a:pPr>
            <a:r>
              <a:rPr lang="en-US" altLang="en-US" sz="2000" b="0"/>
              <a:t>	Use the ‘academic back azimuth’—indirect sources </a:t>
            </a:r>
          </a:p>
          <a:p>
            <a:pPr>
              <a:spcBef>
                <a:spcPct val="0"/>
              </a:spcBef>
              <a:buFontTx/>
              <a:buNone/>
            </a:pPr>
            <a:r>
              <a:rPr lang="en-US" altLang="en-US" sz="2000" b="0"/>
              <a:t>						</a:t>
            </a:r>
          </a:p>
          <a:p>
            <a:pPr>
              <a:spcBef>
                <a:spcPct val="0"/>
              </a:spcBef>
              <a:buFontTx/>
              <a:buNone/>
            </a:pPr>
            <a:r>
              <a:rPr lang="en-US" altLang="en-US" sz="2000" b="0"/>
              <a:t>--For clues to Red Stick actions at HSB, review Red Stick attitudes </a:t>
            </a:r>
          </a:p>
          <a:p>
            <a:pPr>
              <a:spcBef>
                <a:spcPct val="0"/>
              </a:spcBef>
              <a:buFontTx/>
              <a:buNone/>
            </a:pPr>
            <a:r>
              <a:rPr lang="en-US" altLang="en-US" sz="2000" b="0"/>
              <a:t>	and the whole campaign.  How did they fight elsewhere?</a:t>
            </a:r>
          </a:p>
          <a:p>
            <a:pPr>
              <a:spcBef>
                <a:spcPct val="0"/>
              </a:spcBef>
              <a:buFontTx/>
              <a:buNone/>
            </a:pPr>
            <a:endParaRPr lang="en-US" altLang="en-US" sz="2000" b="0"/>
          </a:p>
          <a:p>
            <a:pPr>
              <a:spcBef>
                <a:spcPct val="0"/>
              </a:spcBef>
              <a:buFontTx/>
              <a:buNone/>
            </a:pPr>
            <a:r>
              <a:rPr lang="en-US" altLang="en-US" sz="2000" b="0"/>
              <a:t>--Ditto for Jackson’s leadership, ‘coalition’ operations in Jackson’s diverse</a:t>
            </a:r>
          </a:p>
          <a:p>
            <a:pPr>
              <a:spcBef>
                <a:spcPct val="0"/>
              </a:spcBef>
              <a:buFontTx/>
              <a:buNone/>
            </a:pPr>
            <a:r>
              <a:rPr lang="en-US" altLang="en-US" sz="2000" b="0"/>
              <a:t>	command, ‘combined arms,’ and logistics.  Think about the 	people, the objective, and terrain.</a:t>
            </a:r>
          </a:p>
          <a:p>
            <a:pPr>
              <a:spcBef>
                <a:spcPct val="0"/>
              </a:spcBef>
              <a:buFontTx/>
              <a:buNone/>
            </a:pPr>
            <a:endParaRPr lang="en-US" altLang="en-US" sz="2000" b="0"/>
          </a:p>
          <a:p>
            <a:pPr>
              <a:spcBef>
                <a:spcPct val="0"/>
              </a:spcBef>
              <a:buFontTx/>
              <a:buNone/>
            </a:pPr>
            <a:r>
              <a:rPr lang="en-US" altLang="en-US" sz="2000" b="0"/>
              <a:t>--How/why did this battle go and not go according to plan?</a:t>
            </a:r>
          </a:p>
          <a:p>
            <a:pPr>
              <a:spcBef>
                <a:spcPct val="0"/>
              </a:spcBef>
              <a:buFontTx/>
              <a:buNone/>
            </a:pPr>
            <a:endParaRPr lang="en-US" altLang="en-US" sz="2000" b="0"/>
          </a:p>
          <a:p>
            <a:pPr>
              <a:spcBef>
                <a:spcPct val="0"/>
              </a:spcBef>
              <a:buFontTx/>
              <a:buNone/>
            </a:pPr>
            <a:r>
              <a:rPr lang="en-US" altLang="en-US" sz="2000" b="0"/>
              <a:t>--For ‘laws of war,’ a hint:  there weren’t any like what we have today.  </a:t>
            </a:r>
          </a:p>
          <a:p>
            <a:pPr>
              <a:spcBef>
                <a:spcPct val="0"/>
              </a:spcBef>
              <a:buFontTx/>
              <a:buNone/>
            </a:pPr>
            <a:r>
              <a:rPr lang="en-US" altLang="en-US" sz="2000" b="0"/>
              <a:t>	Was there any substitute?  Indians’ rights?</a:t>
            </a:r>
          </a:p>
          <a:p>
            <a:pPr>
              <a:spcBef>
                <a:spcPct val="0"/>
              </a:spcBef>
              <a:buFontTx/>
              <a:buNone/>
            </a:pPr>
            <a:endParaRPr lang="en-US" altLang="en-US" sz="2000" b="0"/>
          </a:p>
          <a:p>
            <a:pPr>
              <a:spcBef>
                <a:spcPct val="0"/>
              </a:spcBef>
              <a:buFontTx/>
              <a:buNone/>
            </a:pPr>
            <a:r>
              <a:rPr lang="en-US" altLang="en-US" sz="2000" b="0"/>
              <a:t>--How can this apply to today?   Be careful:  </a:t>
            </a:r>
          </a:p>
          <a:p>
            <a:pPr>
              <a:spcBef>
                <a:spcPct val="0"/>
              </a:spcBef>
              <a:buFontTx/>
              <a:buNone/>
            </a:pPr>
            <a:r>
              <a:rPr lang="en-US" altLang="en-US" sz="2000" b="0"/>
              <a:t>	one can make judgments about historical players, </a:t>
            </a:r>
          </a:p>
          <a:p>
            <a:pPr>
              <a:spcBef>
                <a:spcPct val="0"/>
              </a:spcBef>
              <a:buFontTx/>
              <a:buNone/>
            </a:pPr>
            <a:r>
              <a:rPr lang="en-US" altLang="en-US" sz="2000" b="0"/>
              <a:t>	but recall their era and try to see events as they saw them.</a:t>
            </a:r>
          </a:p>
        </p:txBody>
      </p:sp>
    </p:spTree>
  </p:cSld>
  <p:clrMapOvr>
    <a:masterClrMapping/>
  </p:clrMapOvr>
  <p:transition spd="slow"/>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Alabama Map with Its Major Rivers">
            <a:extLst>
              <a:ext uri="{FF2B5EF4-FFF2-40B4-BE49-F238E27FC236}">
                <a16:creationId xmlns:a16="http://schemas.microsoft.com/office/drawing/2014/main" id="{0C9EAB02-D7A0-2919-9AB1-873A3665C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11113"/>
            <a:ext cx="4238625"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43" name="Text Box 16">
            <a:extLst>
              <a:ext uri="{FF2B5EF4-FFF2-40B4-BE49-F238E27FC236}">
                <a16:creationId xmlns:a16="http://schemas.microsoft.com/office/drawing/2014/main" id="{4C64EBB7-8D38-6181-B700-FB54392DA436}"/>
              </a:ext>
            </a:extLst>
          </p:cNvPr>
          <p:cNvSpPr txBox="1">
            <a:spLocks noChangeArrowheads="1"/>
          </p:cNvSpPr>
          <p:nvPr/>
        </p:nvSpPr>
        <p:spPr bwMode="auto">
          <a:xfrm>
            <a:off x="2628900" y="3860800"/>
            <a:ext cx="1095375"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Russell</a:t>
            </a:r>
          </a:p>
        </p:txBody>
      </p:sp>
      <p:sp>
        <p:nvSpPr>
          <p:cNvPr id="419844" name="Text Box 19">
            <a:extLst>
              <a:ext uri="{FF2B5EF4-FFF2-40B4-BE49-F238E27FC236}">
                <a16:creationId xmlns:a16="http://schemas.microsoft.com/office/drawing/2014/main" id="{DD447D15-1163-8E8A-B411-294913B1E2D3}"/>
              </a:ext>
            </a:extLst>
          </p:cNvPr>
          <p:cNvSpPr txBox="1">
            <a:spLocks noChangeArrowheads="1"/>
          </p:cNvSpPr>
          <p:nvPr/>
        </p:nvSpPr>
        <p:spPr bwMode="auto">
          <a:xfrm>
            <a:off x="6557963" y="3678238"/>
            <a:ext cx="1014412" cy="4000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Milton</a:t>
            </a:r>
          </a:p>
        </p:txBody>
      </p:sp>
      <p:sp>
        <p:nvSpPr>
          <p:cNvPr id="419845" name="Text Box 17">
            <a:extLst>
              <a:ext uri="{FF2B5EF4-FFF2-40B4-BE49-F238E27FC236}">
                <a16:creationId xmlns:a16="http://schemas.microsoft.com/office/drawing/2014/main" id="{92C6FFAB-F85E-DFBB-8EF2-0DF46A6DA870}"/>
              </a:ext>
            </a:extLst>
          </p:cNvPr>
          <p:cNvSpPr txBox="1">
            <a:spLocks noChangeArrowheads="1"/>
          </p:cNvSpPr>
          <p:nvPr/>
        </p:nvSpPr>
        <p:spPr bwMode="auto">
          <a:xfrm>
            <a:off x="3648075" y="1858963"/>
            <a:ext cx="1212850" cy="400050"/>
          </a:xfrm>
          <a:prstGeom prst="rect">
            <a:avLst/>
          </a:prstGeom>
          <a:solidFill>
            <a:schemeClr val="bg1"/>
          </a:solidFill>
          <a:ln w="317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Jackson</a:t>
            </a:r>
          </a:p>
        </p:txBody>
      </p:sp>
      <p:sp>
        <p:nvSpPr>
          <p:cNvPr id="419846" name="Rectangle 10">
            <a:extLst>
              <a:ext uri="{FF2B5EF4-FFF2-40B4-BE49-F238E27FC236}">
                <a16:creationId xmlns:a16="http://schemas.microsoft.com/office/drawing/2014/main" id="{745103CB-5581-2A0D-3313-A308DD446AB3}"/>
              </a:ext>
            </a:extLst>
          </p:cNvPr>
          <p:cNvSpPr>
            <a:spLocks noChangeArrowheads="1"/>
          </p:cNvSpPr>
          <p:nvPr/>
        </p:nvSpPr>
        <p:spPr bwMode="auto">
          <a:xfrm>
            <a:off x="3532188" y="5105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47" name="Rectangle 10">
            <a:extLst>
              <a:ext uri="{FF2B5EF4-FFF2-40B4-BE49-F238E27FC236}">
                <a16:creationId xmlns:a16="http://schemas.microsoft.com/office/drawing/2014/main" id="{18E7F8D6-1CD4-B10A-13FC-2023CA43A637}"/>
              </a:ext>
            </a:extLst>
          </p:cNvPr>
          <p:cNvSpPr>
            <a:spLocks noChangeArrowheads="1"/>
          </p:cNvSpPr>
          <p:nvPr/>
        </p:nvSpPr>
        <p:spPr bwMode="auto">
          <a:xfrm>
            <a:off x="3887788" y="4256088"/>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48" name="AutoShape 16">
            <a:extLst>
              <a:ext uri="{FF2B5EF4-FFF2-40B4-BE49-F238E27FC236}">
                <a16:creationId xmlns:a16="http://schemas.microsoft.com/office/drawing/2014/main" id="{9287D50B-D509-3DE4-423E-14CAEE86FDD9}"/>
              </a:ext>
            </a:extLst>
          </p:cNvPr>
          <p:cNvSpPr>
            <a:spLocks noChangeArrowheads="1"/>
          </p:cNvSpPr>
          <p:nvPr/>
        </p:nvSpPr>
        <p:spPr bwMode="auto">
          <a:xfrm rot="-231430">
            <a:off x="4089400" y="3681413"/>
            <a:ext cx="385763" cy="261937"/>
          </a:xfrm>
          <a:prstGeom prst="rightArrow">
            <a:avLst>
              <a:gd name="adj1" fmla="val 50000"/>
              <a:gd name="adj2" fmla="val 45682"/>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49" name="Rectangle 10">
            <a:extLst>
              <a:ext uri="{FF2B5EF4-FFF2-40B4-BE49-F238E27FC236}">
                <a16:creationId xmlns:a16="http://schemas.microsoft.com/office/drawing/2014/main" id="{66F3A878-6A92-2E39-4951-636915AA6AF9}"/>
              </a:ext>
            </a:extLst>
          </p:cNvPr>
          <p:cNvSpPr>
            <a:spLocks noChangeArrowheads="1"/>
          </p:cNvSpPr>
          <p:nvPr/>
        </p:nvSpPr>
        <p:spPr bwMode="auto">
          <a:xfrm>
            <a:off x="6324600" y="3827463"/>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0" name="Rectangle 10">
            <a:extLst>
              <a:ext uri="{FF2B5EF4-FFF2-40B4-BE49-F238E27FC236}">
                <a16:creationId xmlns:a16="http://schemas.microsoft.com/office/drawing/2014/main" id="{2FA3D163-75FD-BE4C-785F-55768AF11791}"/>
              </a:ext>
            </a:extLst>
          </p:cNvPr>
          <p:cNvSpPr>
            <a:spLocks noChangeArrowheads="1"/>
          </p:cNvSpPr>
          <p:nvPr/>
        </p:nvSpPr>
        <p:spPr bwMode="auto">
          <a:xfrm>
            <a:off x="5813425" y="3751263"/>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1" name="Rectangle 10">
            <a:extLst>
              <a:ext uri="{FF2B5EF4-FFF2-40B4-BE49-F238E27FC236}">
                <a16:creationId xmlns:a16="http://schemas.microsoft.com/office/drawing/2014/main" id="{243090CA-4437-0A1B-4DDD-4509ACE713E2}"/>
              </a:ext>
            </a:extLst>
          </p:cNvPr>
          <p:cNvSpPr>
            <a:spLocks noChangeArrowheads="1"/>
          </p:cNvSpPr>
          <p:nvPr/>
        </p:nvSpPr>
        <p:spPr bwMode="auto">
          <a:xfrm>
            <a:off x="5313363" y="3795713"/>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2" name="AutoShape 16">
            <a:extLst>
              <a:ext uri="{FF2B5EF4-FFF2-40B4-BE49-F238E27FC236}">
                <a16:creationId xmlns:a16="http://schemas.microsoft.com/office/drawing/2014/main" id="{AB8DFF4C-BD28-420D-A51C-FED52BCF5A5B}"/>
              </a:ext>
            </a:extLst>
          </p:cNvPr>
          <p:cNvSpPr>
            <a:spLocks noChangeArrowheads="1"/>
          </p:cNvSpPr>
          <p:nvPr/>
        </p:nvSpPr>
        <p:spPr bwMode="auto">
          <a:xfrm rot="10596871">
            <a:off x="5507038" y="3662363"/>
            <a:ext cx="242887" cy="354012"/>
          </a:xfrm>
          <a:prstGeom prst="rightArrow">
            <a:avLst>
              <a:gd name="adj1" fmla="val 50000"/>
              <a:gd name="adj2" fmla="val 45903"/>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3" name="Rectangle 10">
            <a:extLst>
              <a:ext uri="{FF2B5EF4-FFF2-40B4-BE49-F238E27FC236}">
                <a16:creationId xmlns:a16="http://schemas.microsoft.com/office/drawing/2014/main" id="{A9FFF724-4061-AE12-3C21-624CBE66C94D}"/>
              </a:ext>
            </a:extLst>
          </p:cNvPr>
          <p:cNvSpPr>
            <a:spLocks noChangeArrowheads="1"/>
          </p:cNvSpPr>
          <p:nvPr/>
        </p:nvSpPr>
        <p:spPr bwMode="auto">
          <a:xfrm>
            <a:off x="6051550" y="3784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4" name="AutoShape 16">
            <a:extLst>
              <a:ext uri="{FF2B5EF4-FFF2-40B4-BE49-F238E27FC236}">
                <a16:creationId xmlns:a16="http://schemas.microsoft.com/office/drawing/2014/main" id="{5E301433-0FEB-EDF8-3E3F-B79904DDE06C}"/>
              </a:ext>
            </a:extLst>
          </p:cNvPr>
          <p:cNvSpPr>
            <a:spLocks noChangeArrowheads="1"/>
          </p:cNvSpPr>
          <p:nvPr/>
        </p:nvSpPr>
        <p:spPr bwMode="auto">
          <a:xfrm>
            <a:off x="4886325" y="2933700"/>
            <a:ext cx="469900" cy="258763"/>
          </a:xfrm>
          <a:prstGeom prst="rightArrow">
            <a:avLst>
              <a:gd name="adj1" fmla="val 50000"/>
              <a:gd name="adj2" fmla="val 45794"/>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5" name="Rectangle 17">
            <a:extLst>
              <a:ext uri="{FF2B5EF4-FFF2-40B4-BE49-F238E27FC236}">
                <a16:creationId xmlns:a16="http://schemas.microsoft.com/office/drawing/2014/main" id="{F0C2F5E9-7B0D-1F58-8FBF-E222A95DA557}"/>
              </a:ext>
            </a:extLst>
          </p:cNvPr>
          <p:cNvSpPr>
            <a:spLocks noChangeArrowheads="1"/>
          </p:cNvSpPr>
          <p:nvPr/>
        </p:nvSpPr>
        <p:spPr bwMode="auto">
          <a:xfrm>
            <a:off x="4970463" y="2311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6" name="Rectangle 17">
            <a:extLst>
              <a:ext uri="{FF2B5EF4-FFF2-40B4-BE49-F238E27FC236}">
                <a16:creationId xmlns:a16="http://schemas.microsoft.com/office/drawing/2014/main" id="{13E4EBB8-CD84-B72F-831F-7B78B5808E14}"/>
              </a:ext>
            </a:extLst>
          </p:cNvPr>
          <p:cNvSpPr>
            <a:spLocks noChangeArrowheads="1"/>
          </p:cNvSpPr>
          <p:nvPr/>
        </p:nvSpPr>
        <p:spPr bwMode="auto">
          <a:xfrm>
            <a:off x="4591050" y="2819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7" name="AutoShape 16">
            <a:extLst>
              <a:ext uri="{FF2B5EF4-FFF2-40B4-BE49-F238E27FC236}">
                <a16:creationId xmlns:a16="http://schemas.microsoft.com/office/drawing/2014/main" id="{9934B827-A343-C680-B395-A6422B67EA9D}"/>
              </a:ext>
            </a:extLst>
          </p:cNvPr>
          <p:cNvSpPr>
            <a:spLocks noChangeArrowheads="1"/>
          </p:cNvSpPr>
          <p:nvPr/>
        </p:nvSpPr>
        <p:spPr bwMode="auto">
          <a:xfrm rot="6848271">
            <a:off x="4645025" y="2573338"/>
            <a:ext cx="276225" cy="130175"/>
          </a:xfrm>
          <a:prstGeom prst="rightArrow">
            <a:avLst>
              <a:gd name="adj1" fmla="val 50000"/>
              <a:gd name="adj2" fmla="val 46339"/>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8" name="Rectangle 17">
            <a:extLst>
              <a:ext uri="{FF2B5EF4-FFF2-40B4-BE49-F238E27FC236}">
                <a16:creationId xmlns:a16="http://schemas.microsoft.com/office/drawing/2014/main" id="{A7B98DA2-72C5-2484-820E-0E66F0598DE8}"/>
              </a:ext>
            </a:extLst>
          </p:cNvPr>
          <p:cNvSpPr>
            <a:spLocks noChangeArrowheads="1"/>
          </p:cNvSpPr>
          <p:nvPr/>
        </p:nvSpPr>
        <p:spPr bwMode="auto">
          <a:xfrm>
            <a:off x="5038725" y="1836738"/>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59" name="Text Box 17">
            <a:extLst>
              <a:ext uri="{FF2B5EF4-FFF2-40B4-BE49-F238E27FC236}">
                <a16:creationId xmlns:a16="http://schemas.microsoft.com/office/drawing/2014/main" id="{7AFA5BAF-B603-D399-C839-B7D71F86D63F}"/>
              </a:ext>
            </a:extLst>
          </p:cNvPr>
          <p:cNvSpPr txBox="1">
            <a:spLocks noChangeArrowheads="1"/>
          </p:cNvSpPr>
          <p:nvPr/>
        </p:nvSpPr>
        <p:spPr bwMode="auto">
          <a:xfrm>
            <a:off x="4548188" y="3836988"/>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solidFill>
                  <a:srgbClr val="FF0000"/>
                </a:solidFill>
              </a:rPr>
              <a:t>‘Hickory </a:t>
            </a:r>
          </a:p>
          <a:p>
            <a:pPr algn="ctr">
              <a:spcBef>
                <a:spcPct val="0"/>
              </a:spcBef>
              <a:buFontTx/>
              <a:buNone/>
            </a:pPr>
            <a:r>
              <a:rPr lang="en-US" altLang="en-US" sz="1200">
                <a:solidFill>
                  <a:srgbClr val="FF0000"/>
                </a:solidFill>
              </a:rPr>
              <a:t>Ground’</a:t>
            </a:r>
          </a:p>
        </p:txBody>
      </p:sp>
      <p:sp>
        <p:nvSpPr>
          <p:cNvPr id="419860" name="Oval 32">
            <a:extLst>
              <a:ext uri="{FF2B5EF4-FFF2-40B4-BE49-F238E27FC236}">
                <a16:creationId xmlns:a16="http://schemas.microsoft.com/office/drawing/2014/main" id="{49EEDE62-645C-32BC-EBD7-D839174170D4}"/>
              </a:ext>
            </a:extLst>
          </p:cNvPr>
          <p:cNvSpPr>
            <a:spLocks noChangeArrowheads="1"/>
          </p:cNvSpPr>
          <p:nvPr/>
        </p:nvSpPr>
        <p:spPr bwMode="auto">
          <a:xfrm>
            <a:off x="4846638" y="3662363"/>
            <a:ext cx="152400" cy="1651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61" name="Oval 33">
            <a:extLst>
              <a:ext uri="{FF2B5EF4-FFF2-40B4-BE49-F238E27FC236}">
                <a16:creationId xmlns:a16="http://schemas.microsoft.com/office/drawing/2014/main" id="{F381A63D-F698-7B22-B84A-861C00B73CE0}"/>
              </a:ext>
            </a:extLst>
          </p:cNvPr>
          <p:cNvSpPr>
            <a:spLocks noChangeArrowheads="1"/>
          </p:cNvSpPr>
          <p:nvPr/>
        </p:nvSpPr>
        <p:spPr bwMode="auto">
          <a:xfrm>
            <a:off x="5421313" y="3048000"/>
            <a:ext cx="152400" cy="1651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19862" name="Text Box 17">
            <a:extLst>
              <a:ext uri="{FF2B5EF4-FFF2-40B4-BE49-F238E27FC236}">
                <a16:creationId xmlns:a16="http://schemas.microsoft.com/office/drawing/2014/main" id="{2FF0345F-1DEF-E888-43AF-4B1BA74F84C0}"/>
              </a:ext>
            </a:extLst>
          </p:cNvPr>
          <p:cNvSpPr txBox="1">
            <a:spLocks noChangeArrowheads="1"/>
          </p:cNvSpPr>
          <p:nvPr/>
        </p:nvSpPr>
        <p:spPr bwMode="auto">
          <a:xfrm>
            <a:off x="5561013" y="3106738"/>
            <a:ext cx="1449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solidFill>
                  <a:srgbClr val="FF0000"/>
                </a:solidFill>
              </a:rPr>
              <a:t>Horseshoe Bend</a:t>
            </a:r>
          </a:p>
        </p:txBody>
      </p:sp>
    </p:spTree>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Box 3">
            <a:extLst>
              <a:ext uri="{FF2B5EF4-FFF2-40B4-BE49-F238E27FC236}">
                <a16:creationId xmlns:a16="http://schemas.microsoft.com/office/drawing/2014/main" id="{1FAC8BBC-C3C5-B88E-6EEC-FD7DDBA2D36B}"/>
              </a:ext>
            </a:extLst>
          </p:cNvPr>
          <p:cNvSpPr txBox="1">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PREPARATION FOR THE FINALE, FEB.-MAR., 1814, Pt. 2</a:t>
            </a:r>
          </a:p>
          <a:p>
            <a:pPr algn="ctr">
              <a:spcBef>
                <a:spcPct val="0"/>
              </a:spcBef>
              <a:buFontTx/>
              <a:buNone/>
            </a:pPr>
            <a:endParaRPr lang="en-US" altLang="en-US" sz="2200" b="0"/>
          </a:p>
          <a:p>
            <a:pPr>
              <a:spcBef>
                <a:spcPct val="0"/>
              </a:spcBef>
              <a:buFontTx/>
              <a:buNone/>
            </a:pPr>
            <a:r>
              <a:rPr lang="en-US" altLang="en-US" sz="2200" b="0"/>
              <a:t>	 --Now Jackson had both supplies and troops. The War Department had ordered Tennessee Gov. Blount  to monitor militia to sustain Jackson’s force; and the US 39</a:t>
            </a:r>
            <a:r>
              <a:rPr lang="en-US" altLang="en-US" sz="2200" b="0" baseline="30000"/>
              <a:t>th</a:t>
            </a:r>
            <a:r>
              <a:rPr lang="en-US" altLang="en-US" sz="2200" b="0"/>
              <a:t> Regiment had also arrived.   By March, Jackson had over 3,000 troops at Fort Strother.</a:t>
            </a:r>
          </a:p>
          <a:p>
            <a:pPr>
              <a:spcBef>
                <a:spcPct val="0"/>
              </a:spcBef>
              <a:buFontTx/>
              <a:buNone/>
            </a:pPr>
            <a:r>
              <a:rPr lang="en-US" altLang="en-US" sz="2200" b="0"/>
              <a:t>	 </a:t>
            </a:r>
          </a:p>
          <a:p>
            <a:pPr>
              <a:spcBef>
                <a:spcPct val="0"/>
              </a:spcBef>
              <a:buFontTx/>
              <a:buNone/>
            </a:pPr>
            <a:r>
              <a:rPr lang="en-US" altLang="en-US" sz="2200" b="0"/>
              <a:t>	--The last improvement was in discipline.  Jackson wanted no more of the mutinies he’d seen through fall and winter.  When two of the top East Tennessee commanders, Isaac Roberts and John Cocke, quibbled about their men’s enlistments or about Jackson’s command authority, Jackson preferred court-martial charges against both. </a:t>
            </a:r>
          </a:p>
          <a:p>
            <a:pPr>
              <a:spcBef>
                <a:spcPct val="0"/>
              </a:spcBef>
              <a:buFontTx/>
              <a:buNone/>
            </a:pPr>
            <a:r>
              <a:rPr lang="en-US" altLang="en-US" sz="2200" b="0"/>
              <a:t>	</a:t>
            </a:r>
          </a:p>
          <a:p>
            <a:pPr>
              <a:spcBef>
                <a:spcPct val="0"/>
              </a:spcBef>
              <a:buFontTx/>
              <a:buNone/>
            </a:pPr>
            <a:r>
              <a:rPr lang="en-US" altLang="en-US" sz="2200" b="0"/>
              <a:t>	--The 39</a:t>
            </a:r>
            <a:r>
              <a:rPr lang="en-US" altLang="en-US" sz="2200" b="0" baseline="30000"/>
              <a:t>th</a:t>
            </a:r>
            <a:r>
              <a:rPr lang="en-US" altLang="en-US" sz="2200" b="0"/>
              <a:t> Regiment’s long-term regulars served as Jackson’s training and disciplinary anchor.  The 39</a:t>
            </a:r>
            <a:r>
              <a:rPr lang="en-US" altLang="en-US" sz="2200" b="0" baseline="30000"/>
              <a:t>th</a:t>
            </a:r>
            <a:r>
              <a:rPr lang="en-US" altLang="en-US" sz="2200" b="0"/>
              <a:t> also played a role in his most controversial disciplinary action.  Just before the army left Fort Strother for Horseshoe Bend, a young militia private lost his temper in a misunderstanding with an officer.  Hearing rumors of another mutiny, Jackson had the boy court-martialed and shot before the assembled ranks. Members of the 39</a:t>
            </a:r>
            <a:r>
              <a:rPr lang="en-US" altLang="en-US" sz="2200" b="0" baseline="30000"/>
              <a:t>th</a:t>
            </a:r>
            <a:r>
              <a:rPr lang="en-US" altLang="en-US" sz="2200" b="0"/>
              <a:t> formed the firing squad. </a:t>
            </a:r>
          </a:p>
        </p:txBody>
      </p:sp>
    </p:spTree>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descr="relief">
            <a:extLst>
              <a:ext uri="{FF2B5EF4-FFF2-40B4-BE49-F238E27FC236}">
                <a16:creationId xmlns:a16="http://schemas.microsoft.com/office/drawing/2014/main" id="{DCE69F08-9E66-7831-202F-B461C21CC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27" t="4445" r="9407" b="37555"/>
          <a:stretch>
            <a:fillRect/>
          </a:stretch>
        </p:blipFill>
        <p:spPr bwMode="auto">
          <a:xfrm>
            <a:off x="2286000" y="0"/>
            <a:ext cx="4826000" cy="44196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23939" name="Text Box 7">
            <a:extLst>
              <a:ext uri="{FF2B5EF4-FFF2-40B4-BE49-F238E27FC236}">
                <a16:creationId xmlns:a16="http://schemas.microsoft.com/office/drawing/2014/main" id="{2FF0EE27-8742-CF05-20F6-E8FB0A7A5541}"/>
              </a:ext>
            </a:extLst>
          </p:cNvPr>
          <p:cNvSpPr txBox="1">
            <a:spLocks noChangeArrowheads="1"/>
          </p:cNvSpPr>
          <p:nvPr/>
        </p:nvSpPr>
        <p:spPr bwMode="auto">
          <a:xfrm>
            <a:off x="1758950" y="3657600"/>
            <a:ext cx="2214563" cy="101441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RUSSELL</a:t>
            </a:r>
          </a:p>
          <a:p>
            <a:pPr algn="ctr">
              <a:spcBef>
                <a:spcPct val="0"/>
              </a:spcBef>
              <a:buFontTx/>
              <a:buNone/>
            </a:pPr>
            <a:r>
              <a:rPr lang="en-US" altLang="en-US" sz="2000"/>
              <a:t>3</a:t>
            </a:r>
            <a:r>
              <a:rPr lang="en-US" altLang="en-US" sz="2000" baseline="30000"/>
              <a:t>rd</a:t>
            </a:r>
            <a:r>
              <a:rPr lang="en-US" altLang="en-US" sz="2000"/>
              <a:t> US Regiment </a:t>
            </a:r>
          </a:p>
          <a:p>
            <a:pPr algn="ctr">
              <a:spcBef>
                <a:spcPct val="0"/>
              </a:spcBef>
              <a:buFontTx/>
              <a:buNone/>
            </a:pPr>
            <a:r>
              <a:rPr lang="en-US" altLang="en-US" sz="2000"/>
              <a:t>&amp; Indians</a:t>
            </a:r>
          </a:p>
        </p:txBody>
      </p:sp>
      <p:sp>
        <p:nvSpPr>
          <p:cNvPr id="423940" name="Text Box 8">
            <a:extLst>
              <a:ext uri="{FF2B5EF4-FFF2-40B4-BE49-F238E27FC236}">
                <a16:creationId xmlns:a16="http://schemas.microsoft.com/office/drawing/2014/main" id="{EEA1348E-911F-835F-37F6-A19815BE2194}"/>
              </a:ext>
            </a:extLst>
          </p:cNvPr>
          <p:cNvSpPr txBox="1">
            <a:spLocks noChangeArrowheads="1"/>
          </p:cNvSpPr>
          <p:nvPr/>
        </p:nvSpPr>
        <p:spPr bwMode="auto">
          <a:xfrm>
            <a:off x="5661025" y="990600"/>
            <a:ext cx="3482975" cy="132397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Jackson</a:t>
            </a:r>
          </a:p>
          <a:p>
            <a:pPr algn="ctr">
              <a:spcBef>
                <a:spcPct val="0"/>
              </a:spcBef>
              <a:buFontTx/>
              <a:buNone/>
            </a:pPr>
            <a:r>
              <a:rPr lang="en-US" altLang="en-US" sz="2000"/>
              <a:t>U.S. 39th US Regiment., </a:t>
            </a:r>
          </a:p>
          <a:p>
            <a:pPr algn="ctr">
              <a:spcBef>
                <a:spcPct val="0"/>
              </a:spcBef>
              <a:buFontTx/>
              <a:buNone/>
            </a:pPr>
            <a:r>
              <a:rPr lang="en-US" altLang="en-US" sz="2000"/>
              <a:t>Tennessee Militia</a:t>
            </a:r>
          </a:p>
          <a:p>
            <a:pPr algn="ctr">
              <a:spcBef>
                <a:spcPct val="0"/>
              </a:spcBef>
              <a:buFontTx/>
              <a:buNone/>
            </a:pPr>
            <a:r>
              <a:rPr lang="en-US" altLang="en-US" sz="2000"/>
              <a:t>&amp; Indians</a:t>
            </a:r>
          </a:p>
        </p:txBody>
      </p:sp>
      <p:sp>
        <p:nvSpPr>
          <p:cNvPr id="423941" name="Text Box 9">
            <a:extLst>
              <a:ext uri="{FF2B5EF4-FFF2-40B4-BE49-F238E27FC236}">
                <a16:creationId xmlns:a16="http://schemas.microsoft.com/office/drawing/2014/main" id="{BAACA13E-6524-655E-FB53-3AE893447875}"/>
              </a:ext>
            </a:extLst>
          </p:cNvPr>
          <p:cNvSpPr txBox="1">
            <a:spLocks noChangeArrowheads="1"/>
          </p:cNvSpPr>
          <p:nvPr/>
        </p:nvSpPr>
        <p:spPr bwMode="auto">
          <a:xfrm>
            <a:off x="6937375" y="3429000"/>
            <a:ext cx="2206625" cy="1009650"/>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Milton</a:t>
            </a:r>
          </a:p>
          <a:p>
            <a:pPr algn="ctr">
              <a:spcBef>
                <a:spcPct val="0"/>
              </a:spcBef>
              <a:buFontTx/>
              <a:buNone/>
            </a:pPr>
            <a:r>
              <a:rPr lang="en-US" altLang="en-US" sz="2000"/>
              <a:t>US Volunteers</a:t>
            </a:r>
          </a:p>
          <a:p>
            <a:pPr algn="ctr">
              <a:spcBef>
                <a:spcPct val="0"/>
              </a:spcBef>
              <a:buFontTx/>
              <a:buNone/>
            </a:pPr>
            <a:r>
              <a:rPr lang="en-US" altLang="en-US" sz="2000"/>
              <a:t>&amp; Indians</a:t>
            </a:r>
            <a:endParaRPr lang="en-US" altLang="en-US" sz="1800"/>
          </a:p>
        </p:txBody>
      </p:sp>
      <p:sp>
        <p:nvSpPr>
          <p:cNvPr id="423942" name="Rectangle 17">
            <a:extLst>
              <a:ext uri="{FF2B5EF4-FFF2-40B4-BE49-F238E27FC236}">
                <a16:creationId xmlns:a16="http://schemas.microsoft.com/office/drawing/2014/main" id="{AEEA76EF-8DBF-05EC-1B73-8758A8F975D5}"/>
              </a:ext>
            </a:extLst>
          </p:cNvPr>
          <p:cNvSpPr>
            <a:spLocks noChangeArrowheads="1"/>
          </p:cNvSpPr>
          <p:nvPr/>
        </p:nvSpPr>
        <p:spPr bwMode="auto">
          <a:xfrm>
            <a:off x="5257800" y="1676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3" name="Rectangle 10">
            <a:extLst>
              <a:ext uri="{FF2B5EF4-FFF2-40B4-BE49-F238E27FC236}">
                <a16:creationId xmlns:a16="http://schemas.microsoft.com/office/drawing/2014/main" id="{1A6521C5-E8D4-4358-8235-27FDBC594F9C}"/>
              </a:ext>
            </a:extLst>
          </p:cNvPr>
          <p:cNvSpPr>
            <a:spLocks noChangeArrowheads="1"/>
          </p:cNvSpPr>
          <p:nvPr/>
        </p:nvSpPr>
        <p:spPr bwMode="auto">
          <a:xfrm>
            <a:off x="6629400" y="37338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4" name="Rectangle 18">
            <a:extLst>
              <a:ext uri="{FF2B5EF4-FFF2-40B4-BE49-F238E27FC236}">
                <a16:creationId xmlns:a16="http://schemas.microsoft.com/office/drawing/2014/main" id="{59775A2F-CEA1-C122-38A5-2928B1C35354}"/>
              </a:ext>
            </a:extLst>
          </p:cNvPr>
          <p:cNvSpPr>
            <a:spLocks noChangeArrowheads="1"/>
          </p:cNvSpPr>
          <p:nvPr/>
        </p:nvSpPr>
        <p:spPr bwMode="auto">
          <a:xfrm>
            <a:off x="5105400" y="8382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5" name="Rectangle 10">
            <a:extLst>
              <a:ext uri="{FF2B5EF4-FFF2-40B4-BE49-F238E27FC236}">
                <a16:creationId xmlns:a16="http://schemas.microsoft.com/office/drawing/2014/main" id="{24724764-00AB-8BEB-86A9-FC1B25BE5998}"/>
              </a:ext>
            </a:extLst>
          </p:cNvPr>
          <p:cNvSpPr>
            <a:spLocks noChangeArrowheads="1"/>
          </p:cNvSpPr>
          <p:nvPr/>
        </p:nvSpPr>
        <p:spPr bwMode="auto">
          <a:xfrm>
            <a:off x="4038600" y="4038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6" name="Rectangle 10">
            <a:extLst>
              <a:ext uri="{FF2B5EF4-FFF2-40B4-BE49-F238E27FC236}">
                <a16:creationId xmlns:a16="http://schemas.microsoft.com/office/drawing/2014/main" id="{470ACE34-676D-CDB0-CB6F-DCAEDBD82983}"/>
              </a:ext>
            </a:extLst>
          </p:cNvPr>
          <p:cNvSpPr>
            <a:spLocks noChangeArrowheads="1"/>
          </p:cNvSpPr>
          <p:nvPr/>
        </p:nvSpPr>
        <p:spPr bwMode="auto">
          <a:xfrm>
            <a:off x="6400800" y="36576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7" name="Rectangle 10">
            <a:extLst>
              <a:ext uri="{FF2B5EF4-FFF2-40B4-BE49-F238E27FC236}">
                <a16:creationId xmlns:a16="http://schemas.microsoft.com/office/drawing/2014/main" id="{FF109CE0-CEDA-B833-7BA2-771CF6B47FAC}"/>
              </a:ext>
            </a:extLst>
          </p:cNvPr>
          <p:cNvSpPr>
            <a:spLocks noChangeArrowheads="1"/>
          </p:cNvSpPr>
          <p:nvPr/>
        </p:nvSpPr>
        <p:spPr bwMode="auto">
          <a:xfrm>
            <a:off x="6172200" y="35814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8" name="Rectangle 17">
            <a:extLst>
              <a:ext uri="{FF2B5EF4-FFF2-40B4-BE49-F238E27FC236}">
                <a16:creationId xmlns:a16="http://schemas.microsoft.com/office/drawing/2014/main" id="{3D4CA460-ABBD-116F-75D7-A0D9505E6E2F}"/>
              </a:ext>
            </a:extLst>
          </p:cNvPr>
          <p:cNvSpPr>
            <a:spLocks noChangeArrowheads="1"/>
          </p:cNvSpPr>
          <p:nvPr/>
        </p:nvSpPr>
        <p:spPr bwMode="auto">
          <a:xfrm>
            <a:off x="5029200" y="2286000"/>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49" name="Rectangle 17">
            <a:extLst>
              <a:ext uri="{FF2B5EF4-FFF2-40B4-BE49-F238E27FC236}">
                <a16:creationId xmlns:a16="http://schemas.microsoft.com/office/drawing/2014/main" id="{59F163D9-487D-B1AA-E13D-2B20FB623948}"/>
              </a:ext>
            </a:extLst>
          </p:cNvPr>
          <p:cNvSpPr>
            <a:spLocks noChangeArrowheads="1"/>
          </p:cNvSpPr>
          <p:nvPr/>
        </p:nvSpPr>
        <p:spPr bwMode="auto">
          <a:xfrm>
            <a:off x="4830763" y="2905125"/>
            <a:ext cx="152400" cy="1524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0" name="AutoShape 16">
            <a:extLst>
              <a:ext uri="{FF2B5EF4-FFF2-40B4-BE49-F238E27FC236}">
                <a16:creationId xmlns:a16="http://schemas.microsoft.com/office/drawing/2014/main" id="{D00923D3-ACD7-B51B-9EF9-11E816EB9194}"/>
              </a:ext>
            </a:extLst>
          </p:cNvPr>
          <p:cNvSpPr>
            <a:spLocks noChangeArrowheads="1"/>
          </p:cNvSpPr>
          <p:nvPr/>
        </p:nvSpPr>
        <p:spPr bwMode="auto">
          <a:xfrm rot="6848271">
            <a:off x="4854575" y="2601913"/>
            <a:ext cx="276225" cy="130175"/>
          </a:xfrm>
          <a:prstGeom prst="rightArrow">
            <a:avLst>
              <a:gd name="adj1" fmla="val 50000"/>
              <a:gd name="adj2" fmla="val 46339"/>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1" name="AutoShape 16">
            <a:extLst>
              <a:ext uri="{FF2B5EF4-FFF2-40B4-BE49-F238E27FC236}">
                <a16:creationId xmlns:a16="http://schemas.microsoft.com/office/drawing/2014/main" id="{465F5562-22AD-38FC-018C-580CFB9BC249}"/>
              </a:ext>
            </a:extLst>
          </p:cNvPr>
          <p:cNvSpPr>
            <a:spLocks noChangeArrowheads="1"/>
          </p:cNvSpPr>
          <p:nvPr/>
        </p:nvSpPr>
        <p:spPr bwMode="auto">
          <a:xfrm rot="6848271">
            <a:off x="5083175" y="1992313"/>
            <a:ext cx="276225" cy="130175"/>
          </a:xfrm>
          <a:prstGeom prst="rightArrow">
            <a:avLst>
              <a:gd name="adj1" fmla="val 50000"/>
              <a:gd name="adj2" fmla="val 46339"/>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2" name="AutoShape 16">
            <a:extLst>
              <a:ext uri="{FF2B5EF4-FFF2-40B4-BE49-F238E27FC236}">
                <a16:creationId xmlns:a16="http://schemas.microsoft.com/office/drawing/2014/main" id="{E330C792-704A-C067-12CE-0DBBE12D37A7}"/>
              </a:ext>
            </a:extLst>
          </p:cNvPr>
          <p:cNvSpPr>
            <a:spLocks noChangeArrowheads="1"/>
          </p:cNvSpPr>
          <p:nvPr/>
        </p:nvSpPr>
        <p:spPr bwMode="auto">
          <a:xfrm rot="1009011">
            <a:off x="5132388" y="2957513"/>
            <a:ext cx="469900" cy="258762"/>
          </a:xfrm>
          <a:prstGeom prst="rightArrow">
            <a:avLst>
              <a:gd name="adj1" fmla="val 50000"/>
              <a:gd name="adj2" fmla="val 45794"/>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3" name="AutoShape 16">
            <a:extLst>
              <a:ext uri="{FF2B5EF4-FFF2-40B4-BE49-F238E27FC236}">
                <a16:creationId xmlns:a16="http://schemas.microsoft.com/office/drawing/2014/main" id="{46745706-222E-636A-DF2C-DEF9F225D0A6}"/>
              </a:ext>
            </a:extLst>
          </p:cNvPr>
          <p:cNvSpPr>
            <a:spLocks noChangeArrowheads="1"/>
          </p:cNvSpPr>
          <p:nvPr/>
        </p:nvSpPr>
        <p:spPr bwMode="auto">
          <a:xfrm rot="-1421688">
            <a:off x="4446588" y="3768725"/>
            <a:ext cx="611187" cy="261938"/>
          </a:xfrm>
          <a:prstGeom prst="rightArrow">
            <a:avLst>
              <a:gd name="adj1" fmla="val 50000"/>
              <a:gd name="adj2" fmla="val 4577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4" name="AutoShape 16">
            <a:extLst>
              <a:ext uri="{FF2B5EF4-FFF2-40B4-BE49-F238E27FC236}">
                <a16:creationId xmlns:a16="http://schemas.microsoft.com/office/drawing/2014/main" id="{19F5EF55-8D8C-8479-3F57-9E461C0BFF36}"/>
              </a:ext>
            </a:extLst>
          </p:cNvPr>
          <p:cNvSpPr>
            <a:spLocks noChangeArrowheads="1"/>
          </p:cNvSpPr>
          <p:nvPr/>
        </p:nvSpPr>
        <p:spPr bwMode="auto">
          <a:xfrm rot="-10607268">
            <a:off x="5876925" y="3435350"/>
            <a:ext cx="242888" cy="354013"/>
          </a:xfrm>
          <a:prstGeom prst="rightArrow">
            <a:avLst>
              <a:gd name="adj1" fmla="val 50000"/>
              <a:gd name="adj2" fmla="val 45903"/>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5" name="AutoShape 18">
            <a:extLst>
              <a:ext uri="{FF2B5EF4-FFF2-40B4-BE49-F238E27FC236}">
                <a16:creationId xmlns:a16="http://schemas.microsoft.com/office/drawing/2014/main" id="{900C95B8-CACA-5640-0877-709FA9B09ECA}"/>
              </a:ext>
            </a:extLst>
          </p:cNvPr>
          <p:cNvSpPr>
            <a:spLocks noChangeArrowheads="1"/>
          </p:cNvSpPr>
          <p:nvPr/>
        </p:nvSpPr>
        <p:spPr bwMode="auto">
          <a:xfrm>
            <a:off x="5638800" y="3048000"/>
            <a:ext cx="381000" cy="304800"/>
          </a:xfrm>
          <a:prstGeom prst="irregularSeal1">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23956" name="Text Box 8">
            <a:extLst>
              <a:ext uri="{FF2B5EF4-FFF2-40B4-BE49-F238E27FC236}">
                <a16:creationId xmlns:a16="http://schemas.microsoft.com/office/drawing/2014/main" id="{919CAF28-E1D5-1F53-2FEE-3B447ABFD949}"/>
              </a:ext>
            </a:extLst>
          </p:cNvPr>
          <p:cNvSpPr txBox="1">
            <a:spLocks noChangeArrowheads="1"/>
          </p:cNvSpPr>
          <p:nvPr/>
        </p:nvSpPr>
        <p:spPr bwMode="auto">
          <a:xfrm>
            <a:off x="6035675" y="2451100"/>
            <a:ext cx="2362200" cy="708025"/>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u="sng"/>
              <a:t>Horseshoe Bend, </a:t>
            </a:r>
          </a:p>
          <a:p>
            <a:pPr algn="ctr">
              <a:spcBef>
                <a:spcPct val="0"/>
              </a:spcBef>
              <a:buFontTx/>
              <a:buNone/>
            </a:pPr>
            <a:r>
              <a:rPr lang="en-US" altLang="en-US" sz="2000" u="sng"/>
              <a:t>27 March, 1814</a:t>
            </a:r>
            <a:endParaRPr lang="en-US" altLang="en-US" sz="2000"/>
          </a:p>
        </p:txBody>
      </p:sp>
      <p:sp>
        <p:nvSpPr>
          <p:cNvPr id="423957" name="Text Box 8">
            <a:extLst>
              <a:ext uri="{FF2B5EF4-FFF2-40B4-BE49-F238E27FC236}">
                <a16:creationId xmlns:a16="http://schemas.microsoft.com/office/drawing/2014/main" id="{85FA51D7-01D6-975D-D9B0-4D505E481070}"/>
              </a:ext>
            </a:extLst>
          </p:cNvPr>
          <p:cNvSpPr txBox="1">
            <a:spLocks noChangeArrowheads="1"/>
          </p:cNvSpPr>
          <p:nvPr/>
        </p:nvSpPr>
        <p:spPr bwMode="auto">
          <a:xfrm>
            <a:off x="3046413" y="2800350"/>
            <a:ext cx="179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chemeClr val="bg1"/>
                </a:solidFill>
              </a:rPr>
              <a:t>Fort Williams</a:t>
            </a:r>
          </a:p>
        </p:txBody>
      </p:sp>
      <p:sp>
        <p:nvSpPr>
          <p:cNvPr id="423958" name="Text Box 8">
            <a:extLst>
              <a:ext uri="{FF2B5EF4-FFF2-40B4-BE49-F238E27FC236}">
                <a16:creationId xmlns:a16="http://schemas.microsoft.com/office/drawing/2014/main" id="{0C328A52-C5CA-384C-5404-CDBB8D84BE68}"/>
              </a:ext>
            </a:extLst>
          </p:cNvPr>
          <p:cNvSpPr txBox="1">
            <a:spLocks noChangeArrowheads="1"/>
          </p:cNvSpPr>
          <p:nvPr/>
        </p:nvSpPr>
        <p:spPr bwMode="auto">
          <a:xfrm>
            <a:off x="2690813" y="2133600"/>
            <a:ext cx="2554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chemeClr val="bg1"/>
                </a:solidFill>
              </a:rPr>
              <a:t>Fort  Talladega</a:t>
            </a:r>
          </a:p>
        </p:txBody>
      </p:sp>
      <p:sp>
        <p:nvSpPr>
          <p:cNvPr id="423959" name="Text Box 8">
            <a:extLst>
              <a:ext uri="{FF2B5EF4-FFF2-40B4-BE49-F238E27FC236}">
                <a16:creationId xmlns:a16="http://schemas.microsoft.com/office/drawing/2014/main" id="{8FA7C7CD-7729-2D40-1DD5-2A30333FC49E}"/>
              </a:ext>
            </a:extLst>
          </p:cNvPr>
          <p:cNvSpPr txBox="1">
            <a:spLocks noChangeArrowheads="1"/>
          </p:cNvSpPr>
          <p:nvPr/>
        </p:nvSpPr>
        <p:spPr bwMode="auto">
          <a:xfrm>
            <a:off x="3395663" y="1522413"/>
            <a:ext cx="1795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chemeClr val="bg1"/>
                </a:solidFill>
              </a:rPr>
              <a:t>Fort Strother</a:t>
            </a:r>
          </a:p>
        </p:txBody>
      </p:sp>
    </p:spTree>
  </p:cSld>
  <p:clrMapOvr>
    <a:masterClrMapping/>
  </p:clrMapOvr>
  <p:transition spd="slow"/>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Box 3">
            <a:extLst>
              <a:ext uri="{FF2B5EF4-FFF2-40B4-BE49-F238E27FC236}">
                <a16:creationId xmlns:a16="http://schemas.microsoft.com/office/drawing/2014/main" id="{42F87CD4-F843-FE05-BC26-9BC53AE5A2E7}"/>
              </a:ext>
            </a:extLst>
          </p:cNvPr>
          <p:cNvSpPr txBox="1">
            <a:spLocks noChangeArrowheads="1"/>
          </p:cNvSpPr>
          <p:nvPr/>
        </p:nvSpPr>
        <p:spPr bwMode="auto">
          <a:xfrm>
            <a:off x="0" y="0"/>
            <a:ext cx="9144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dirty="0"/>
              <a:t>THE ROAD TO HORSESHOE BEND 14-26 MARCH, 1814, Pt. 1</a:t>
            </a:r>
          </a:p>
          <a:p>
            <a:pPr algn="ctr">
              <a:spcBef>
                <a:spcPct val="0"/>
              </a:spcBef>
              <a:buFontTx/>
              <a:buNone/>
            </a:pPr>
            <a:endParaRPr lang="en-US" altLang="en-US" sz="2200" b="0" dirty="0"/>
          </a:p>
          <a:p>
            <a:pPr>
              <a:spcBef>
                <a:spcPct val="0"/>
              </a:spcBef>
              <a:buFontTx/>
              <a:buNone/>
            </a:pPr>
            <a:r>
              <a:rPr lang="en-US" altLang="en-US" sz="2200" b="0" dirty="0"/>
              <a:t>	 --Per Pinckney’s instructions and because the Coosa River promised easier supply transfer, Jackson built boats to assist in moving his force. The winding river was tricky to navigate, but Jackson understood it would still ease his logistical challenge. </a:t>
            </a:r>
          </a:p>
          <a:p>
            <a:pPr>
              <a:spcBef>
                <a:spcPct val="0"/>
              </a:spcBef>
              <a:buFontTx/>
              <a:buNone/>
            </a:pPr>
            <a:r>
              <a:rPr lang="en-US" altLang="en-US" sz="2200" b="0" dirty="0"/>
              <a:t>	</a:t>
            </a:r>
          </a:p>
          <a:p>
            <a:pPr>
              <a:spcBef>
                <a:spcPct val="0"/>
              </a:spcBef>
              <a:buFontTx/>
              <a:buNone/>
            </a:pPr>
            <a:r>
              <a:rPr lang="en-US" altLang="en-US" sz="2200" b="0" dirty="0"/>
              <a:t>	--Jackson’s ~4000-man army left Fort Strother on 14 March.  The regulars and supplies took the boats on the Coosa River while the rest of the force marched nearby.  A small fort was erected at Talladega, but the main advance base was Fort Williams on the Coosa River, about fifty miles below Strother (about fifteen miles south of present-day Childersburg, Alabama).</a:t>
            </a:r>
          </a:p>
          <a:p>
            <a:pPr>
              <a:spcBef>
                <a:spcPct val="0"/>
              </a:spcBef>
              <a:buFontTx/>
              <a:buNone/>
            </a:pPr>
            <a:r>
              <a:rPr lang="en-US" altLang="en-US" sz="2200" b="0" dirty="0"/>
              <a:t>	</a:t>
            </a:r>
          </a:p>
          <a:p>
            <a:pPr>
              <a:spcBef>
                <a:spcPct val="0"/>
              </a:spcBef>
              <a:buFontTx/>
              <a:buNone/>
            </a:pPr>
            <a:r>
              <a:rPr lang="en-US" altLang="en-US" sz="2200" b="0" dirty="0"/>
              <a:t>	--While at Fort Williams, Jackson launched two small local raids to clear out any Red Sticks before he advanced to Horseshoe Bend. None made any noteworthy contact with Red Stick warriors.</a:t>
            </a:r>
          </a:p>
        </p:txBody>
      </p:sp>
    </p:spTree>
  </p:cSld>
  <p:clrMapOvr>
    <a:masterClrMapping/>
  </p:clrMapOvr>
  <p:transition spd="slow"/>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Box 3">
            <a:extLst>
              <a:ext uri="{FF2B5EF4-FFF2-40B4-BE49-F238E27FC236}">
                <a16:creationId xmlns:a16="http://schemas.microsoft.com/office/drawing/2014/main" id="{CD7E0BFE-772D-63A6-EA1A-5AEAEBEA8B78}"/>
              </a:ext>
            </a:extLst>
          </p:cNvPr>
          <p:cNvSpPr txBox="1">
            <a:spLocks noChangeArrowheads="1"/>
          </p:cNvSpPr>
          <p:nvPr/>
        </p:nvSpPr>
        <p:spPr bwMode="auto">
          <a:xfrm>
            <a:off x="0" y="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ROAD TO HORSESHOE BEND 14-26 MARCH, 1814, Pt. 2</a:t>
            </a:r>
          </a:p>
          <a:p>
            <a:pPr algn="ctr">
              <a:spcBef>
                <a:spcPct val="0"/>
              </a:spcBef>
              <a:buFontTx/>
              <a:buNone/>
            </a:pPr>
            <a:endParaRPr lang="en-US" altLang="en-US" sz="2200" b="0"/>
          </a:p>
          <a:p>
            <a:pPr>
              <a:spcBef>
                <a:spcPct val="0"/>
              </a:spcBef>
              <a:buFontTx/>
              <a:buNone/>
            </a:pPr>
            <a:r>
              <a:rPr lang="en-US" altLang="en-US" sz="2200" b="0"/>
              <a:t>	--Jackson left about 1000 troops at Fort Williams and, bolstered by Indian units, twenty-four rounds per Soldier, and eight-days’ rations, proceeded toward Horseshoe Bend on 24 March with about 3000 troops.  Reinforcing his hard campaign discipline, his general orders for the coming Tohopeka fight promised execution for any officer or Soldier who fled the enemy without orders or compelling superior force.</a:t>
            </a:r>
          </a:p>
          <a:p>
            <a:pPr>
              <a:spcBef>
                <a:spcPct val="0"/>
              </a:spcBef>
              <a:buFontTx/>
              <a:buNone/>
            </a:pPr>
            <a:r>
              <a:rPr lang="en-US" altLang="en-US" sz="2200" b="0"/>
              <a:t>	</a:t>
            </a:r>
          </a:p>
          <a:p>
            <a:pPr>
              <a:spcBef>
                <a:spcPct val="0"/>
              </a:spcBef>
              <a:buFontTx/>
              <a:buNone/>
            </a:pPr>
            <a:r>
              <a:rPr lang="en-US" altLang="en-US" sz="2200" b="0"/>
              <a:t>	--The 52-mile trip from Fort Williams to Horseshoe Bend passed between the Talladega Mountains to the north and Tallapoosa River to the south.  It took two days.  Apparently, wide paths were available for small supply trains and the two-cannon battery.   On the 26</a:t>
            </a:r>
            <a:r>
              <a:rPr lang="en-US" altLang="en-US" sz="2200" b="0" baseline="30000"/>
              <a:t>th</a:t>
            </a:r>
            <a:r>
              <a:rPr lang="en-US" altLang="en-US" sz="2200" b="0"/>
              <a:t>, Jackson’s force again encamped at Emuckfau Creek northwest of Tohopeka.  The Red Sticks did not contest the advance; nor did they attack the Emuckfau camp.  </a:t>
            </a:r>
          </a:p>
        </p:txBody>
      </p:sp>
    </p:spTree>
  </p:cSld>
  <p:clrMapOvr>
    <a:masterClrMapping/>
  </p:clrMapOvr>
  <p:transition spd="slow"/>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a:extLst>
              <a:ext uri="{FF2B5EF4-FFF2-40B4-BE49-F238E27FC236}">
                <a16:creationId xmlns:a16="http://schemas.microsoft.com/office/drawing/2014/main" id="{A32F1022-4E4F-B0AE-0AA1-7A124E55ECE3}"/>
              </a:ext>
            </a:extLst>
          </p:cNvPr>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Functional Topics:</a:t>
            </a:r>
          </a:p>
          <a:p>
            <a:pPr algn="ctr">
              <a:spcBef>
                <a:spcPct val="0"/>
              </a:spcBef>
              <a:buFontTx/>
              <a:buNone/>
            </a:pPr>
            <a:r>
              <a:rPr lang="en-US" altLang="en-US" sz="2400" b="0"/>
              <a:t>Order of Battle for Both Sides (Including Allied Indian Discussion)</a:t>
            </a:r>
          </a:p>
        </p:txBody>
      </p:sp>
    </p:spTree>
  </p:cSld>
  <p:clrMapOvr>
    <a:masterClrMapping/>
  </p:clrMapOvr>
  <p:transition spd="slow"/>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a:extLst>
              <a:ext uri="{FF2B5EF4-FFF2-40B4-BE49-F238E27FC236}">
                <a16:creationId xmlns:a16="http://schemas.microsoft.com/office/drawing/2014/main" id="{DB8CB2B8-07DA-647E-3D48-646364C0C3C6}"/>
              </a:ext>
            </a:extLst>
          </p:cNvPr>
          <p:cNvSpPr txBox="1">
            <a:spLocks noChangeArrowheads="1"/>
          </p:cNvSpPr>
          <p:nvPr/>
        </p:nvSpPr>
        <p:spPr bwMode="auto">
          <a:xfrm>
            <a:off x="-11113" y="-7938"/>
            <a:ext cx="9144001" cy="461963"/>
          </a:xfrm>
          <a:prstGeom prst="rect">
            <a:avLst/>
          </a:prstGeom>
          <a:solidFill>
            <a:schemeClr val="bg1"/>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400"/>
              <a:t>Tennessee Order of Battle at Horseshoe Bend, 27 March 1814</a:t>
            </a:r>
          </a:p>
        </p:txBody>
      </p:sp>
      <p:sp>
        <p:nvSpPr>
          <p:cNvPr id="432131" name="Text Box 5">
            <a:extLst>
              <a:ext uri="{FF2B5EF4-FFF2-40B4-BE49-F238E27FC236}">
                <a16:creationId xmlns:a16="http://schemas.microsoft.com/office/drawing/2014/main" id="{1BB31127-DBE4-ABD6-F9CA-D3C4CB6B6354}"/>
              </a:ext>
            </a:extLst>
          </p:cNvPr>
          <p:cNvSpPr txBox="1">
            <a:spLocks noChangeArrowheads="1"/>
          </p:cNvSpPr>
          <p:nvPr/>
        </p:nvSpPr>
        <p:spPr bwMode="auto">
          <a:xfrm>
            <a:off x="0" y="533400"/>
            <a:ext cx="9144000" cy="4000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MGEN Andrew Jackson, Tennessee (TN) Militia </a:t>
            </a:r>
          </a:p>
        </p:txBody>
      </p:sp>
      <p:sp>
        <p:nvSpPr>
          <p:cNvPr id="432132" name="Text Box 6">
            <a:extLst>
              <a:ext uri="{FF2B5EF4-FFF2-40B4-BE49-F238E27FC236}">
                <a16:creationId xmlns:a16="http://schemas.microsoft.com/office/drawing/2014/main" id="{A9F46868-D5AA-BD79-AFEA-B5C0CF953FB7}"/>
              </a:ext>
            </a:extLst>
          </p:cNvPr>
          <p:cNvSpPr txBox="1">
            <a:spLocks noChangeArrowheads="1"/>
          </p:cNvSpPr>
          <p:nvPr/>
        </p:nvSpPr>
        <p:spPr bwMode="auto">
          <a:xfrm>
            <a:off x="7243763" y="2055813"/>
            <a:ext cx="1914525" cy="5222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CPT John Gordon</a:t>
            </a:r>
          </a:p>
          <a:p>
            <a:pPr algn="ctr">
              <a:spcBef>
                <a:spcPct val="0"/>
              </a:spcBef>
              <a:buFontTx/>
              <a:buNone/>
            </a:pPr>
            <a:r>
              <a:rPr lang="en-US" altLang="en-US" sz="1400"/>
              <a:t>Company of </a:t>
            </a:r>
            <a:r>
              <a:rPr lang="en-US" altLang="en-US" sz="1400">
                <a:solidFill>
                  <a:srgbClr val="00B050"/>
                </a:solidFill>
              </a:rPr>
              <a:t>Spies</a:t>
            </a:r>
          </a:p>
        </p:txBody>
      </p:sp>
      <p:sp>
        <p:nvSpPr>
          <p:cNvPr id="432133" name="Text Box 7">
            <a:extLst>
              <a:ext uri="{FF2B5EF4-FFF2-40B4-BE49-F238E27FC236}">
                <a16:creationId xmlns:a16="http://schemas.microsoft.com/office/drawing/2014/main" id="{23C1AFF2-B827-E6BE-4AFB-2555E584987E}"/>
              </a:ext>
            </a:extLst>
          </p:cNvPr>
          <p:cNvSpPr txBox="1">
            <a:spLocks noChangeArrowheads="1"/>
          </p:cNvSpPr>
          <p:nvPr/>
        </p:nvSpPr>
        <p:spPr bwMode="auto">
          <a:xfrm>
            <a:off x="303213" y="1441450"/>
            <a:ext cx="2081212" cy="5222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BG John Coffee</a:t>
            </a:r>
          </a:p>
          <a:p>
            <a:pPr algn="ctr">
              <a:spcBef>
                <a:spcPct val="0"/>
              </a:spcBef>
              <a:buFontTx/>
              <a:buNone/>
            </a:pPr>
            <a:r>
              <a:rPr lang="en-US" altLang="en-US" sz="1400"/>
              <a:t>Mounted BDE</a:t>
            </a:r>
          </a:p>
        </p:txBody>
      </p:sp>
      <p:sp>
        <p:nvSpPr>
          <p:cNvPr id="432134" name="Text Box 8">
            <a:extLst>
              <a:ext uri="{FF2B5EF4-FFF2-40B4-BE49-F238E27FC236}">
                <a16:creationId xmlns:a16="http://schemas.microsoft.com/office/drawing/2014/main" id="{92878E24-B280-88B9-9CB5-92294649A4C3}"/>
              </a:ext>
            </a:extLst>
          </p:cNvPr>
          <p:cNvSpPr txBox="1">
            <a:spLocks noChangeArrowheads="1"/>
          </p:cNvSpPr>
          <p:nvPr/>
        </p:nvSpPr>
        <p:spPr bwMode="auto">
          <a:xfrm>
            <a:off x="2652713" y="1436688"/>
            <a:ext cx="2238375" cy="954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BG Thomas Johnson</a:t>
            </a:r>
          </a:p>
          <a:p>
            <a:pPr algn="ctr">
              <a:spcBef>
                <a:spcPct val="0"/>
              </a:spcBef>
              <a:buFontTx/>
              <a:buNone/>
            </a:pPr>
            <a:r>
              <a:rPr lang="en-US" altLang="en-US" sz="1400">
                <a:solidFill>
                  <a:srgbClr val="00B050"/>
                </a:solidFill>
              </a:rPr>
              <a:t>W TN </a:t>
            </a:r>
            <a:r>
              <a:rPr lang="en-US" altLang="en-US" sz="1400"/>
              <a:t>INF BDE</a:t>
            </a:r>
          </a:p>
          <a:p>
            <a:pPr algn="ctr">
              <a:spcBef>
                <a:spcPct val="0"/>
              </a:spcBef>
              <a:buFontTx/>
              <a:buNone/>
            </a:pPr>
            <a:r>
              <a:rPr lang="en-US" altLang="en-US" sz="1400"/>
              <a:t>(Johnson at </a:t>
            </a:r>
          </a:p>
          <a:p>
            <a:pPr algn="ctr">
              <a:spcBef>
                <a:spcPct val="0"/>
              </a:spcBef>
              <a:buFontTx/>
              <a:buNone/>
            </a:pPr>
            <a:r>
              <a:rPr lang="en-US" altLang="en-US" sz="1400"/>
              <a:t>Fort Williams) </a:t>
            </a:r>
          </a:p>
        </p:txBody>
      </p:sp>
      <p:sp>
        <p:nvSpPr>
          <p:cNvPr id="432135" name="Text Box 9">
            <a:extLst>
              <a:ext uri="{FF2B5EF4-FFF2-40B4-BE49-F238E27FC236}">
                <a16:creationId xmlns:a16="http://schemas.microsoft.com/office/drawing/2014/main" id="{665890AE-3656-D364-5A20-93ACA2F2D337}"/>
              </a:ext>
            </a:extLst>
          </p:cNvPr>
          <p:cNvSpPr txBox="1">
            <a:spLocks noChangeArrowheads="1"/>
          </p:cNvSpPr>
          <p:nvPr/>
        </p:nvSpPr>
        <p:spPr bwMode="auto">
          <a:xfrm>
            <a:off x="5105400" y="1416050"/>
            <a:ext cx="1914525" cy="523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BG George Doherty</a:t>
            </a:r>
          </a:p>
          <a:p>
            <a:pPr algn="ctr">
              <a:spcBef>
                <a:spcPct val="0"/>
              </a:spcBef>
              <a:buFontTx/>
              <a:buNone/>
            </a:pPr>
            <a:r>
              <a:rPr lang="en-US" altLang="en-US" sz="1400">
                <a:solidFill>
                  <a:srgbClr val="00B050"/>
                </a:solidFill>
              </a:rPr>
              <a:t>E TN </a:t>
            </a:r>
            <a:r>
              <a:rPr lang="en-US" altLang="en-US" sz="1400"/>
              <a:t>INF BDE </a:t>
            </a:r>
          </a:p>
        </p:txBody>
      </p:sp>
      <p:sp>
        <p:nvSpPr>
          <p:cNvPr id="432136" name="Text Box 10">
            <a:extLst>
              <a:ext uri="{FF2B5EF4-FFF2-40B4-BE49-F238E27FC236}">
                <a16:creationId xmlns:a16="http://schemas.microsoft.com/office/drawing/2014/main" id="{28D3AF74-06C7-9148-D7E3-4AC673945934}"/>
              </a:ext>
            </a:extLst>
          </p:cNvPr>
          <p:cNvSpPr txBox="1">
            <a:spLocks noChangeArrowheads="1"/>
          </p:cNvSpPr>
          <p:nvPr/>
        </p:nvSpPr>
        <p:spPr bwMode="auto">
          <a:xfrm>
            <a:off x="7243763" y="1439863"/>
            <a:ext cx="1914525" cy="523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COL John Williams</a:t>
            </a:r>
            <a:endParaRPr lang="en-US" altLang="en-US" sz="1400">
              <a:solidFill>
                <a:srgbClr val="00B050"/>
              </a:solidFill>
            </a:endParaRPr>
          </a:p>
          <a:p>
            <a:pPr algn="ctr">
              <a:spcBef>
                <a:spcPct val="0"/>
              </a:spcBef>
              <a:buFontTx/>
              <a:buNone/>
            </a:pPr>
            <a:r>
              <a:rPr lang="en-US" altLang="en-US" sz="1400">
                <a:solidFill>
                  <a:srgbClr val="00B050"/>
                </a:solidFill>
              </a:rPr>
              <a:t>US 39</a:t>
            </a:r>
            <a:r>
              <a:rPr lang="en-US" altLang="en-US" sz="1400" baseline="30000">
                <a:solidFill>
                  <a:srgbClr val="00B050"/>
                </a:solidFill>
              </a:rPr>
              <a:t>th</a:t>
            </a:r>
            <a:r>
              <a:rPr lang="en-US" altLang="en-US" sz="1400">
                <a:solidFill>
                  <a:srgbClr val="00B050"/>
                </a:solidFill>
              </a:rPr>
              <a:t> INF RGT</a:t>
            </a:r>
          </a:p>
        </p:txBody>
      </p:sp>
      <p:sp>
        <p:nvSpPr>
          <p:cNvPr id="432137" name="Text Box 11">
            <a:extLst>
              <a:ext uri="{FF2B5EF4-FFF2-40B4-BE49-F238E27FC236}">
                <a16:creationId xmlns:a16="http://schemas.microsoft.com/office/drawing/2014/main" id="{0802B8CF-31F1-0FE0-941D-6B47F45AA012}"/>
              </a:ext>
            </a:extLst>
          </p:cNvPr>
          <p:cNvSpPr txBox="1">
            <a:spLocks noChangeArrowheads="1"/>
          </p:cNvSpPr>
          <p:nvPr/>
        </p:nvSpPr>
        <p:spPr bwMode="auto">
          <a:xfrm>
            <a:off x="7243763" y="2670175"/>
            <a:ext cx="1914525" cy="523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CPT Wm. Russell</a:t>
            </a:r>
          </a:p>
          <a:p>
            <a:pPr algn="ctr">
              <a:spcBef>
                <a:spcPct val="0"/>
              </a:spcBef>
              <a:buFontTx/>
              <a:buNone/>
            </a:pPr>
            <a:r>
              <a:rPr lang="en-US" altLang="en-US" sz="1400"/>
              <a:t>Company of </a:t>
            </a:r>
            <a:r>
              <a:rPr lang="en-US" altLang="en-US" sz="1400">
                <a:solidFill>
                  <a:srgbClr val="00B050"/>
                </a:solidFill>
              </a:rPr>
              <a:t>Spies</a:t>
            </a:r>
          </a:p>
        </p:txBody>
      </p:sp>
      <p:sp>
        <p:nvSpPr>
          <p:cNvPr id="432138" name="Text Box 12">
            <a:extLst>
              <a:ext uri="{FF2B5EF4-FFF2-40B4-BE49-F238E27FC236}">
                <a16:creationId xmlns:a16="http://schemas.microsoft.com/office/drawing/2014/main" id="{9C831AF4-EA1E-6E40-B958-D9EF33D475ED}"/>
              </a:ext>
            </a:extLst>
          </p:cNvPr>
          <p:cNvSpPr txBox="1">
            <a:spLocks noChangeArrowheads="1"/>
          </p:cNvSpPr>
          <p:nvPr/>
        </p:nvSpPr>
        <p:spPr bwMode="auto">
          <a:xfrm>
            <a:off x="7243763" y="3289300"/>
            <a:ext cx="1914525" cy="7381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CPT Joel Parrish</a:t>
            </a:r>
          </a:p>
          <a:p>
            <a:pPr algn="ctr">
              <a:spcBef>
                <a:spcPct val="0"/>
              </a:spcBef>
              <a:buFontTx/>
              <a:buNone/>
            </a:pPr>
            <a:r>
              <a:rPr lang="en-US" altLang="en-US" sz="1400"/>
              <a:t>Company </a:t>
            </a:r>
          </a:p>
          <a:p>
            <a:pPr algn="ctr">
              <a:spcBef>
                <a:spcPct val="0"/>
              </a:spcBef>
              <a:buFontTx/>
              <a:buNone/>
            </a:pPr>
            <a:r>
              <a:rPr lang="en-US" altLang="en-US" sz="1400"/>
              <a:t>of Artillery</a:t>
            </a:r>
          </a:p>
        </p:txBody>
      </p:sp>
      <p:sp>
        <p:nvSpPr>
          <p:cNvPr id="432139" name="Text Box 13">
            <a:extLst>
              <a:ext uri="{FF2B5EF4-FFF2-40B4-BE49-F238E27FC236}">
                <a16:creationId xmlns:a16="http://schemas.microsoft.com/office/drawing/2014/main" id="{B5F1017F-8BF8-4A39-4DEB-1A392C71B4ED}"/>
              </a:ext>
            </a:extLst>
          </p:cNvPr>
          <p:cNvSpPr txBox="1">
            <a:spLocks noChangeArrowheads="1"/>
          </p:cNvSpPr>
          <p:nvPr/>
        </p:nvSpPr>
        <p:spPr bwMode="auto">
          <a:xfrm>
            <a:off x="441325" y="2044700"/>
            <a:ext cx="1793875" cy="461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John Brown</a:t>
            </a:r>
          </a:p>
          <a:p>
            <a:pPr algn="ctr">
              <a:spcBef>
                <a:spcPct val="0"/>
              </a:spcBef>
              <a:buFontTx/>
              <a:buNone/>
            </a:pPr>
            <a:r>
              <a:rPr lang="en-US" altLang="en-US" sz="1200"/>
              <a:t>E TN </a:t>
            </a:r>
            <a:r>
              <a:rPr lang="en-US" altLang="en-US" sz="1200">
                <a:solidFill>
                  <a:srgbClr val="00B050"/>
                </a:solidFill>
              </a:rPr>
              <a:t>Vol </a:t>
            </a:r>
            <a:r>
              <a:rPr lang="en-US" altLang="en-US" sz="1200"/>
              <a:t>Mtd Gunmen</a:t>
            </a:r>
          </a:p>
        </p:txBody>
      </p:sp>
      <p:sp>
        <p:nvSpPr>
          <p:cNvPr id="432140" name="Text Box 15">
            <a:extLst>
              <a:ext uri="{FF2B5EF4-FFF2-40B4-BE49-F238E27FC236}">
                <a16:creationId xmlns:a16="http://schemas.microsoft.com/office/drawing/2014/main" id="{FE45C03D-EC22-1C67-A8A8-37F5249B049B}"/>
              </a:ext>
            </a:extLst>
          </p:cNvPr>
          <p:cNvSpPr txBox="1">
            <a:spLocks noChangeArrowheads="1"/>
          </p:cNvSpPr>
          <p:nvPr/>
        </p:nvSpPr>
        <p:spPr bwMode="auto">
          <a:xfrm>
            <a:off x="439738" y="2587625"/>
            <a:ext cx="1812925" cy="461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Robert Dyer</a:t>
            </a:r>
          </a:p>
          <a:p>
            <a:pPr algn="ctr">
              <a:spcBef>
                <a:spcPct val="0"/>
              </a:spcBef>
              <a:buFontTx/>
              <a:buNone/>
            </a:pPr>
            <a:r>
              <a:rPr lang="en-US" altLang="en-US" sz="1200"/>
              <a:t>TN </a:t>
            </a:r>
            <a:r>
              <a:rPr lang="en-US" altLang="en-US" sz="1200">
                <a:solidFill>
                  <a:srgbClr val="00B050"/>
                </a:solidFill>
              </a:rPr>
              <a:t>Vol</a:t>
            </a:r>
            <a:r>
              <a:rPr lang="en-US" altLang="en-US" sz="1200"/>
              <a:t> Mtd Gunmen</a:t>
            </a:r>
          </a:p>
        </p:txBody>
      </p:sp>
      <p:sp>
        <p:nvSpPr>
          <p:cNvPr id="432141" name="Text Box 16">
            <a:extLst>
              <a:ext uri="{FF2B5EF4-FFF2-40B4-BE49-F238E27FC236}">
                <a16:creationId xmlns:a16="http://schemas.microsoft.com/office/drawing/2014/main" id="{92910C39-C16B-B422-F1C9-F8CAA5188C9D}"/>
              </a:ext>
            </a:extLst>
          </p:cNvPr>
          <p:cNvSpPr txBox="1">
            <a:spLocks noChangeArrowheads="1"/>
          </p:cNvSpPr>
          <p:nvPr/>
        </p:nvSpPr>
        <p:spPr bwMode="auto">
          <a:xfrm>
            <a:off x="446088" y="3141663"/>
            <a:ext cx="1789112" cy="461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Gideon Morgan</a:t>
            </a:r>
          </a:p>
          <a:p>
            <a:pPr algn="ctr">
              <a:spcBef>
                <a:spcPct val="0"/>
              </a:spcBef>
              <a:buFontTx/>
              <a:buNone/>
            </a:pPr>
            <a:r>
              <a:rPr lang="en-US" altLang="en-US" sz="1200">
                <a:solidFill>
                  <a:srgbClr val="00B050"/>
                </a:solidFill>
              </a:rPr>
              <a:t>Cherokee </a:t>
            </a:r>
            <a:r>
              <a:rPr lang="en-US" altLang="en-US" sz="1200"/>
              <a:t>RGT</a:t>
            </a:r>
          </a:p>
        </p:txBody>
      </p:sp>
      <p:sp>
        <p:nvSpPr>
          <p:cNvPr id="432142" name="Text Box 17">
            <a:extLst>
              <a:ext uri="{FF2B5EF4-FFF2-40B4-BE49-F238E27FC236}">
                <a16:creationId xmlns:a16="http://schemas.microsoft.com/office/drawing/2014/main" id="{D5F1BF9E-92EA-6A47-6193-8943D6471A1C}"/>
              </a:ext>
            </a:extLst>
          </p:cNvPr>
          <p:cNvSpPr txBox="1">
            <a:spLocks noChangeArrowheads="1"/>
          </p:cNvSpPr>
          <p:nvPr/>
        </p:nvSpPr>
        <p:spPr bwMode="auto">
          <a:xfrm>
            <a:off x="433388" y="3686175"/>
            <a:ext cx="1790700" cy="461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MAJ Wm. McIntosh</a:t>
            </a:r>
          </a:p>
          <a:p>
            <a:pPr algn="ctr">
              <a:spcBef>
                <a:spcPct val="0"/>
              </a:spcBef>
              <a:buFontTx/>
              <a:buNone/>
            </a:pPr>
            <a:r>
              <a:rPr lang="en-US" altLang="en-US" sz="1200">
                <a:solidFill>
                  <a:srgbClr val="00B050"/>
                </a:solidFill>
              </a:rPr>
              <a:t>Creek</a:t>
            </a:r>
            <a:r>
              <a:rPr lang="en-US" altLang="en-US" sz="1200"/>
              <a:t> Company</a:t>
            </a:r>
          </a:p>
        </p:txBody>
      </p:sp>
      <p:sp>
        <p:nvSpPr>
          <p:cNvPr id="432143" name="Text Box 18">
            <a:extLst>
              <a:ext uri="{FF2B5EF4-FFF2-40B4-BE49-F238E27FC236}">
                <a16:creationId xmlns:a16="http://schemas.microsoft.com/office/drawing/2014/main" id="{69557E86-7374-94F5-7C41-7045FB9EA174}"/>
              </a:ext>
            </a:extLst>
          </p:cNvPr>
          <p:cNvSpPr txBox="1">
            <a:spLocks noChangeArrowheads="1"/>
          </p:cNvSpPr>
          <p:nvPr/>
        </p:nvSpPr>
        <p:spPr bwMode="auto">
          <a:xfrm>
            <a:off x="431800" y="4221163"/>
            <a:ext cx="1790700" cy="461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LT Jesse Bean</a:t>
            </a:r>
          </a:p>
          <a:p>
            <a:pPr algn="ctr">
              <a:spcBef>
                <a:spcPct val="0"/>
              </a:spcBef>
              <a:buFontTx/>
              <a:buNone/>
            </a:pPr>
            <a:r>
              <a:rPr lang="en-US" altLang="en-US" sz="1200">
                <a:solidFill>
                  <a:srgbClr val="00B050"/>
                </a:solidFill>
              </a:rPr>
              <a:t>Mntd Spy</a:t>
            </a:r>
            <a:r>
              <a:rPr lang="en-US" altLang="en-US" sz="1200"/>
              <a:t> Company</a:t>
            </a:r>
          </a:p>
        </p:txBody>
      </p:sp>
      <p:sp>
        <p:nvSpPr>
          <p:cNvPr id="432144" name="Text Box 19">
            <a:extLst>
              <a:ext uri="{FF2B5EF4-FFF2-40B4-BE49-F238E27FC236}">
                <a16:creationId xmlns:a16="http://schemas.microsoft.com/office/drawing/2014/main" id="{D26A8732-CE49-3EC2-8F73-3B92EE4B8AE3}"/>
              </a:ext>
            </a:extLst>
          </p:cNvPr>
          <p:cNvSpPr txBox="1">
            <a:spLocks noChangeArrowheads="1"/>
          </p:cNvSpPr>
          <p:nvPr/>
        </p:nvSpPr>
        <p:spPr bwMode="auto">
          <a:xfrm>
            <a:off x="2781300" y="3690938"/>
            <a:ext cx="1893888" cy="461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Stephen Copeland</a:t>
            </a:r>
          </a:p>
          <a:p>
            <a:pPr algn="ctr">
              <a:spcBef>
                <a:spcPct val="0"/>
              </a:spcBef>
              <a:buFontTx/>
              <a:buNone/>
            </a:pPr>
            <a:r>
              <a:rPr lang="en-US" altLang="en-US" sz="1200"/>
              <a:t>3</a:t>
            </a:r>
            <a:r>
              <a:rPr lang="en-US" altLang="en-US" sz="1200" baseline="30000"/>
              <a:t>RD</a:t>
            </a:r>
            <a:r>
              <a:rPr lang="en-US" altLang="en-US" sz="1200"/>
              <a:t> TN </a:t>
            </a:r>
            <a:r>
              <a:rPr lang="en-US" altLang="en-US" sz="1200">
                <a:solidFill>
                  <a:srgbClr val="00B050"/>
                </a:solidFill>
              </a:rPr>
              <a:t>Militia</a:t>
            </a:r>
            <a:r>
              <a:rPr lang="en-US" altLang="en-US" sz="1200"/>
              <a:t> RGT</a:t>
            </a:r>
          </a:p>
        </p:txBody>
      </p:sp>
      <p:sp>
        <p:nvSpPr>
          <p:cNvPr id="432145" name="Text Box 20">
            <a:extLst>
              <a:ext uri="{FF2B5EF4-FFF2-40B4-BE49-F238E27FC236}">
                <a16:creationId xmlns:a16="http://schemas.microsoft.com/office/drawing/2014/main" id="{4017F2A1-B9F6-DB1C-0194-B1A258750DDD}"/>
              </a:ext>
            </a:extLst>
          </p:cNvPr>
          <p:cNvSpPr txBox="1">
            <a:spLocks noChangeArrowheads="1"/>
          </p:cNvSpPr>
          <p:nvPr/>
        </p:nvSpPr>
        <p:spPr bwMode="auto">
          <a:xfrm>
            <a:off x="2787650" y="3127375"/>
            <a:ext cx="1862138" cy="461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John Cheatham</a:t>
            </a:r>
          </a:p>
          <a:p>
            <a:pPr algn="ctr">
              <a:spcBef>
                <a:spcPct val="0"/>
              </a:spcBef>
              <a:buFontTx/>
              <a:buNone/>
            </a:pPr>
            <a:r>
              <a:rPr lang="en-US" altLang="en-US" sz="1200"/>
              <a:t>2</a:t>
            </a:r>
            <a:r>
              <a:rPr lang="en-US" altLang="en-US" sz="1200" baseline="30000"/>
              <a:t>nd</a:t>
            </a:r>
            <a:r>
              <a:rPr lang="en-US" altLang="en-US" sz="1200"/>
              <a:t>  TN </a:t>
            </a:r>
            <a:r>
              <a:rPr lang="en-US" altLang="en-US" sz="1200">
                <a:solidFill>
                  <a:srgbClr val="00B050"/>
                </a:solidFill>
              </a:rPr>
              <a:t>Militia</a:t>
            </a:r>
            <a:r>
              <a:rPr lang="en-US" altLang="en-US" sz="1200"/>
              <a:t> RGT</a:t>
            </a:r>
          </a:p>
        </p:txBody>
      </p:sp>
      <p:sp>
        <p:nvSpPr>
          <p:cNvPr id="432146" name="Text Box 21">
            <a:extLst>
              <a:ext uri="{FF2B5EF4-FFF2-40B4-BE49-F238E27FC236}">
                <a16:creationId xmlns:a16="http://schemas.microsoft.com/office/drawing/2014/main" id="{91AD5D8B-032C-EDCF-B4D8-84EFDC0AE1D7}"/>
              </a:ext>
            </a:extLst>
          </p:cNvPr>
          <p:cNvSpPr txBox="1">
            <a:spLocks noChangeArrowheads="1"/>
          </p:cNvSpPr>
          <p:nvPr/>
        </p:nvSpPr>
        <p:spPr bwMode="auto">
          <a:xfrm>
            <a:off x="2801938" y="2555875"/>
            <a:ext cx="1879600" cy="461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Richard Napier</a:t>
            </a:r>
          </a:p>
          <a:p>
            <a:pPr algn="ctr">
              <a:spcBef>
                <a:spcPct val="0"/>
              </a:spcBef>
              <a:buFontTx/>
              <a:buNone/>
            </a:pPr>
            <a:r>
              <a:rPr lang="en-US" altLang="en-US" sz="1200"/>
              <a:t>1</a:t>
            </a:r>
            <a:r>
              <a:rPr lang="en-US" altLang="en-US" sz="1200" baseline="30000"/>
              <a:t>st</a:t>
            </a:r>
            <a:r>
              <a:rPr lang="en-US" altLang="en-US" sz="1200"/>
              <a:t>   TN </a:t>
            </a:r>
            <a:r>
              <a:rPr lang="en-US" altLang="en-US" sz="1200">
                <a:solidFill>
                  <a:srgbClr val="00B050"/>
                </a:solidFill>
              </a:rPr>
              <a:t>Militia</a:t>
            </a:r>
            <a:r>
              <a:rPr lang="en-US" altLang="en-US" sz="1200"/>
              <a:t> RGT</a:t>
            </a:r>
          </a:p>
        </p:txBody>
      </p:sp>
      <p:sp>
        <p:nvSpPr>
          <p:cNvPr id="432147" name="Text Box 22">
            <a:extLst>
              <a:ext uri="{FF2B5EF4-FFF2-40B4-BE49-F238E27FC236}">
                <a16:creationId xmlns:a16="http://schemas.microsoft.com/office/drawing/2014/main" id="{C0E10B93-7BB2-5453-CC0B-FF3502A90892}"/>
              </a:ext>
            </a:extLst>
          </p:cNvPr>
          <p:cNvSpPr txBox="1">
            <a:spLocks noChangeArrowheads="1"/>
          </p:cNvSpPr>
          <p:nvPr/>
        </p:nvSpPr>
        <p:spPr bwMode="auto">
          <a:xfrm>
            <a:off x="5211763" y="2030413"/>
            <a:ext cx="1690687" cy="461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Ewen Allison</a:t>
            </a:r>
          </a:p>
          <a:p>
            <a:pPr algn="ctr">
              <a:spcBef>
                <a:spcPct val="0"/>
              </a:spcBef>
              <a:buFontTx/>
              <a:buNone/>
            </a:pPr>
            <a:r>
              <a:rPr lang="en-US" altLang="en-US" sz="1200"/>
              <a:t>1</a:t>
            </a:r>
            <a:r>
              <a:rPr lang="en-US" altLang="en-US" sz="1200" baseline="30000"/>
              <a:t>st</a:t>
            </a:r>
            <a:r>
              <a:rPr lang="en-US" altLang="en-US" sz="1200"/>
              <a:t> E TN </a:t>
            </a:r>
            <a:r>
              <a:rPr lang="en-US" altLang="en-US" sz="1200">
                <a:solidFill>
                  <a:srgbClr val="00B050"/>
                </a:solidFill>
              </a:rPr>
              <a:t>Militia </a:t>
            </a:r>
            <a:r>
              <a:rPr lang="en-US" altLang="en-US" sz="1200"/>
              <a:t>RGT</a:t>
            </a:r>
          </a:p>
        </p:txBody>
      </p:sp>
      <p:sp>
        <p:nvSpPr>
          <p:cNvPr id="432148" name="Text Box 23">
            <a:extLst>
              <a:ext uri="{FF2B5EF4-FFF2-40B4-BE49-F238E27FC236}">
                <a16:creationId xmlns:a16="http://schemas.microsoft.com/office/drawing/2014/main" id="{7F73DDC9-792B-A174-7E19-F2EE59964A83}"/>
              </a:ext>
            </a:extLst>
          </p:cNvPr>
          <p:cNvSpPr txBox="1">
            <a:spLocks noChangeArrowheads="1"/>
          </p:cNvSpPr>
          <p:nvPr/>
        </p:nvSpPr>
        <p:spPr bwMode="auto">
          <a:xfrm>
            <a:off x="5214938" y="2605088"/>
            <a:ext cx="1682750" cy="461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COL Samuel Bunch</a:t>
            </a:r>
          </a:p>
          <a:p>
            <a:pPr algn="ctr">
              <a:spcBef>
                <a:spcPct val="0"/>
              </a:spcBef>
              <a:buFontTx/>
              <a:buNone/>
            </a:pPr>
            <a:r>
              <a:rPr lang="en-US" altLang="en-US" sz="1200"/>
              <a:t>2</a:t>
            </a:r>
            <a:r>
              <a:rPr lang="en-US" altLang="en-US" sz="1200" baseline="30000"/>
              <a:t>nd</a:t>
            </a:r>
            <a:r>
              <a:rPr lang="en-US" altLang="en-US" sz="1200"/>
              <a:t>  E TN </a:t>
            </a:r>
            <a:r>
              <a:rPr lang="en-US" altLang="en-US" sz="1200">
                <a:solidFill>
                  <a:srgbClr val="00B050"/>
                </a:solidFill>
              </a:rPr>
              <a:t>Militia </a:t>
            </a:r>
            <a:r>
              <a:rPr lang="en-US" altLang="en-US" sz="1200"/>
              <a:t>RGT</a:t>
            </a:r>
          </a:p>
        </p:txBody>
      </p:sp>
      <p:sp>
        <p:nvSpPr>
          <p:cNvPr id="432149" name="Line 38">
            <a:extLst>
              <a:ext uri="{FF2B5EF4-FFF2-40B4-BE49-F238E27FC236}">
                <a16:creationId xmlns:a16="http://schemas.microsoft.com/office/drawing/2014/main" id="{6B29F471-443E-DEB8-0A6C-BC197B4E96E4}"/>
              </a:ext>
            </a:extLst>
          </p:cNvPr>
          <p:cNvSpPr>
            <a:spLocks noChangeShapeType="1"/>
          </p:cNvSpPr>
          <p:nvPr/>
        </p:nvSpPr>
        <p:spPr bwMode="auto">
          <a:xfrm flipH="1">
            <a:off x="4575175" y="931863"/>
            <a:ext cx="4763" cy="261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150" name="Line 39">
            <a:extLst>
              <a:ext uri="{FF2B5EF4-FFF2-40B4-BE49-F238E27FC236}">
                <a16:creationId xmlns:a16="http://schemas.microsoft.com/office/drawing/2014/main" id="{B7FBF1A6-EBA3-576C-BFC0-135F65870E52}"/>
              </a:ext>
            </a:extLst>
          </p:cNvPr>
          <p:cNvSpPr>
            <a:spLocks noChangeShapeType="1"/>
          </p:cNvSpPr>
          <p:nvPr/>
        </p:nvSpPr>
        <p:spPr bwMode="auto">
          <a:xfrm flipH="1" flipV="1">
            <a:off x="1279525" y="1184275"/>
            <a:ext cx="5807075"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151" name="Text Box 4">
            <a:extLst>
              <a:ext uri="{FF2B5EF4-FFF2-40B4-BE49-F238E27FC236}">
                <a16:creationId xmlns:a16="http://schemas.microsoft.com/office/drawing/2014/main" id="{9E40A6AA-312E-6090-C77F-0048FC8917F9}"/>
              </a:ext>
            </a:extLst>
          </p:cNvPr>
          <p:cNvSpPr txBox="1">
            <a:spLocks noChangeArrowheads="1"/>
          </p:cNvSpPr>
          <p:nvPr/>
        </p:nvSpPr>
        <p:spPr bwMode="auto">
          <a:xfrm>
            <a:off x="3343275" y="4335463"/>
            <a:ext cx="2511425" cy="400050"/>
          </a:xfrm>
          <a:prstGeom prst="rect">
            <a:avLst/>
          </a:prstGeom>
          <a:solidFill>
            <a:schemeClr val="bg1"/>
          </a:solidFill>
          <a:ln w="28575">
            <a:solidFill>
              <a:srgbClr val="3366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b="0">
                <a:solidFill>
                  <a:srgbClr val="336600"/>
                </a:solidFill>
              </a:rPr>
              <a:t>~3200 troops total</a:t>
            </a:r>
          </a:p>
        </p:txBody>
      </p:sp>
      <p:sp>
        <p:nvSpPr>
          <p:cNvPr id="432152" name="TextBox 1">
            <a:extLst>
              <a:ext uri="{FF2B5EF4-FFF2-40B4-BE49-F238E27FC236}">
                <a16:creationId xmlns:a16="http://schemas.microsoft.com/office/drawing/2014/main" id="{EC9A0484-44EB-0284-AAFD-6195BCE01010}"/>
              </a:ext>
            </a:extLst>
          </p:cNvPr>
          <p:cNvSpPr txBox="1">
            <a:spLocks noChangeArrowheads="1"/>
          </p:cNvSpPr>
          <p:nvPr/>
        </p:nvSpPr>
        <p:spPr bwMode="auto">
          <a:xfrm>
            <a:off x="26988" y="6186488"/>
            <a:ext cx="9144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See next slides for explanation. For muster rolls, see the Horseshoe Bend Park website’s FAQs section:  </a:t>
            </a:r>
            <a:r>
              <a:rPr lang="en-US" altLang="en-US" sz="1800">
                <a:hlinkClick r:id="rId3"/>
              </a:rPr>
              <a:t>http://www.nps.gov/hobe/faqs.htm</a:t>
            </a:r>
            <a:r>
              <a:rPr lang="en-US" altLang="en-US" sz="1800"/>
              <a:t> </a:t>
            </a:r>
            <a:endParaRPr lang="en-US" altLang="en-US" sz="2000"/>
          </a:p>
        </p:txBody>
      </p:sp>
      <p:cxnSp>
        <p:nvCxnSpPr>
          <p:cNvPr id="432153" name="Straight Connector 2">
            <a:extLst>
              <a:ext uri="{FF2B5EF4-FFF2-40B4-BE49-F238E27FC236}">
                <a16:creationId xmlns:a16="http://schemas.microsoft.com/office/drawing/2014/main" id="{0830F4A2-DD24-1A7F-08E0-9D67AB066AA0}"/>
              </a:ext>
            </a:extLst>
          </p:cNvPr>
          <p:cNvCxnSpPr>
            <a:cxnSpLocks/>
          </p:cNvCxnSpPr>
          <p:nvPr/>
        </p:nvCxnSpPr>
        <p:spPr bwMode="auto">
          <a:xfrm>
            <a:off x="7086600" y="1192213"/>
            <a:ext cx="26988" cy="2498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32154" name="Straight Connector 13">
            <a:extLst>
              <a:ext uri="{FF2B5EF4-FFF2-40B4-BE49-F238E27FC236}">
                <a16:creationId xmlns:a16="http://schemas.microsoft.com/office/drawing/2014/main" id="{E6259894-9E1C-9B85-A021-441E27991131}"/>
              </a:ext>
            </a:extLst>
          </p:cNvPr>
          <p:cNvCxnSpPr>
            <a:cxnSpLocks/>
            <a:endCxn id="432136" idx="1"/>
          </p:cNvCxnSpPr>
          <p:nvPr/>
        </p:nvCxnSpPr>
        <p:spPr bwMode="auto">
          <a:xfrm>
            <a:off x="7086600" y="1701800"/>
            <a:ext cx="1571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32155" name="Straight Connector 70">
            <a:extLst>
              <a:ext uri="{FF2B5EF4-FFF2-40B4-BE49-F238E27FC236}">
                <a16:creationId xmlns:a16="http://schemas.microsoft.com/office/drawing/2014/main" id="{50A66E29-669D-7AE6-48E5-C4C409762AB3}"/>
              </a:ext>
            </a:extLst>
          </p:cNvPr>
          <p:cNvCxnSpPr>
            <a:cxnSpLocks/>
          </p:cNvCxnSpPr>
          <p:nvPr/>
        </p:nvCxnSpPr>
        <p:spPr bwMode="auto">
          <a:xfrm>
            <a:off x="7086600" y="2297113"/>
            <a:ext cx="1571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32156" name="Straight Connector 71">
            <a:extLst>
              <a:ext uri="{FF2B5EF4-FFF2-40B4-BE49-F238E27FC236}">
                <a16:creationId xmlns:a16="http://schemas.microsoft.com/office/drawing/2014/main" id="{82BC2B3E-47BF-EC59-DA7E-2CEC653D97C4}"/>
              </a:ext>
            </a:extLst>
          </p:cNvPr>
          <p:cNvCxnSpPr>
            <a:cxnSpLocks/>
          </p:cNvCxnSpPr>
          <p:nvPr/>
        </p:nvCxnSpPr>
        <p:spPr bwMode="auto">
          <a:xfrm>
            <a:off x="7086600" y="2906713"/>
            <a:ext cx="1571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32157" name="Straight Connector 72">
            <a:extLst>
              <a:ext uri="{FF2B5EF4-FFF2-40B4-BE49-F238E27FC236}">
                <a16:creationId xmlns:a16="http://schemas.microsoft.com/office/drawing/2014/main" id="{160A47D7-F256-61B3-4572-17385B32C48F}"/>
              </a:ext>
            </a:extLst>
          </p:cNvPr>
          <p:cNvCxnSpPr>
            <a:cxnSpLocks/>
          </p:cNvCxnSpPr>
          <p:nvPr/>
        </p:nvCxnSpPr>
        <p:spPr bwMode="auto">
          <a:xfrm flipV="1">
            <a:off x="7113588" y="3673475"/>
            <a:ext cx="130175" cy="63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32158" name="Straight Connector 64">
            <a:extLst>
              <a:ext uri="{FF2B5EF4-FFF2-40B4-BE49-F238E27FC236}">
                <a16:creationId xmlns:a16="http://schemas.microsoft.com/office/drawing/2014/main" id="{D2702551-EDC9-EFD7-ADA9-4867D3093597}"/>
              </a:ext>
            </a:extLst>
          </p:cNvPr>
          <p:cNvCxnSpPr>
            <a:cxnSpLocks/>
          </p:cNvCxnSpPr>
          <p:nvPr/>
        </p:nvCxnSpPr>
        <p:spPr bwMode="auto">
          <a:xfrm>
            <a:off x="5983288" y="1195388"/>
            <a:ext cx="0" cy="2206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59" name="Straight Connector 91">
            <a:extLst>
              <a:ext uri="{FF2B5EF4-FFF2-40B4-BE49-F238E27FC236}">
                <a16:creationId xmlns:a16="http://schemas.microsoft.com/office/drawing/2014/main" id="{13A4E4E8-C2A3-011E-8C97-7DAF88C7BE5A}"/>
              </a:ext>
            </a:extLst>
          </p:cNvPr>
          <p:cNvCxnSpPr>
            <a:cxnSpLocks/>
          </p:cNvCxnSpPr>
          <p:nvPr/>
        </p:nvCxnSpPr>
        <p:spPr bwMode="auto">
          <a:xfrm>
            <a:off x="3733800" y="1203325"/>
            <a:ext cx="0" cy="2365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60" name="Straight Connector 98">
            <a:extLst>
              <a:ext uri="{FF2B5EF4-FFF2-40B4-BE49-F238E27FC236}">
                <a16:creationId xmlns:a16="http://schemas.microsoft.com/office/drawing/2014/main" id="{C38CD7BD-D1DB-C222-0FCB-056314789926}"/>
              </a:ext>
            </a:extLst>
          </p:cNvPr>
          <p:cNvCxnSpPr>
            <a:cxnSpLocks/>
            <a:endCxn id="432148" idx="1"/>
          </p:cNvCxnSpPr>
          <p:nvPr/>
        </p:nvCxnSpPr>
        <p:spPr bwMode="auto">
          <a:xfrm>
            <a:off x="4956175" y="2836863"/>
            <a:ext cx="2587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61" name="Straight Connector 99">
            <a:extLst>
              <a:ext uri="{FF2B5EF4-FFF2-40B4-BE49-F238E27FC236}">
                <a16:creationId xmlns:a16="http://schemas.microsoft.com/office/drawing/2014/main" id="{4EF6A30C-D8FC-0C60-8954-6BED040F798C}"/>
              </a:ext>
            </a:extLst>
          </p:cNvPr>
          <p:cNvCxnSpPr>
            <a:cxnSpLocks/>
          </p:cNvCxnSpPr>
          <p:nvPr/>
        </p:nvCxnSpPr>
        <p:spPr bwMode="auto">
          <a:xfrm>
            <a:off x="4948238" y="1695450"/>
            <a:ext cx="1571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62" name="Straight Connector 6">
            <a:extLst>
              <a:ext uri="{FF2B5EF4-FFF2-40B4-BE49-F238E27FC236}">
                <a16:creationId xmlns:a16="http://schemas.microsoft.com/office/drawing/2014/main" id="{43876227-CB45-A3AD-3F3B-A91F2DB929B9}"/>
              </a:ext>
            </a:extLst>
          </p:cNvPr>
          <p:cNvCxnSpPr>
            <a:cxnSpLocks/>
          </p:cNvCxnSpPr>
          <p:nvPr/>
        </p:nvCxnSpPr>
        <p:spPr bwMode="auto">
          <a:xfrm>
            <a:off x="4948238" y="1703388"/>
            <a:ext cx="6350" cy="1133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63" name="Straight Connector 99">
            <a:extLst>
              <a:ext uri="{FF2B5EF4-FFF2-40B4-BE49-F238E27FC236}">
                <a16:creationId xmlns:a16="http://schemas.microsoft.com/office/drawing/2014/main" id="{660B2C93-7808-49A6-824A-BDD6ACE412F0}"/>
              </a:ext>
            </a:extLst>
          </p:cNvPr>
          <p:cNvCxnSpPr>
            <a:cxnSpLocks/>
          </p:cNvCxnSpPr>
          <p:nvPr/>
        </p:nvCxnSpPr>
        <p:spPr bwMode="auto">
          <a:xfrm>
            <a:off x="2470150" y="1939925"/>
            <a:ext cx="1571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2164" name="TextBox 47">
            <a:extLst>
              <a:ext uri="{FF2B5EF4-FFF2-40B4-BE49-F238E27FC236}">
                <a16:creationId xmlns:a16="http://schemas.microsoft.com/office/drawing/2014/main" id="{60F61515-0939-91C2-D109-C81C40489EAD}"/>
              </a:ext>
            </a:extLst>
          </p:cNvPr>
          <p:cNvSpPr txBox="1">
            <a:spLocks noChangeArrowheads="1"/>
          </p:cNvSpPr>
          <p:nvPr/>
        </p:nvSpPr>
        <p:spPr bwMode="auto">
          <a:xfrm>
            <a:off x="303213" y="5040313"/>
            <a:ext cx="2081212" cy="584200"/>
          </a:xfrm>
          <a:prstGeom prst="rect">
            <a:avLst/>
          </a:prstGeom>
          <a:solidFill>
            <a:schemeClr val="bg1"/>
          </a:solidFill>
          <a:ln w="28575">
            <a:solidFill>
              <a:srgbClr val="3366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b="0">
                <a:solidFill>
                  <a:srgbClr val="336600"/>
                </a:solidFill>
              </a:rPr>
              <a:t>~1000 in Coffee’s </a:t>
            </a:r>
          </a:p>
          <a:p>
            <a:pPr algn="ctr">
              <a:spcBef>
                <a:spcPct val="0"/>
              </a:spcBef>
              <a:buFontTx/>
              <a:buNone/>
            </a:pPr>
            <a:r>
              <a:rPr lang="en-US" altLang="en-US" sz="1600" b="0">
                <a:solidFill>
                  <a:srgbClr val="336600"/>
                </a:solidFill>
              </a:rPr>
              <a:t>Brigade</a:t>
            </a:r>
          </a:p>
        </p:txBody>
      </p:sp>
      <p:sp>
        <p:nvSpPr>
          <p:cNvPr id="432165" name="TextBox 48">
            <a:extLst>
              <a:ext uri="{FF2B5EF4-FFF2-40B4-BE49-F238E27FC236}">
                <a16:creationId xmlns:a16="http://schemas.microsoft.com/office/drawing/2014/main" id="{257D2218-6FF6-9EAE-5793-D4D3C7F3B03C}"/>
              </a:ext>
            </a:extLst>
          </p:cNvPr>
          <p:cNvSpPr txBox="1">
            <a:spLocks noChangeArrowheads="1"/>
          </p:cNvSpPr>
          <p:nvPr/>
        </p:nvSpPr>
        <p:spPr bwMode="auto">
          <a:xfrm>
            <a:off x="2649538" y="5043488"/>
            <a:ext cx="2206625" cy="831850"/>
          </a:xfrm>
          <a:prstGeom prst="rect">
            <a:avLst/>
          </a:prstGeom>
          <a:solidFill>
            <a:schemeClr val="bg1"/>
          </a:solidFill>
          <a:ln w="28575">
            <a:solidFill>
              <a:srgbClr val="3366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b="0">
                <a:solidFill>
                  <a:srgbClr val="336600"/>
                </a:solidFill>
              </a:rPr>
              <a:t>~600 in Johnson’s </a:t>
            </a:r>
          </a:p>
          <a:p>
            <a:pPr algn="ctr">
              <a:spcBef>
                <a:spcPct val="0"/>
              </a:spcBef>
              <a:buFontTx/>
              <a:buNone/>
            </a:pPr>
            <a:r>
              <a:rPr lang="en-US" altLang="en-US" sz="1600" b="0">
                <a:solidFill>
                  <a:srgbClr val="336600"/>
                </a:solidFill>
              </a:rPr>
              <a:t>West Tennessee </a:t>
            </a:r>
          </a:p>
          <a:p>
            <a:pPr algn="ctr">
              <a:spcBef>
                <a:spcPct val="0"/>
              </a:spcBef>
              <a:buFontTx/>
              <a:buNone/>
            </a:pPr>
            <a:r>
              <a:rPr lang="en-US" altLang="en-US" sz="1600" b="0">
                <a:solidFill>
                  <a:srgbClr val="336600"/>
                </a:solidFill>
              </a:rPr>
              <a:t>Brigade</a:t>
            </a:r>
          </a:p>
        </p:txBody>
      </p:sp>
      <p:sp>
        <p:nvSpPr>
          <p:cNvPr id="432166" name="TextBox 49">
            <a:extLst>
              <a:ext uri="{FF2B5EF4-FFF2-40B4-BE49-F238E27FC236}">
                <a16:creationId xmlns:a16="http://schemas.microsoft.com/office/drawing/2014/main" id="{218A5833-5D05-4DF3-B03D-A36489629EC5}"/>
              </a:ext>
            </a:extLst>
          </p:cNvPr>
          <p:cNvSpPr txBox="1">
            <a:spLocks noChangeArrowheads="1"/>
          </p:cNvSpPr>
          <p:nvPr/>
        </p:nvSpPr>
        <p:spPr bwMode="auto">
          <a:xfrm>
            <a:off x="5148263" y="5053013"/>
            <a:ext cx="1871662" cy="830262"/>
          </a:xfrm>
          <a:prstGeom prst="rect">
            <a:avLst/>
          </a:prstGeom>
          <a:solidFill>
            <a:schemeClr val="bg1"/>
          </a:solidFill>
          <a:ln w="28575">
            <a:solidFill>
              <a:srgbClr val="3366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b="0">
                <a:solidFill>
                  <a:srgbClr val="336600"/>
                </a:solidFill>
              </a:rPr>
              <a:t>~600 in Doherty’s </a:t>
            </a:r>
          </a:p>
          <a:p>
            <a:pPr algn="ctr">
              <a:spcBef>
                <a:spcPct val="0"/>
              </a:spcBef>
              <a:buFontTx/>
              <a:buNone/>
            </a:pPr>
            <a:r>
              <a:rPr lang="en-US" altLang="en-US" sz="1600" b="0">
                <a:solidFill>
                  <a:srgbClr val="336600"/>
                </a:solidFill>
              </a:rPr>
              <a:t>West Tennessee </a:t>
            </a:r>
          </a:p>
          <a:p>
            <a:pPr algn="ctr">
              <a:spcBef>
                <a:spcPct val="0"/>
              </a:spcBef>
              <a:buFontTx/>
              <a:buNone/>
            </a:pPr>
            <a:r>
              <a:rPr lang="en-US" altLang="en-US" sz="1600" b="0">
                <a:solidFill>
                  <a:srgbClr val="336600"/>
                </a:solidFill>
              </a:rPr>
              <a:t>Brigade</a:t>
            </a:r>
          </a:p>
        </p:txBody>
      </p:sp>
      <p:sp>
        <p:nvSpPr>
          <p:cNvPr id="432167" name="TextBox 50">
            <a:extLst>
              <a:ext uri="{FF2B5EF4-FFF2-40B4-BE49-F238E27FC236}">
                <a16:creationId xmlns:a16="http://schemas.microsoft.com/office/drawing/2014/main" id="{D684679B-E567-5411-4611-1B8BC6FCDEA5}"/>
              </a:ext>
            </a:extLst>
          </p:cNvPr>
          <p:cNvSpPr txBox="1">
            <a:spLocks noChangeArrowheads="1"/>
          </p:cNvSpPr>
          <p:nvPr/>
        </p:nvSpPr>
        <p:spPr bwMode="auto">
          <a:xfrm>
            <a:off x="7196138" y="4645025"/>
            <a:ext cx="1903412" cy="1200150"/>
          </a:xfrm>
          <a:prstGeom prst="rect">
            <a:avLst/>
          </a:prstGeom>
          <a:solidFill>
            <a:schemeClr val="bg1"/>
          </a:solidFill>
          <a:ln w="28575">
            <a:solidFill>
              <a:srgbClr val="3366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b="0">
                <a:solidFill>
                  <a:srgbClr val="336600"/>
                </a:solidFill>
              </a:rPr>
              <a:t>~600  in the </a:t>
            </a:r>
          </a:p>
          <a:p>
            <a:pPr algn="ctr">
              <a:spcBef>
                <a:spcPct val="0"/>
              </a:spcBef>
              <a:buFontTx/>
              <a:buNone/>
            </a:pPr>
            <a:r>
              <a:rPr lang="en-US" altLang="en-US" sz="1800" b="0">
                <a:solidFill>
                  <a:srgbClr val="336600"/>
                </a:solidFill>
              </a:rPr>
              <a:t>39</a:t>
            </a:r>
            <a:r>
              <a:rPr lang="en-US" altLang="en-US" sz="1800" b="0" baseline="30000">
                <a:solidFill>
                  <a:srgbClr val="336600"/>
                </a:solidFill>
              </a:rPr>
              <a:t>th</a:t>
            </a:r>
            <a:r>
              <a:rPr lang="en-US" altLang="en-US" sz="1800" b="0">
                <a:solidFill>
                  <a:srgbClr val="336600"/>
                </a:solidFill>
              </a:rPr>
              <a:t> RGT;</a:t>
            </a:r>
          </a:p>
          <a:p>
            <a:pPr algn="ctr">
              <a:spcBef>
                <a:spcPct val="0"/>
              </a:spcBef>
              <a:buFontTx/>
              <a:buNone/>
            </a:pPr>
            <a:r>
              <a:rPr lang="en-US" altLang="en-US" sz="1800" b="0">
                <a:solidFill>
                  <a:srgbClr val="336600"/>
                </a:solidFill>
              </a:rPr>
              <a:t>~400 in the </a:t>
            </a:r>
          </a:p>
          <a:p>
            <a:pPr algn="ctr">
              <a:spcBef>
                <a:spcPct val="0"/>
              </a:spcBef>
              <a:buFontTx/>
              <a:buNone/>
            </a:pPr>
            <a:r>
              <a:rPr lang="en-US" altLang="en-US" sz="1800" b="0">
                <a:solidFill>
                  <a:srgbClr val="336600"/>
                </a:solidFill>
              </a:rPr>
              <a:t>other commands</a:t>
            </a:r>
          </a:p>
        </p:txBody>
      </p:sp>
      <p:cxnSp>
        <p:nvCxnSpPr>
          <p:cNvPr id="432168" name="Straight Connector 98">
            <a:extLst>
              <a:ext uri="{FF2B5EF4-FFF2-40B4-BE49-F238E27FC236}">
                <a16:creationId xmlns:a16="http://schemas.microsoft.com/office/drawing/2014/main" id="{3B1C86EC-4B49-EF02-1DBB-F0D88DFCD19D}"/>
              </a:ext>
            </a:extLst>
          </p:cNvPr>
          <p:cNvCxnSpPr>
            <a:cxnSpLocks/>
          </p:cNvCxnSpPr>
          <p:nvPr/>
        </p:nvCxnSpPr>
        <p:spPr bwMode="auto">
          <a:xfrm>
            <a:off x="4951413" y="2290763"/>
            <a:ext cx="2603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69" name="Straight Connector 21">
            <a:extLst>
              <a:ext uri="{FF2B5EF4-FFF2-40B4-BE49-F238E27FC236}">
                <a16:creationId xmlns:a16="http://schemas.microsoft.com/office/drawing/2014/main" id="{A596E8A4-406C-3831-12E7-54069424FCF3}"/>
              </a:ext>
            </a:extLst>
          </p:cNvPr>
          <p:cNvCxnSpPr>
            <a:cxnSpLocks/>
            <a:endCxn id="432144" idx="1"/>
          </p:cNvCxnSpPr>
          <p:nvPr/>
        </p:nvCxnSpPr>
        <p:spPr bwMode="auto">
          <a:xfrm>
            <a:off x="2471738" y="3921125"/>
            <a:ext cx="3095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0" name="Straight Connector 82">
            <a:extLst>
              <a:ext uri="{FF2B5EF4-FFF2-40B4-BE49-F238E27FC236}">
                <a16:creationId xmlns:a16="http://schemas.microsoft.com/office/drawing/2014/main" id="{81CC05ED-8041-9446-1D3C-B0DBDB9DF8A0}"/>
              </a:ext>
            </a:extLst>
          </p:cNvPr>
          <p:cNvCxnSpPr>
            <a:cxnSpLocks/>
          </p:cNvCxnSpPr>
          <p:nvPr/>
        </p:nvCxnSpPr>
        <p:spPr bwMode="auto">
          <a:xfrm>
            <a:off x="2476500" y="3328988"/>
            <a:ext cx="2968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1" name="Straight Connector 84">
            <a:extLst>
              <a:ext uri="{FF2B5EF4-FFF2-40B4-BE49-F238E27FC236}">
                <a16:creationId xmlns:a16="http://schemas.microsoft.com/office/drawing/2014/main" id="{0A09DAED-41E5-F740-A1B8-3EC1960AB5DA}"/>
              </a:ext>
            </a:extLst>
          </p:cNvPr>
          <p:cNvCxnSpPr>
            <a:cxnSpLocks/>
          </p:cNvCxnSpPr>
          <p:nvPr/>
        </p:nvCxnSpPr>
        <p:spPr bwMode="auto">
          <a:xfrm>
            <a:off x="2476500" y="2774950"/>
            <a:ext cx="304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2" name="Straight Connector 30">
            <a:extLst>
              <a:ext uri="{FF2B5EF4-FFF2-40B4-BE49-F238E27FC236}">
                <a16:creationId xmlns:a16="http://schemas.microsoft.com/office/drawing/2014/main" id="{85B3B03C-5C16-C619-C40A-010DFF37531F}"/>
              </a:ext>
            </a:extLst>
          </p:cNvPr>
          <p:cNvCxnSpPr>
            <a:cxnSpLocks/>
          </p:cNvCxnSpPr>
          <p:nvPr/>
        </p:nvCxnSpPr>
        <p:spPr bwMode="auto">
          <a:xfrm>
            <a:off x="2470150" y="1939925"/>
            <a:ext cx="6350" cy="1976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3" name="Straight Connector 91">
            <a:extLst>
              <a:ext uri="{FF2B5EF4-FFF2-40B4-BE49-F238E27FC236}">
                <a16:creationId xmlns:a16="http://schemas.microsoft.com/office/drawing/2014/main" id="{BF6BA651-384A-77B5-8A8A-B24BDFBF8834}"/>
              </a:ext>
            </a:extLst>
          </p:cNvPr>
          <p:cNvCxnSpPr>
            <a:cxnSpLocks/>
            <a:stCxn id="432150" idx="1"/>
          </p:cNvCxnSpPr>
          <p:nvPr/>
        </p:nvCxnSpPr>
        <p:spPr bwMode="auto">
          <a:xfrm flipH="1">
            <a:off x="1277938" y="1184275"/>
            <a:ext cx="1587" cy="257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4" name="Straight Connector 99">
            <a:extLst>
              <a:ext uri="{FF2B5EF4-FFF2-40B4-BE49-F238E27FC236}">
                <a16:creationId xmlns:a16="http://schemas.microsoft.com/office/drawing/2014/main" id="{A87517AD-6584-DB77-DF56-475241B4949A}"/>
              </a:ext>
            </a:extLst>
          </p:cNvPr>
          <p:cNvCxnSpPr>
            <a:cxnSpLocks/>
          </p:cNvCxnSpPr>
          <p:nvPr/>
        </p:nvCxnSpPr>
        <p:spPr bwMode="auto">
          <a:xfrm>
            <a:off x="146050" y="1701800"/>
            <a:ext cx="1571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5" name="Straight Connector 113">
            <a:extLst>
              <a:ext uri="{FF2B5EF4-FFF2-40B4-BE49-F238E27FC236}">
                <a16:creationId xmlns:a16="http://schemas.microsoft.com/office/drawing/2014/main" id="{624256B1-29CA-628C-E647-61EDE9B59E56}"/>
              </a:ext>
            </a:extLst>
          </p:cNvPr>
          <p:cNvCxnSpPr>
            <a:cxnSpLocks/>
          </p:cNvCxnSpPr>
          <p:nvPr/>
        </p:nvCxnSpPr>
        <p:spPr bwMode="auto">
          <a:xfrm>
            <a:off x="152400" y="1708150"/>
            <a:ext cx="11113" cy="2743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6" name="Straight Connector 115">
            <a:extLst>
              <a:ext uri="{FF2B5EF4-FFF2-40B4-BE49-F238E27FC236}">
                <a16:creationId xmlns:a16="http://schemas.microsoft.com/office/drawing/2014/main" id="{E8075F89-0B5E-7589-2F6B-35A3BDF23297}"/>
              </a:ext>
            </a:extLst>
          </p:cNvPr>
          <p:cNvCxnSpPr>
            <a:cxnSpLocks/>
            <a:endCxn id="432139" idx="1"/>
          </p:cNvCxnSpPr>
          <p:nvPr/>
        </p:nvCxnSpPr>
        <p:spPr bwMode="auto">
          <a:xfrm>
            <a:off x="141288" y="2276475"/>
            <a:ext cx="3000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7" name="Straight Connector 119">
            <a:extLst>
              <a:ext uri="{FF2B5EF4-FFF2-40B4-BE49-F238E27FC236}">
                <a16:creationId xmlns:a16="http://schemas.microsoft.com/office/drawing/2014/main" id="{0875BFFF-B0E8-F58A-B5D0-082C0A1FA5B2}"/>
              </a:ext>
            </a:extLst>
          </p:cNvPr>
          <p:cNvCxnSpPr>
            <a:cxnSpLocks/>
            <a:endCxn id="432140" idx="1"/>
          </p:cNvCxnSpPr>
          <p:nvPr/>
        </p:nvCxnSpPr>
        <p:spPr bwMode="auto">
          <a:xfrm>
            <a:off x="160338" y="2817813"/>
            <a:ext cx="279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8" name="Straight Connector 124">
            <a:extLst>
              <a:ext uri="{FF2B5EF4-FFF2-40B4-BE49-F238E27FC236}">
                <a16:creationId xmlns:a16="http://schemas.microsoft.com/office/drawing/2014/main" id="{32E8F6EF-9E37-3D64-F09A-E13169CB3124}"/>
              </a:ext>
            </a:extLst>
          </p:cNvPr>
          <p:cNvCxnSpPr>
            <a:cxnSpLocks/>
            <a:endCxn id="432141" idx="1"/>
          </p:cNvCxnSpPr>
          <p:nvPr/>
        </p:nvCxnSpPr>
        <p:spPr bwMode="auto">
          <a:xfrm>
            <a:off x="160338" y="3371850"/>
            <a:ext cx="2857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79" name="Straight Connector 127">
            <a:extLst>
              <a:ext uri="{FF2B5EF4-FFF2-40B4-BE49-F238E27FC236}">
                <a16:creationId xmlns:a16="http://schemas.microsoft.com/office/drawing/2014/main" id="{78877CD0-B0D7-1E19-F5C4-C0FBD62CBEA3}"/>
              </a:ext>
            </a:extLst>
          </p:cNvPr>
          <p:cNvCxnSpPr>
            <a:cxnSpLocks/>
            <a:endCxn id="432142" idx="1"/>
          </p:cNvCxnSpPr>
          <p:nvPr/>
        </p:nvCxnSpPr>
        <p:spPr bwMode="auto">
          <a:xfrm>
            <a:off x="173038" y="3916363"/>
            <a:ext cx="2603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2180" name="Straight Connector 130">
            <a:extLst>
              <a:ext uri="{FF2B5EF4-FFF2-40B4-BE49-F238E27FC236}">
                <a16:creationId xmlns:a16="http://schemas.microsoft.com/office/drawing/2014/main" id="{C16F1DCA-0AEA-08BC-1810-70434F06B15A}"/>
              </a:ext>
            </a:extLst>
          </p:cNvPr>
          <p:cNvCxnSpPr>
            <a:cxnSpLocks/>
            <a:endCxn id="432143" idx="1"/>
          </p:cNvCxnSpPr>
          <p:nvPr/>
        </p:nvCxnSpPr>
        <p:spPr bwMode="auto">
          <a:xfrm>
            <a:off x="160338" y="4451350"/>
            <a:ext cx="271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Box 3">
            <a:extLst>
              <a:ext uri="{FF2B5EF4-FFF2-40B4-BE49-F238E27FC236}">
                <a16:creationId xmlns:a16="http://schemas.microsoft.com/office/drawing/2014/main" id="{6E54A8AC-AE58-8A9E-0E49-E0455EC7E15E}"/>
              </a:ext>
            </a:extLst>
          </p:cNvPr>
          <p:cNvSpPr txBox="1">
            <a:spLocks noChangeArrowheads="1"/>
          </p:cNvSpPr>
          <p:nvPr/>
        </p:nvSpPr>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SOME COMMENTS </a:t>
            </a:r>
          </a:p>
          <a:p>
            <a:pPr algn="ctr">
              <a:spcBef>
                <a:spcPct val="0"/>
              </a:spcBef>
              <a:buFontTx/>
              <a:buNone/>
            </a:pPr>
            <a:r>
              <a:rPr lang="en-US" altLang="en-US" sz="2400"/>
              <a:t>ON JACKSON’S HORSESHOE BEND ORDER OF BATTLE 1</a:t>
            </a:r>
          </a:p>
          <a:p>
            <a:pPr algn="ctr">
              <a:spcBef>
                <a:spcPct val="0"/>
              </a:spcBef>
              <a:buFontTx/>
              <a:buNone/>
            </a:pPr>
            <a:endParaRPr lang="en-US" altLang="en-US" sz="2200" b="0"/>
          </a:p>
          <a:p>
            <a:pPr>
              <a:spcBef>
                <a:spcPct val="0"/>
              </a:spcBef>
              <a:buFontTx/>
              <a:buNone/>
            </a:pPr>
            <a:r>
              <a:rPr lang="en-US" altLang="en-US" sz="2200" b="0"/>
              <a:t>	--Regarding the abbreviations, </a:t>
            </a:r>
          </a:p>
          <a:p>
            <a:pPr>
              <a:spcBef>
                <a:spcPct val="0"/>
              </a:spcBef>
              <a:buFontTx/>
              <a:buNone/>
            </a:pPr>
            <a:r>
              <a:rPr lang="en-US" altLang="en-US" sz="2200" b="0"/>
              <a:t>		BDE - Brigade</a:t>
            </a:r>
          </a:p>
          <a:p>
            <a:pPr>
              <a:spcBef>
                <a:spcPct val="0"/>
              </a:spcBef>
              <a:buFontTx/>
              <a:buNone/>
            </a:pPr>
            <a:r>
              <a:rPr lang="en-US" altLang="en-US" sz="2200" b="0"/>
              <a:t>		INF - Infantry</a:t>
            </a:r>
          </a:p>
          <a:p>
            <a:pPr>
              <a:spcBef>
                <a:spcPct val="0"/>
              </a:spcBef>
              <a:buFontTx/>
              <a:buNone/>
            </a:pPr>
            <a:r>
              <a:rPr lang="en-US" altLang="en-US" sz="2200" b="0"/>
              <a:t>		RGT – Regiment</a:t>
            </a:r>
          </a:p>
          <a:p>
            <a:pPr>
              <a:spcBef>
                <a:spcPct val="0"/>
              </a:spcBef>
              <a:buFontTx/>
              <a:buNone/>
            </a:pPr>
            <a:r>
              <a:rPr lang="en-US" altLang="en-US" sz="2200" b="0"/>
              <a:t>		MNTD – Mounted</a:t>
            </a:r>
          </a:p>
          <a:p>
            <a:pPr>
              <a:spcBef>
                <a:spcPct val="0"/>
              </a:spcBef>
              <a:buFontTx/>
              <a:buNone/>
            </a:pPr>
            <a:r>
              <a:rPr lang="en-US" altLang="en-US" sz="2200" b="0"/>
              <a:t>		TN –Tennessee</a:t>
            </a:r>
          </a:p>
          <a:p>
            <a:pPr>
              <a:spcBef>
                <a:spcPct val="0"/>
              </a:spcBef>
              <a:buFontTx/>
              <a:buNone/>
            </a:pPr>
            <a:r>
              <a:rPr lang="en-US" altLang="en-US" sz="2200" b="0"/>
              <a:t>	 </a:t>
            </a:r>
          </a:p>
          <a:p>
            <a:pPr>
              <a:spcBef>
                <a:spcPct val="0"/>
              </a:spcBef>
              <a:buFontTx/>
              <a:buNone/>
            </a:pPr>
            <a:r>
              <a:rPr lang="en-US" altLang="en-US" sz="2200" b="0"/>
              <a:t>	--Per the symbols, the numbers on the order-of-battle chart are estimates.  The ‘Spies’ were Jackson’s reconnaissance/scout units.</a:t>
            </a:r>
          </a:p>
          <a:p>
            <a:pPr>
              <a:spcBef>
                <a:spcPct val="0"/>
              </a:spcBef>
              <a:buFontTx/>
              <a:buNone/>
            </a:pPr>
            <a:endParaRPr lang="en-US" altLang="en-US" sz="2200" b="0"/>
          </a:p>
          <a:p>
            <a:pPr>
              <a:spcBef>
                <a:spcPct val="0"/>
              </a:spcBef>
              <a:buFontTx/>
              <a:buNone/>
            </a:pPr>
            <a:r>
              <a:rPr lang="en-US" altLang="en-US" sz="2200" b="0"/>
              <a:t>	--Note that the militia were divided between east and west Tennessee, per the campaign.  By this time, any serious east and west Tennessee differences at the command level were resolved.  East Tennessee Militia Brigade Commander George Doherty had already demonstrated his support for Jackson. </a:t>
            </a:r>
          </a:p>
        </p:txBody>
      </p:sp>
    </p:spTree>
  </p:cSld>
  <p:clrMapOvr>
    <a:masterClrMapping/>
  </p:clrMapOvr>
  <p:transition spd="slow"/>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Box 3">
            <a:extLst>
              <a:ext uri="{FF2B5EF4-FFF2-40B4-BE49-F238E27FC236}">
                <a16:creationId xmlns:a16="http://schemas.microsoft.com/office/drawing/2014/main" id="{E117A871-3708-C3D8-C9D1-9C4B90AED0B8}"/>
              </a:ext>
            </a:extLst>
          </p:cNvPr>
          <p:cNvSpPr txBox="1">
            <a:spLocks noChangeArrowheads="1"/>
          </p:cNvSpPr>
          <p:nvPr/>
        </p:nvSpPr>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SOME COMMENTS </a:t>
            </a:r>
          </a:p>
          <a:p>
            <a:pPr algn="ctr">
              <a:spcBef>
                <a:spcPct val="0"/>
              </a:spcBef>
              <a:buFontTx/>
              <a:buNone/>
            </a:pPr>
            <a:r>
              <a:rPr lang="en-US" altLang="en-US" sz="2400"/>
              <a:t>ON JACKSON’S HORSESHOE BEND ORDER OF BATTLE 2</a:t>
            </a:r>
          </a:p>
          <a:p>
            <a:pPr algn="ctr">
              <a:spcBef>
                <a:spcPct val="0"/>
              </a:spcBef>
              <a:buFontTx/>
              <a:buNone/>
            </a:pPr>
            <a:endParaRPr lang="en-US" altLang="en-US" sz="2200" b="0"/>
          </a:p>
          <a:p>
            <a:pPr>
              <a:spcBef>
                <a:spcPct val="0"/>
              </a:spcBef>
              <a:buFontTx/>
              <a:buNone/>
            </a:pPr>
            <a:r>
              <a:rPr lang="en-US" altLang="en-US" sz="2200" b="0"/>
              <a:t>	--Thomas Johnson’s absence as the West Tennessee militia brigade’s commander did not apparently affect operations, as no account mentions any difficulties or who the interim commander was.</a:t>
            </a:r>
          </a:p>
          <a:p>
            <a:pPr>
              <a:spcBef>
                <a:spcPct val="0"/>
              </a:spcBef>
              <a:buFontTx/>
              <a:buNone/>
            </a:pPr>
            <a:endParaRPr lang="en-US" altLang="en-US" sz="2200" b="0"/>
          </a:p>
          <a:p>
            <a:pPr>
              <a:spcBef>
                <a:spcPct val="0"/>
              </a:spcBef>
              <a:buFontTx/>
              <a:buNone/>
            </a:pPr>
            <a:r>
              <a:rPr lang="en-US" altLang="en-US" sz="2200" b="0"/>
              <a:t>	--Perhaps to ensure a successful breakthrough and to provide an example for his troops, Jackson used the regulars and a small, hand-picked militia advance guard to lead his assault on the Red Stick wall.</a:t>
            </a:r>
          </a:p>
          <a:p>
            <a:pPr>
              <a:spcBef>
                <a:spcPct val="0"/>
              </a:spcBef>
              <a:buFontTx/>
              <a:buNone/>
            </a:pPr>
            <a:endParaRPr lang="en-US" altLang="en-US" sz="2200" b="0"/>
          </a:p>
          <a:p>
            <a:pPr>
              <a:spcBef>
                <a:spcPct val="0"/>
              </a:spcBef>
              <a:buFontTx/>
              <a:buNone/>
            </a:pPr>
            <a:r>
              <a:rPr lang="en-US" altLang="en-US" sz="2200" b="0"/>
              <a:t>	--The lines for the unit boxes on the right are bolder to indicate that each served directly under Jackson’s command.  </a:t>
            </a:r>
          </a:p>
          <a:p>
            <a:pPr>
              <a:spcBef>
                <a:spcPct val="0"/>
              </a:spcBef>
              <a:buFontTx/>
              <a:buNone/>
            </a:pPr>
            <a:endParaRPr lang="en-US" altLang="en-US" sz="2200" b="0"/>
          </a:p>
          <a:p>
            <a:pPr>
              <a:spcBef>
                <a:spcPct val="0"/>
              </a:spcBef>
              <a:buFontTx/>
              <a:buNone/>
            </a:pPr>
            <a:r>
              <a:rPr lang="en-US" altLang="en-US" sz="2200" b="0"/>
              <a:t>	--Note the two Native American units: 500 Cherokees and 100 Creeks.  Given modern-day impressions of the Indian wars, it may be hard to accept that Jackson’s Indian allies served willingly.  The Indian allies did. </a:t>
            </a:r>
            <a:r>
              <a:rPr lang="en-US" altLang="en-US" sz="2200"/>
              <a:t>See next slides . . . .</a:t>
            </a:r>
            <a:endParaRPr lang="en-US" altLang="en-US" sz="2200" b="0"/>
          </a:p>
        </p:txBody>
      </p:sp>
    </p:spTree>
  </p:cSld>
  <p:clrMapOvr>
    <a:masterClrMapping/>
  </p:clrMapOvr>
  <p:transition spd="slow"/>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Box 3">
            <a:extLst>
              <a:ext uri="{FF2B5EF4-FFF2-40B4-BE49-F238E27FC236}">
                <a16:creationId xmlns:a16="http://schemas.microsoft.com/office/drawing/2014/main" id="{A25EE239-F4FD-C02A-1DFF-7F465ADE3DBE}"/>
              </a:ext>
            </a:extLst>
          </p:cNvPr>
          <p:cNvSpPr txBox="1">
            <a:spLocks noChangeArrowheads="1"/>
          </p:cNvSpPr>
          <p:nvPr/>
        </p:nvSpPr>
        <p:spPr bwMode="auto">
          <a:xfrm>
            <a:off x="0" y="0"/>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SOME COMMENTS </a:t>
            </a:r>
          </a:p>
          <a:p>
            <a:pPr algn="ctr">
              <a:spcBef>
                <a:spcPct val="0"/>
              </a:spcBef>
              <a:buFontTx/>
              <a:buNone/>
            </a:pPr>
            <a:r>
              <a:rPr lang="en-US" altLang="en-US" sz="2400"/>
              <a:t>ON JACKSON’S HORSESHOE BEND ORDER OF BATTLE 3</a:t>
            </a:r>
          </a:p>
          <a:p>
            <a:pPr algn="ctr">
              <a:spcBef>
                <a:spcPct val="0"/>
              </a:spcBef>
              <a:buFontTx/>
              <a:buNone/>
            </a:pPr>
            <a:r>
              <a:rPr lang="en-US" altLang="en-US" sz="2400"/>
              <a:t>THE INDIAN ALLIES IN THE OVERALL CREEK WAR</a:t>
            </a:r>
          </a:p>
          <a:p>
            <a:pPr algn="ctr">
              <a:spcBef>
                <a:spcPct val="0"/>
              </a:spcBef>
              <a:buFontTx/>
              <a:buNone/>
            </a:pPr>
            <a:endParaRPr lang="en-US" altLang="en-US" sz="2200" b="0"/>
          </a:p>
          <a:p>
            <a:pPr>
              <a:spcBef>
                <a:spcPct val="0"/>
              </a:spcBef>
              <a:buFontTx/>
              <a:buNone/>
            </a:pPr>
            <a:r>
              <a:rPr lang="en-US" altLang="en-US" sz="2200" b="0"/>
              <a:t>	--Cherokee, Loyal Creek, Choctaw and Chickasaw leaders all feared provoking a calamitous war with the US. Some Choctaw warriors were receptive to the Red Stick message, but Choctaw leaders and adroit US diplomacy kept them in the US camp.</a:t>
            </a:r>
          </a:p>
          <a:p>
            <a:pPr>
              <a:spcBef>
                <a:spcPct val="0"/>
              </a:spcBef>
              <a:buFontTx/>
              <a:buNone/>
            </a:pPr>
            <a:endParaRPr lang="en-US" altLang="en-US" sz="2200" b="0"/>
          </a:p>
          <a:p>
            <a:pPr algn="ctr">
              <a:spcBef>
                <a:spcPct val="0"/>
              </a:spcBef>
              <a:buFontTx/>
              <a:buNone/>
            </a:pPr>
            <a:r>
              <a:rPr lang="en-US" altLang="en-US" sz="2400"/>
              <a:t>THE CREEK ALLIES OVERALL AND AT HORSEHOE BEND</a:t>
            </a:r>
          </a:p>
          <a:p>
            <a:pPr algn="ctr">
              <a:spcBef>
                <a:spcPct val="0"/>
              </a:spcBef>
              <a:buFontTx/>
              <a:buNone/>
            </a:pPr>
            <a:endParaRPr lang="en-US" altLang="en-US" sz="2400"/>
          </a:p>
          <a:p>
            <a:pPr>
              <a:spcBef>
                <a:spcPct val="0"/>
              </a:spcBef>
              <a:buFontTx/>
              <a:buNone/>
            </a:pPr>
            <a:r>
              <a:rPr lang="en-US" altLang="en-US" sz="2400" b="0"/>
              <a:t>	</a:t>
            </a:r>
            <a:r>
              <a:rPr lang="en-US" altLang="en-US" sz="2200" b="0"/>
              <a:t>--The Loyal Creeks’ motivation was clear enough, given their bitter civil war with the Red Sticks.  There weren’t as many Loyal Creeks as Cherokees at Horseshoe Bend, but Loyal Creeks fought prominently in Floyd’s campaign, which advanced from mostly Loyal Creek territory.  Further, the US force at Horseshoe Bend was from Tennessee, and there were more Cherokees near that area than Creeks.  Loyal Creek leader William McIntosh commanded the Creeks at Horseshoe Bend.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id="{1DB9E7F3-61C2-ED8A-A400-EACE5FB44588}"/>
              </a:ext>
            </a:extLst>
          </p:cNvPr>
          <p:cNvSpPr txBox="1">
            <a:spLocks noChangeArrowheads="1"/>
          </p:cNvSpPr>
          <p:nvPr/>
        </p:nvSpPr>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INTRODUCTION: </a:t>
            </a:r>
          </a:p>
          <a:p>
            <a:pPr algn="ctr">
              <a:spcBef>
                <a:spcPct val="0"/>
              </a:spcBef>
              <a:buFontTx/>
              <a:buNone/>
            </a:pPr>
            <a:r>
              <a:rPr lang="en-US" altLang="en-US" sz="2000" b="0"/>
              <a:t>HSB Tour-Stand Subject-Matter Expert Topic List  1</a:t>
            </a:r>
          </a:p>
          <a:p>
            <a:pPr algn="ctr">
              <a:spcBef>
                <a:spcPct val="0"/>
              </a:spcBef>
              <a:buFontTx/>
              <a:buNone/>
            </a:pPr>
            <a:r>
              <a:rPr lang="en-US" altLang="en-US" sz="2000" b="0"/>
              <a:t>(‘SME’; alias, the presenter/discussion leader;</a:t>
            </a:r>
          </a:p>
          <a:p>
            <a:pPr algn="ctr">
              <a:spcBef>
                <a:spcPct val="0"/>
              </a:spcBef>
              <a:buFontTx/>
              <a:buNone/>
            </a:pPr>
            <a:r>
              <a:rPr lang="en-US" altLang="en-US" sz="2000" b="0"/>
              <a:t>more information for each stand is in later slides.</a:t>
            </a:r>
          </a:p>
          <a:p>
            <a:pPr algn="ctr">
              <a:spcBef>
                <a:spcPct val="0"/>
              </a:spcBef>
              <a:buFontTx/>
              <a:buNone/>
            </a:pPr>
            <a:r>
              <a:rPr lang="en-US" altLang="en-US" sz="2000" b="0"/>
              <a:t>Some stands are divided into two parts </a:t>
            </a:r>
          </a:p>
          <a:p>
            <a:pPr algn="ctr">
              <a:spcBef>
                <a:spcPct val="0"/>
              </a:spcBef>
              <a:buFontTx/>
              <a:buNone/>
            </a:pPr>
            <a:r>
              <a:rPr lang="en-US" altLang="en-US" sz="2000" b="0"/>
              <a:t>to increase staff-ride SME opportunities.) </a:t>
            </a:r>
          </a:p>
          <a:p>
            <a:pPr>
              <a:spcBef>
                <a:spcPct val="0"/>
              </a:spcBef>
              <a:buFontTx/>
              <a:buNone/>
            </a:pPr>
            <a:endParaRPr lang="en-US" altLang="en-US" sz="2000" b="0"/>
          </a:p>
          <a:p>
            <a:pPr>
              <a:spcBef>
                <a:spcPct val="0"/>
              </a:spcBef>
              <a:buFontTx/>
              <a:buNone/>
            </a:pPr>
            <a:r>
              <a:rPr lang="en-US" altLang="en-US" sz="2000" b="0"/>
              <a:t>1. Park Headquarters Area  </a:t>
            </a:r>
          </a:p>
          <a:p>
            <a:pPr>
              <a:spcBef>
                <a:spcPct val="0"/>
              </a:spcBef>
              <a:buFontTx/>
              <a:buNone/>
            </a:pPr>
            <a:r>
              <a:rPr lang="en-US" altLang="en-US" sz="2000" b="0"/>
              <a:t>    Part 1:  The War of 1812 up through 1813</a:t>
            </a:r>
          </a:p>
          <a:p>
            <a:pPr>
              <a:spcBef>
                <a:spcPct val="0"/>
              </a:spcBef>
              <a:buFontTx/>
              <a:buNone/>
            </a:pPr>
            <a:r>
              <a:rPr lang="en-US" altLang="en-US" sz="2000" b="0"/>
              <a:t>    Part 2:  Origins of the Creek War </a:t>
            </a:r>
          </a:p>
          <a:p>
            <a:pPr>
              <a:spcBef>
                <a:spcPct val="0"/>
              </a:spcBef>
              <a:buFontTx/>
              <a:buNone/>
            </a:pPr>
            <a:r>
              <a:rPr lang="en-US" altLang="en-US" sz="2000" b="0"/>
              <a:t>2. Overlook Hill:  </a:t>
            </a:r>
          </a:p>
          <a:p>
            <a:pPr>
              <a:spcBef>
                <a:spcPct val="0"/>
              </a:spcBef>
              <a:buFontTx/>
              <a:buNone/>
            </a:pPr>
            <a:r>
              <a:rPr lang="en-US" altLang="en-US" sz="2000" b="0"/>
              <a:t>    Part 1: Creek War Campaigns &amp; Jackson’s Campaign up to Horseshoe Bend  </a:t>
            </a:r>
          </a:p>
          <a:p>
            <a:pPr>
              <a:spcBef>
                <a:spcPct val="0"/>
              </a:spcBef>
              <a:buFontTx/>
              <a:buNone/>
            </a:pPr>
            <a:r>
              <a:rPr lang="en-US" altLang="en-US" sz="2000" b="0"/>
              <a:t>    Part 2: Horseshoe Bend Terrain and Order of Battle for Both Sides</a:t>
            </a:r>
          </a:p>
          <a:p>
            <a:pPr>
              <a:spcBef>
                <a:spcPct val="0"/>
              </a:spcBef>
              <a:buFontTx/>
              <a:buNone/>
            </a:pPr>
            <a:r>
              <a:rPr lang="en-US" altLang="en-US" sz="2000" b="0"/>
              <a:t>3. Riverside/Trail/Field:  </a:t>
            </a:r>
          </a:p>
          <a:p>
            <a:pPr>
              <a:spcBef>
                <a:spcPct val="0"/>
              </a:spcBef>
              <a:buFontTx/>
              <a:buNone/>
            </a:pPr>
            <a:r>
              <a:rPr lang="en-US" altLang="en-US" sz="2000" b="0"/>
              <a:t>    Part 1: Creek &amp; Red Stick Background, Red Stick Aims/Actions up to HSB</a:t>
            </a:r>
          </a:p>
          <a:p>
            <a:pPr>
              <a:spcBef>
                <a:spcPct val="0"/>
              </a:spcBef>
              <a:buFontTx/>
              <a:buNone/>
            </a:pPr>
            <a:r>
              <a:rPr lang="en-US" altLang="en-US" sz="2000" b="0"/>
              <a:t>    Part 2:  Background for Jackson and His Tennesseans</a:t>
            </a:r>
          </a:p>
          <a:p>
            <a:pPr>
              <a:spcBef>
                <a:spcPct val="0"/>
              </a:spcBef>
              <a:buFontTx/>
              <a:buNone/>
            </a:pPr>
            <a:r>
              <a:rPr lang="en-US" altLang="en-US" sz="2000" b="0"/>
              <a:t>4. Gun Hill: </a:t>
            </a:r>
          </a:p>
          <a:p>
            <a:pPr>
              <a:spcBef>
                <a:spcPct val="0"/>
              </a:spcBef>
              <a:buFontTx/>
              <a:buNone/>
            </a:pPr>
            <a:r>
              <a:rPr lang="en-US" altLang="en-US" sz="2000" b="0"/>
              <a:t>    Part 1:  US Weapons and Tactics Overall, and for Horseshoe Bend </a:t>
            </a:r>
          </a:p>
          <a:p>
            <a:pPr>
              <a:spcBef>
                <a:spcPct val="0"/>
              </a:spcBef>
              <a:buFontTx/>
              <a:buNone/>
            </a:pPr>
            <a:r>
              <a:rPr lang="en-US" altLang="en-US" sz="2000" b="0"/>
              <a:t>    Part 2: The Cannonade and Actual Attack against the Wall</a:t>
            </a:r>
          </a:p>
          <a:p>
            <a:pPr>
              <a:spcBef>
                <a:spcPct val="0"/>
              </a:spcBef>
              <a:buFontTx/>
              <a:buNone/>
            </a:pPr>
            <a:r>
              <a:rPr lang="en-US" altLang="en-US" sz="2000" b="0"/>
              <a:t>5. Red Stick Wall: Overall Red Stick Defensive Setup and Defense of the Wall</a:t>
            </a:r>
            <a:endParaRPr lang="en-US" altLang="en-US" sz="2200" b="0">
              <a:solidFill>
                <a:srgbClr val="FF00FF"/>
              </a:solidFill>
            </a:endParaRPr>
          </a:p>
        </p:txBody>
      </p:sp>
    </p:spTree>
  </p:cSld>
  <p:clrMapOvr>
    <a:masterClrMapping/>
  </p:clrMapOvr>
  <p:transition spd="slow"/>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Box 3">
            <a:extLst>
              <a:ext uri="{FF2B5EF4-FFF2-40B4-BE49-F238E27FC236}">
                <a16:creationId xmlns:a16="http://schemas.microsoft.com/office/drawing/2014/main" id="{ECF699C4-840C-EBD3-8066-A66E15633453}"/>
              </a:ext>
            </a:extLst>
          </p:cNvPr>
          <p:cNvSpPr txBox="1">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SOME COMMENTS </a:t>
            </a:r>
          </a:p>
          <a:p>
            <a:pPr algn="ctr">
              <a:spcBef>
                <a:spcPct val="0"/>
              </a:spcBef>
              <a:buFontTx/>
              <a:buNone/>
            </a:pPr>
            <a:r>
              <a:rPr lang="en-US" altLang="en-US" sz="2400"/>
              <a:t>ON JACKSON’S HORSESHOE BEND ORDER OF BATTLE 4</a:t>
            </a:r>
          </a:p>
          <a:p>
            <a:pPr algn="ctr">
              <a:spcBef>
                <a:spcPct val="0"/>
              </a:spcBef>
              <a:buFontTx/>
              <a:buNone/>
            </a:pPr>
            <a:r>
              <a:rPr lang="en-US" altLang="en-US" sz="2400"/>
              <a:t>THE CHEROKEE ALLIES</a:t>
            </a:r>
          </a:p>
          <a:p>
            <a:pPr algn="ctr">
              <a:spcBef>
                <a:spcPct val="0"/>
              </a:spcBef>
              <a:buFontTx/>
              <a:buNone/>
            </a:pPr>
            <a:endParaRPr lang="en-US" altLang="en-US" sz="2200" b="0"/>
          </a:p>
          <a:p>
            <a:pPr>
              <a:spcBef>
                <a:spcPct val="0"/>
              </a:spcBef>
              <a:buFontTx/>
              <a:buNone/>
            </a:pPr>
            <a:r>
              <a:rPr lang="en-US" altLang="en-US" sz="2200" b="0"/>
              <a:t>	--For the Cherokees, the situation was more complex.  As the Creek Civil War erupted, a small number of young Cherokees favored the Red Sticks.  Their nation had experienced similar tensions over white land-grabbing and culture clashes that the Creeks did.  Some young warriors liked the call for glorious combat. </a:t>
            </a:r>
          </a:p>
          <a:p>
            <a:pPr>
              <a:spcBef>
                <a:spcPct val="0"/>
              </a:spcBef>
              <a:buFontTx/>
              <a:buNone/>
            </a:pPr>
            <a:r>
              <a:rPr lang="en-US" altLang="en-US" sz="2200" b="0"/>
              <a:t>	</a:t>
            </a:r>
          </a:p>
          <a:p>
            <a:pPr>
              <a:spcBef>
                <a:spcPct val="0"/>
              </a:spcBef>
              <a:buFontTx/>
              <a:buNone/>
            </a:pPr>
            <a:r>
              <a:rPr lang="en-US" altLang="en-US" sz="2200" b="0"/>
              <a:t>	--After Fort Mims, the Cherokees were neutral and hesitated to side with the US; but then changed their minds and joined the Tennessee forces as they advanced against the Red Sticks (see next slide).  </a:t>
            </a:r>
          </a:p>
        </p:txBody>
      </p:sp>
    </p:spTree>
  </p:cSld>
  <p:clrMapOvr>
    <a:masterClrMapping/>
  </p:clrMapOvr>
  <p:transition spd="slow"/>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Box 3">
            <a:extLst>
              <a:ext uri="{FF2B5EF4-FFF2-40B4-BE49-F238E27FC236}">
                <a16:creationId xmlns:a16="http://schemas.microsoft.com/office/drawing/2014/main" id="{0E314A3F-D94D-1FDE-5225-A2D3EEACFD3E}"/>
              </a:ext>
            </a:extLst>
          </p:cNvPr>
          <p:cNvSpPr txBox="1">
            <a:spLocks noChangeArrowheads="1"/>
          </p:cNvSpPr>
          <p:nvPr/>
        </p:nvSpPr>
        <p:spPr bwMode="auto">
          <a:xfrm>
            <a:off x="0" y="36513"/>
            <a:ext cx="9144000"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ON JACKSON’S HORSESHOE BEND ORDER OF BATTLE 5</a:t>
            </a:r>
          </a:p>
          <a:p>
            <a:pPr algn="ctr">
              <a:spcBef>
                <a:spcPct val="0"/>
              </a:spcBef>
              <a:buFontTx/>
              <a:buNone/>
            </a:pPr>
            <a:r>
              <a:rPr lang="en-US" altLang="en-US" sz="2400"/>
              <a:t>THE CHEROKEE ALLIES</a:t>
            </a:r>
          </a:p>
          <a:p>
            <a:pPr algn="ctr">
              <a:spcBef>
                <a:spcPct val="0"/>
              </a:spcBef>
              <a:buFontTx/>
              <a:buNone/>
            </a:pPr>
            <a:endParaRPr lang="en-US" altLang="en-US" sz="2200" b="0"/>
          </a:p>
          <a:p>
            <a:pPr>
              <a:spcBef>
                <a:spcPct val="0"/>
              </a:spcBef>
              <a:buFontTx/>
              <a:buNone/>
            </a:pPr>
            <a:r>
              <a:rPr lang="en-US" altLang="en-US" sz="2200" b="0"/>
              <a:t>	--The Cherokees sided with the US because Cherokee leaders stifled any support for the Red Sticks.  The Cherokees had adopted white ways more than the Creeks, as they embraced the western political concept of national statehood over intra-tribal alliances.  They were stable and reasonably prosperous after decades of war with white American settlers. Their leaders favored stability over the upheaval that Tecumseh and the Red Sticks promised.  </a:t>
            </a:r>
          </a:p>
          <a:p>
            <a:pPr>
              <a:spcBef>
                <a:spcPct val="0"/>
              </a:spcBef>
              <a:buFontTx/>
              <a:buNone/>
            </a:pPr>
            <a:r>
              <a:rPr lang="en-US" altLang="en-US" sz="2200" b="0"/>
              <a:t>   	</a:t>
            </a:r>
          </a:p>
          <a:p>
            <a:pPr>
              <a:spcBef>
                <a:spcPct val="0"/>
              </a:spcBef>
              <a:buFontTx/>
              <a:buNone/>
            </a:pPr>
            <a:r>
              <a:rPr lang="en-US" altLang="en-US" sz="2200" b="0"/>
              <a:t>	--Also, Loyal Creek refugees were fleeing into Cherokee lands, and the Red Sticks threatened to attack them.  Thus, Cherokee leaders believed they would be drawn into the war anyway, and hoped that proven loyalty to the US during a crisis would yield political benefits later (that would not happen).</a:t>
            </a:r>
          </a:p>
          <a:p>
            <a:pPr>
              <a:spcBef>
                <a:spcPct val="0"/>
              </a:spcBef>
              <a:buFontTx/>
              <a:buNone/>
            </a:pPr>
            <a:r>
              <a:rPr lang="en-US" altLang="en-US" sz="2200" b="0"/>
              <a:t>	</a:t>
            </a:r>
          </a:p>
          <a:p>
            <a:pPr>
              <a:spcBef>
                <a:spcPct val="0"/>
              </a:spcBef>
              <a:buFontTx/>
              <a:buNone/>
            </a:pPr>
            <a:r>
              <a:rPr lang="en-US" altLang="en-US" sz="2200" b="0"/>
              <a:t>	--Finally, joining the Tennesseans against the Red Sticks would also satisfy the young Cherokee warriors’ desire for martial glory.  </a:t>
            </a:r>
          </a:p>
        </p:txBody>
      </p:sp>
    </p:spTree>
  </p:cSld>
  <p:clrMapOvr>
    <a:masterClrMapping/>
  </p:clrMapOvr>
  <p:transition spd="slow"/>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Box 3">
            <a:extLst>
              <a:ext uri="{FF2B5EF4-FFF2-40B4-BE49-F238E27FC236}">
                <a16:creationId xmlns:a16="http://schemas.microsoft.com/office/drawing/2014/main" id="{48E41FAB-EBBE-ADCC-912C-96FAE66095B8}"/>
              </a:ext>
            </a:extLst>
          </p:cNvPr>
          <p:cNvSpPr txBox="1">
            <a:spLocks noChangeArrowheads="1"/>
          </p:cNvSpPr>
          <p:nvPr/>
        </p:nvSpPr>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HORSESHOE BEND ORDER OF BATTLE 6</a:t>
            </a:r>
          </a:p>
          <a:p>
            <a:pPr algn="ctr">
              <a:spcBef>
                <a:spcPct val="0"/>
              </a:spcBef>
              <a:buFontTx/>
              <a:buNone/>
            </a:pPr>
            <a:r>
              <a:rPr lang="en-US" altLang="en-US" sz="2400"/>
              <a:t>THE INDIAN ALLIES IN CREEK WAR COMBAT, 1</a:t>
            </a:r>
          </a:p>
          <a:p>
            <a:pPr algn="ctr">
              <a:spcBef>
                <a:spcPct val="0"/>
              </a:spcBef>
              <a:buFontTx/>
              <a:buNone/>
            </a:pPr>
            <a:r>
              <a:rPr lang="en-US" altLang="en-US" sz="2200" b="0"/>
              <a:t>Allied Indian performance/relations in the Creek War was a mixed bag.</a:t>
            </a:r>
          </a:p>
          <a:p>
            <a:pPr>
              <a:spcBef>
                <a:spcPct val="0"/>
              </a:spcBef>
              <a:buFontTx/>
              <a:buNone/>
            </a:pPr>
            <a:r>
              <a:rPr lang="en-US" altLang="en-US" sz="2200" b="0"/>
              <a:t>	</a:t>
            </a:r>
          </a:p>
          <a:p>
            <a:pPr>
              <a:spcBef>
                <a:spcPct val="0"/>
              </a:spcBef>
              <a:buFontTx/>
              <a:buNone/>
            </a:pPr>
            <a:r>
              <a:rPr lang="en-US" altLang="en-US" sz="2200" b="0"/>
              <a:t>	--There were culture clashes, and some whites viewed  Loyal Creeks, Choctaws and Cherokees only as food bandits (the war had depleted local food sources).  </a:t>
            </a:r>
          </a:p>
          <a:p>
            <a:pPr>
              <a:spcBef>
                <a:spcPct val="0"/>
              </a:spcBef>
              <a:buFontTx/>
              <a:buNone/>
            </a:pPr>
            <a:r>
              <a:rPr lang="en-US" altLang="en-US" sz="2200" b="0"/>
              <a:t>	</a:t>
            </a:r>
          </a:p>
          <a:p>
            <a:pPr>
              <a:spcBef>
                <a:spcPct val="0"/>
              </a:spcBef>
              <a:buFontTx/>
              <a:buNone/>
            </a:pPr>
            <a:r>
              <a:rPr lang="en-US" altLang="en-US" sz="2200" b="0"/>
              <a:t>	--Control  and coordination could be an issue for both sides.  To prevent fratricide in the close-quarter melees that often occurred in Creek War battles, Allied Indians had to use garments (white feathers, deer tails) to distinguish themselves from the Red Sticks.  As will be seen in the Horseshoe Bend battle, the Indians had different warfighting concepts. Also, allied Indian treatment of captured and dead Red Stick warriors shocked even the hard-edged frontiersmen who served in the US forces.  Political tensions marred Floyd’s relations with his Loyal Creek allies, which affected their morale at times.  Some of Cocke’s white troops ransacked Cherokee farms while returning from the front.</a:t>
            </a:r>
          </a:p>
        </p:txBody>
      </p:sp>
    </p:spTree>
  </p:cSld>
  <p:clrMapOvr>
    <a:masterClrMapping/>
  </p:clrMapOvr>
  <p:transition spd="slow"/>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Box 3">
            <a:extLst>
              <a:ext uri="{FF2B5EF4-FFF2-40B4-BE49-F238E27FC236}">
                <a16:creationId xmlns:a16="http://schemas.microsoft.com/office/drawing/2014/main" id="{741901C0-1854-925F-CE97-416C9EC0E273}"/>
              </a:ext>
            </a:extLst>
          </p:cNvPr>
          <p:cNvSpPr txBox="1">
            <a:spLocks noChangeArrowheads="1"/>
          </p:cNvSpPr>
          <p:nvPr/>
        </p:nvSpPr>
        <p:spPr bwMode="auto">
          <a:xfrm>
            <a:off x="0" y="0"/>
            <a:ext cx="9144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JACKSON’S HORSESHOE BEND ORDER OF BATTLE 7</a:t>
            </a:r>
          </a:p>
          <a:p>
            <a:pPr algn="ctr">
              <a:spcBef>
                <a:spcPct val="0"/>
              </a:spcBef>
              <a:buFontTx/>
              <a:buNone/>
            </a:pPr>
            <a:r>
              <a:rPr lang="en-US" altLang="en-US" sz="2400"/>
              <a:t>THE INDIAN ALLIES IN CREEK WAR COMBAT, 2</a:t>
            </a:r>
          </a:p>
          <a:p>
            <a:pPr algn="ctr">
              <a:spcBef>
                <a:spcPct val="0"/>
              </a:spcBef>
              <a:buFontTx/>
              <a:buNone/>
            </a:pPr>
            <a:r>
              <a:rPr lang="en-US" altLang="en-US" sz="2200" b="0"/>
              <a:t>Allied Indian performance/relations in the Creek War was a mixed bag.</a:t>
            </a:r>
          </a:p>
          <a:p>
            <a:pPr>
              <a:spcBef>
                <a:spcPct val="0"/>
              </a:spcBef>
              <a:buFontTx/>
              <a:buNone/>
            </a:pPr>
            <a:r>
              <a:rPr lang="en-US" altLang="en-US" sz="2200" b="0"/>
              <a:t>	</a:t>
            </a:r>
          </a:p>
          <a:p>
            <a:pPr>
              <a:spcBef>
                <a:spcPct val="0"/>
              </a:spcBef>
              <a:buFontTx/>
              <a:buNone/>
            </a:pPr>
            <a:r>
              <a:rPr lang="en-US" altLang="en-US" sz="2200" b="0"/>
              <a:t>	--However, Indian allies were often the fiercest fighters. Loyal Creeks helped protect Floyd’s front while he struggled to set up his offensives.  The Cherokees stuck with Jackson during his autumn lean times, and even conducted aggressive scouting missions and small-scale raids. Indian allies helped stabilize his line at Enitachopco Creek. At Horseshoe Bend they would provide even greater service, as shown by their actions at a critical phase of the battle and by the fact that as a group they suffered the greatest number of losses in often close-quarters fighting.</a:t>
            </a:r>
          </a:p>
        </p:txBody>
      </p:sp>
    </p:spTree>
  </p:cSld>
  <p:clrMapOvr>
    <a:masterClrMapping/>
  </p:clrMapOvr>
  <p:transition spd="slow"/>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Box 3">
            <a:extLst>
              <a:ext uri="{FF2B5EF4-FFF2-40B4-BE49-F238E27FC236}">
                <a16:creationId xmlns:a16="http://schemas.microsoft.com/office/drawing/2014/main" id="{09041336-EFD4-D39C-90C9-917E65C000CB}"/>
              </a:ext>
            </a:extLst>
          </p:cNvPr>
          <p:cNvSpPr txBox="1">
            <a:spLocks noChangeArrowheads="1"/>
          </p:cNvSpPr>
          <p:nvPr/>
        </p:nvSpPr>
        <p:spPr bwMode="auto">
          <a:xfrm>
            <a:off x="0" y="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RED STICKS’ HORSESHOE BEND </a:t>
            </a:r>
          </a:p>
          <a:p>
            <a:pPr algn="ctr">
              <a:spcBef>
                <a:spcPct val="0"/>
              </a:spcBef>
              <a:buFontTx/>
              <a:buNone/>
            </a:pPr>
            <a:r>
              <a:rPr lang="en-US" altLang="en-US" sz="2400"/>
              <a:t>ORDER OF BATTLE</a:t>
            </a:r>
          </a:p>
          <a:p>
            <a:pPr algn="ctr">
              <a:spcBef>
                <a:spcPct val="0"/>
              </a:spcBef>
              <a:buFontTx/>
              <a:buNone/>
            </a:pPr>
            <a:endParaRPr lang="en-US" altLang="en-US" sz="2200" b="0"/>
          </a:p>
          <a:p>
            <a:pPr algn="ctr">
              <a:spcBef>
                <a:spcPct val="0"/>
              </a:spcBef>
              <a:buFontTx/>
              <a:buNone/>
            </a:pPr>
            <a:r>
              <a:rPr lang="en-US" altLang="en-US" sz="2200" b="0"/>
              <a:t>No one knows the specifics.  The surviving Red Sticks left no record.</a:t>
            </a:r>
          </a:p>
          <a:p>
            <a:pPr>
              <a:spcBef>
                <a:spcPct val="0"/>
              </a:spcBef>
              <a:buFontTx/>
              <a:buNone/>
            </a:pPr>
            <a:r>
              <a:rPr lang="en-US" altLang="en-US" sz="2200" b="0"/>
              <a:t>	</a:t>
            </a:r>
          </a:p>
          <a:p>
            <a:pPr>
              <a:spcBef>
                <a:spcPct val="0"/>
              </a:spcBef>
              <a:buFontTx/>
              <a:buNone/>
            </a:pPr>
            <a:r>
              <a:rPr lang="en-US" altLang="en-US" sz="2200" b="0"/>
              <a:t>	---There were roughly 1000 Red Sticks at Tohopeka, and of these about 300 were non-combatants:  old men, women and children.  Scholars believe the Red Sticks sent most non-combatants elsewhere.</a:t>
            </a:r>
          </a:p>
          <a:p>
            <a:pPr>
              <a:spcBef>
                <a:spcPct val="0"/>
              </a:spcBef>
              <a:buFontTx/>
              <a:buNone/>
            </a:pPr>
            <a:r>
              <a:rPr lang="en-US" altLang="en-US" sz="2200" b="0"/>
              <a:t>	</a:t>
            </a:r>
          </a:p>
          <a:p>
            <a:pPr>
              <a:spcBef>
                <a:spcPct val="0"/>
              </a:spcBef>
              <a:buFontTx/>
              <a:buNone/>
            </a:pPr>
            <a:r>
              <a:rPr lang="en-US" altLang="en-US" sz="2200" b="0"/>
              <a:t>	---There is even some confusion about the leadership.  Most sources say Menawa, a headman of the Okfuskee towns, was the leader.  Menawa was a mixed-blood late-comer to the Red Stick cause.  Other sources say the prophet Monahoe  (a.k.a. Minahee) was the leader.  This debate underscores a Red Stick leadership problem:</a:t>
            </a:r>
          </a:p>
          <a:p>
            <a:pPr>
              <a:spcBef>
                <a:spcPct val="0"/>
              </a:spcBef>
              <a:buFontTx/>
              <a:buNone/>
            </a:pPr>
            <a:r>
              <a:rPr lang="en-US" altLang="en-US" sz="2200" b="0"/>
              <a:t>--would the chief or the prophet make the key decisions?</a:t>
            </a:r>
          </a:p>
        </p:txBody>
      </p:sp>
    </p:spTree>
  </p:cSld>
  <p:clrMapOvr>
    <a:masterClrMapping/>
  </p:clrMapOvr>
  <p:transition spd="slow"/>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a:extLst>
              <a:ext uri="{FF2B5EF4-FFF2-40B4-BE49-F238E27FC236}">
                <a16:creationId xmlns:a16="http://schemas.microsoft.com/office/drawing/2014/main" id="{FE36BB02-269B-2A8D-FE24-22785B3C796F}"/>
              </a:ext>
            </a:extLst>
          </p:cNvPr>
          <p:cNvSpPr txBox="1">
            <a:spLocks noChangeArrowheads="1"/>
          </p:cNvSpPr>
          <p:nvPr/>
        </p:nvSpPr>
        <p:spPr bwMode="auto">
          <a:xfrm>
            <a:off x="0" y="381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Functional Topics:</a:t>
            </a:r>
          </a:p>
          <a:p>
            <a:pPr algn="ctr">
              <a:spcBef>
                <a:spcPct val="0"/>
              </a:spcBef>
              <a:buFontTx/>
              <a:buNone/>
            </a:pPr>
            <a:r>
              <a:rPr lang="en-US" altLang="en-US" sz="2400" b="0"/>
              <a:t>Weapons</a:t>
            </a:r>
          </a:p>
          <a:p>
            <a:pPr algn="ctr">
              <a:spcBef>
                <a:spcPct val="0"/>
              </a:spcBef>
              <a:buFontTx/>
              <a:buNone/>
            </a:pPr>
            <a:endParaRPr lang="en-US" altLang="en-US" sz="2400" b="0"/>
          </a:p>
        </p:txBody>
      </p:sp>
    </p:spTree>
  </p:cSld>
  <p:clrMapOvr>
    <a:masterClrMapping/>
  </p:clrMapOvr>
  <p:transition spd="slow"/>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Box 3">
            <a:extLst>
              <a:ext uri="{FF2B5EF4-FFF2-40B4-BE49-F238E27FC236}">
                <a16:creationId xmlns:a16="http://schemas.microsoft.com/office/drawing/2014/main" id="{F0567928-08CB-8A02-7BE3-98E9C079093D}"/>
              </a:ext>
            </a:extLst>
          </p:cNvPr>
          <p:cNvSpPr txBox="1">
            <a:spLocks noChangeArrowheads="1"/>
          </p:cNvSpPr>
          <p:nvPr/>
        </p:nvSpPr>
        <p:spPr bwMode="auto">
          <a:xfrm>
            <a:off x="0" y="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WEAPONS FOR JACKSON’S ARMY AT HORSESHOE BEND, 1</a:t>
            </a:r>
          </a:p>
          <a:p>
            <a:pPr algn="ctr">
              <a:spcBef>
                <a:spcPct val="0"/>
              </a:spcBef>
              <a:buFontTx/>
              <a:buNone/>
            </a:pPr>
            <a:r>
              <a:rPr lang="en-US" altLang="en-US" sz="2400"/>
              <a:t>WEAPONS:  SMALL ARMS OVERALL </a:t>
            </a:r>
          </a:p>
          <a:p>
            <a:pPr algn="ctr">
              <a:spcBef>
                <a:spcPct val="0"/>
              </a:spcBef>
              <a:buFontTx/>
              <a:buNone/>
            </a:pPr>
            <a:endParaRPr lang="en-US" altLang="en-US" sz="2200" b="0"/>
          </a:p>
          <a:p>
            <a:pPr>
              <a:spcBef>
                <a:spcPct val="0"/>
              </a:spcBef>
              <a:buFontTx/>
              <a:buNone/>
            </a:pPr>
            <a:r>
              <a:rPr lang="en-US" altLang="en-US" sz="2100" b="0"/>
              <a:t>	</a:t>
            </a:r>
            <a:r>
              <a:rPr lang="en-US" altLang="en-US" sz="2200" b="0"/>
              <a:t>--There is no specific record of what weapons the Soldiers in Jackson’s army used.  This is especially the case with the militia, who often used their own weapons.  One can say that infantry used either smoothbore muskets or rifled muskets.  For the militia, no one is sure if their weapons could use socket bayonets.  If not, then perhaps they carried hatchets which were often used in wilderness fighting.</a:t>
            </a:r>
          </a:p>
          <a:p>
            <a:pPr>
              <a:spcBef>
                <a:spcPct val="0"/>
              </a:spcBef>
              <a:buFontTx/>
              <a:buNone/>
            </a:pPr>
            <a:r>
              <a:rPr lang="en-US" altLang="en-US" sz="2200" b="0"/>
              <a:t>	</a:t>
            </a:r>
          </a:p>
          <a:p>
            <a:pPr>
              <a:spcBef>
                <a:spcPct val="0"/>
              </a:spcBef>
              <a:buFontTx/>
              <a:buNone/>
            </a:pPr>
            <a:r>
              <a:rPr lang="en-US" altLang="en-US" sz="2200" b="0"/>
              <a:t>	--’Musket’ denotes a weapon loaded by the muzzle.  As such, the multi-step reload is time consuming and requires practice and dexterity to do well. Up past the War of 1812, muskets used a flintlock firing mechanism which complicated the reload and firing even more. </a:t>
            </a:r>
          </a:p>
        </p:txBody>
      </p:sp>
    </p:spTree>
  </p:cSld>
  <p:clrMapOvr>
    <a:masterClrMapping/>
  </p:clrMapOvr>
  <p:transition spd="slow"/>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Box 3">
            <a:extLst>
              <a:ext uri="{FF2B5EF4-FFF2-40B4-BE49-F238E27FC236}">
                <a16:creationId xmlns:a16="http://schemas.microsoft.com/office/drawing/2014/main" id="{F288F3E6-B8AB-F21B-1D77-4E7757A401EA}"/>
              </a:ext>
            </a:extLst>
          </p:cNvPr>
          <p:cNvSpPr txBox="1">
            <a:spLocks noChangeArrowheads="1"/>
          </p:cNvSpPr>
          <p:nvPr/>
        </p:nvSpPr>
        <p:spPr bwMode="auto">
          <a:xfrm>
            <a:off x="0" y="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WEAPONS FOR JACKSON’S ARMY AT HORSESHOE BEND, 2 </a:t>
            </a:r>
          </a:p>
          <a:p>
            <a:pPr algn="ctr">
              <a:spcBef>
                <a:spcPct val="0"/>
              </a:spcBef>
              <a:buFontTx/>
              <a:buNone/>
            </a:pPr>
            <a:r>
              <a:rPr lang="en-US" altLang="en-US" sz="2400"/>
              <a:t>SMOOTHBORE MUSKETS and/VS RIFLE MUSKETS</a:t>
            </a:r>
          </a:p>
          <a:p>
            <a:pPr algn="ctr">
              <a:spcBef>
                <a:spcPct val="0"/>
              </a:spcBef>
              <a:buFontTx/>
              <a:buNone/>
            </a:pPr>
            <a:endParaRPr lang="en-US" altLang="en-US" sz="2200" b="0"/>
          </a:p>
          <a:p>
            <a:pPr>
              <a:spcBef>
                <a:spcPct val="0"/>
              </a:spcBef>
              <a:buFontTx/>
              <a:buNone/>
            </a:pPr>
            <a:r>
              <a:rPr lang="en-US" altLang="en-US" sz="2100" b="0"/>
              <a:t>	</a:t>
            </a:r>
            <a:r>
              <a:rPr lang="en-US" altLang="en-US" sz="2200" b="0">
                <a:sym typeface="Wingdings" panose="05000000000000000000" pitchFamily="2" charset="2"/>
              </a:rPr>
              <a:t>--Jackson’s regular infantry, and perhaps most militia, probably used smoothbore muskets for the volume of fire they could produce. Smoothbore musket reload was still lengthy and tricky, but a loose-fitting ball in a smooth barrel meant that a trained soldier could fire about three rounds per minute—a six-fold improvement over the rifle musket’s firing rate.  The trade-off was that the smoothbore musket had poor accuracy and effective range, about 100 yards--hence, the use of linear tactics.  </a:t>
            </a:r>
          </a:p>
          <a:p>
            <a:pPr>
              <a:spcBef>
                <a:spcPct val="0"/>
              </a:spcBef>
              <a:buFontTx/>
              <a:buNone/>
            </a:pPr>
            <a:r>
              <a:rPr lang="en-US" altLang="en-US" sz="2200" b="0">
                <a:sym typeface="Wingdings" panose="05000000000000000000" pitchFamily="2" charset="2"/>
              </a:rPr>
              <a:t>	</a:t>
            </a:r>
          </a:p>
          <a:p>
            <a:pPr>
              <a:spcBef>
                <a:spcPct val="0"/>
              </a:spcBef>
              <a:buFontTx/>
              <a:buNone/>
            </a:pPr>
            <a:r>
              <a:rPr lang="en-US" altLang="en-US" sz="2200" b="0">
                <a:sym typeface="Wingdings" panose="05000000000000000000" pitchFamily="2" charset="2"/>
              </a:rPr>
              <a:t>	--Horseshoe Bend battle accounts indicate that the ‘Spies and Guides’ and probably many of Coffee’s ‘Mounted Gunmen’ used rifled muskets.  A rifle musket had a 200-400 yard range and better accuracy, but about a one-round-per-two-minutes firing rate.  The rifle musket required a snug-fitting bullet to fit the long spiral-grooved barrel, which meant that ramming the projectile down the barrel to the breach was a trickier and lengthier task.  Thus it was a good weapon for special troops, but less so for the rough-and-tumble infantry battlefield. </a:t>
            </a:r>
          </a:p>
        </p:txBody>
      </p:sp>
    </p:spTree>
  </p:cSld>
  <p:clrMapOvr>
    <a:masterClrMapping/>
  </p:clrMapOvr>
  <p:transition spd="slow"/>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TextBox 3">
            <a:extLst>
              <a:ext uri="{FF2B5EF4-FFF2-40B4-BE49-F238E27FC236}">
                <a16:creationId xmlns:a16="http://schemas.microsoft.com/office/drawing/2014/main" id="{49A7ECA5-2F73-2AE9-D9D8-FC972D898F55}"/>
              </a:ext>
            </a:extLst>
          </p:cNvPr>
          <p:cNvSpPr txBox="1">
            <a:spLocks noChangeArrowheads="1"/>
          </p:cNvSpPr>
          <p:nvPr/>
        </p:nvSpPr>
        <p:spPr bwMode="auto">
          <a:xfrm>
            <a:off x="0" y="0"/>
            <a:ext cx="9144000" cy="657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WEAPONS FOR JACKSON’S ARMY AT HORSESHOE BEND, 3  ARTILLERY, Part 1</a:t>
            </a:r>
          </a:p>
          <a:p>
            <a:pPr>
              <a:spcBef>
                <a:spcPct val="0"/>
              </a:spcBef>
              <a:buFontTx/>
              <a:buNone/>
            </a:pPr>
            <a:r>
              <a:rPr lang="en-US" altLang="en-US" sz="2100" b="0"/>
              <a:t>	</a:t>
            </a:r>
          </a:p>
          <a:p>
            <a:pPr>
              <a:spcBef>
                <a:spcPct val="0"/>
              </a:spcBef>
              <a:buFontTx/>
              <a:buNone/>
            </a:pPr>
            <a:r>
              <a:rPr lang="en-US" altLang="en-US" sz="2200" b="0"/>
              <a:t>	--From the start of the Creek War, Jackson benefitted from having a competent if small militia artillery ‘company’ which used two light cannon. Its makeup of Nashville’s leading citizens and Jackson loyalists mean that it delivered critical service. Jackson had threatened to use the cannon against camp mutineers in autumn 1813, and the gunners had helped rally defenders at Enitachopco Creek.  David Deaderick, Joel Armstrong, and Joel Parish led the company well at different times in the war. </a:t>
            </a:r>
          </a:p>
          <a:p>
            <a:pPr>
              <a:spcBef>
                <a:spcPct val="0"/>
              </a:spcBef>
              <a:buFontTx/>
              <a:buNone/>
            </a:pPr>
            <a:r>
              <a:rPr lang="en-US" altLang="en-US" sz="2200" b="0"/>
              <a:t>	</a:t>
            </a:r>
          </a:p>
          <a:p>
            <a:pPr>
              <a:spcBef>
                <a:spcPct val="0"/>
              </a:spcBef>
              <a:buFontTx/>
              <a:buNone/>
            </a:pPr>
            <a:r>
              <a:rPr lang="en-US" altLang="en-US" sz="2200" b="0"/>
              <a:t>	--The two guns were a three-pounder and six-pounder, so named for the weight of the round these smoothbore weapons fired.  The actual cannon weights were about 700 pounds and 1500 pounds, respectively. Though hefty, the weight was just light enough to haul through more rugged terrain.   Range was about 900 yards, maybe a mile maximum.  Rate of fire was two rounds/minute max.  At Horseshoe Bend the two cannon would fire 70 rounds in a two hour period.</a:t>
            </a:r>
          </a:p>
        </p:txBody>
      </p:sp>
    </p:spTree>
  </p:cSld>
  <p:clrMapOvr>
    <a:masterClrMapping/>
  </p:clrMapOvr>
  <p:transition spd="slow"/>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Box 3">
            <a:extLst>
              <a:ext uri="{FF2B5EF4-FFF2-40B4-BE49-F238E27FC236}">
                <a16:creationId xmlns:a16="http://schemas.microsoft.com/office/drawing/2014/main" id="{5E349079-A29A-A72D-3D19-B882B001DF90}"/>
              </a:ext>
            </a:extLst>
          </p:cNvPr>
          <p:cNvSpPr txBox="1">
            <a:spLocks noChangeArrowheads="1"/>
          </p:cNvSpPr>
          <p:nvPr/>
        </p:nvSpPr>
        <p:spPr bwMode="auto">
          <a:xfrm>
            <a:off x="0" y="0"/>
            <a:ext cx="9144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dirty="0"/>
              <a:t>WEAPONS FOR JACKSON’S ARMY AT HORSESHOE BEND, 4  ARTILLERY, Part 2</a:t>
            </a:r>
          </a:p>
          <a:p>
            <a:pPr>
              <a:spcBef>
                <a:spcPct val="0"/>
              </a:spcBef>
              <a:buFontTx/>
              <a:buNone/>
            </a:pPr>
            <a:r>
              <a:rPr lang="en-US" altLang="en-US" sz="2100" b="0" dirty="0"/>
              <a:t>	</a:t>
            </a:r>
          </a:p>
          <a:p>
            <a:pPr>
              <a:spcBef>
                <a:spcPct val="0"/>
              </a:spcBef>
              <a:buFontTx/>
              <a:buNone/>
            </a:pPr>
            <a:r>
              <a:rPr lang="en-US" altLang="en-US" sz="2200" b="0" dirty="0"/>
              <a:t>	--At Horseshoe Bend Jackson initially used the cannon for an up-close attempt to breach the Red Stick wall—close enough for the artillery company to sustain 11 of Jackson’s 202 casualties.  Later, the cannon were moved for close-in work against Red Stick holdouts.</a:t>
            </a:r>
          </a:p>
          <a:p>
            <a:pPr>
              <a:spcBef>
                <a:spcPct val="0"/>
              </a:spcBef>
              <a:buFontTx/>
              <a:buNone/>
            </a:pPr>
            <a:r>
              <a:rPr lang="en-US" altLang="en-US" sz="2200" b="0" dirty="0"/>
              <a:t>	</a:t>
            </a:r>
          </a:p>
          <a:p>
            <a:pPr>
              <a:spcBef>
                <a:spcPct val="0"/>
              </a:spcBef>
              <a:buFontTx/>
              <a:buNone/>
            </a:pPr>
            <a:r>
              <a:rPr lang="en-US" altLang="en-US" sz="2200" b="0" dirty="0"/>
              <a:t>	--We don’t know how many and what type of projectiles the battery carried, but one might assume it had solid shot for the wall work.  Three-and six-pounder guns used solid rounds a lot.  However, see next slide.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id="{97D49FD0-B329-220A-3938-0A941FADEBEC}"/>
              </a:ext>
            </a:extLst>
          </p:cNvPr>
          <p:cNvSpPr txBox="1">
            <a:spLocks noChangeArrowheads="1"/>
          </p:cNvSpPr>
          <p:nvPr/>
        </p:nvSpPr>
        <p:spPr bwMode="auto">
          <a:xfrm>
            <a:off x="0" y="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INTRODUCTION: </a:t>
            </a:r>
          </a:p>
          <a:p>
            <a:pPr algn="ctr">
              <a:spcBef>
                <a:spcPct val="0"/>
              </a:spcBef>
              <a:buFontTx/>
              <a:buNone/>
            </a:pPr>
            <a:r>
              <a:rPr lang="en-US" altLang="en-US" sz="2000" b="0"/>
              <a:t>HSB Tour-Stand Subject-Matter Expert Topic List  2</a:t>
            </a:r>
          </a:p>
          <a:p>
            <a:pPr algn="ctr">
              <a:spcBef>
                <a:spcPct val="0"/>
              </a:spcBef>
              <a:buFontTx/>
              <a:buNone/>
            </a:pPr>
            <a:r>
              <a:rPr lang="en-US" altLang="en-US" sz="2000" b="0"/>
              <a:t>(‘SME’; alias, the presenter/discussion leader;</a:t>
            </a:r>
          </a:p>
          <a:p>
            <a:pPr algn="ctr">
              <a:spcBef>
                <a:spcPct val="0"/>
              </a:spcBef>
              <a:buFontTx/>
              <a:buNone/>
            </a:pPr>
            <a:r>
              <a:rPr lang="en-US" altLang="en-US" sz="2000" b="0"/>
              <a:t>more information for each stand is in later slides.</a:t>
            </a:r>
          </a:p>
          <a:p>
            <a:pPr algn="ctr">
              <a:spcBef>
                <a:spcPct val="0"/>
              </a:spcBef>
              <a:buFontTx/>
              <a:buNone/>
            </a:pPr>
            <a:r>
              <a:rPr lang="en-US" altLang="en-US" sz="2000" b="0"/>
              <a:t>Some stands are divided into two parts </a:t>
            </a:r>
          </a:p>
          <a:p>
            <a:pPr algn="ctr">
              <a:spcBef>
                <a:spcPct val="0"/>
              </a:spcBef>
              <a:buFontTx/>
              <a:buNone/>
            </a:pPr>
            <a:r>
              <a:rPr lang="en-US" altLang="en-US" sz="2000" b="0"/>
              <a:t>to increase staff-ride SME opportunities.) </a:t>
            </a:r>
          </a:p>
          <a:p>
            <a:pPr>
              <a:spcBef>
                <a:spcPct val="0"/>
              </a:spcBef>
              <a:buFontTx/>
              <a:buNone/>
            </a:pPr>
            <a:endParaRPr lang="en-US" altLang="en-US" sz="2000" b="0"/>
          </a:p>
          <a:p>
            <a:pPr>
              <a:spcBef>
                <a:spcPct val="0"/>
              </a:spcBef>
              <a:buFontTx/>
              <a:buNone/>
            </a:pPr>
            <a:r>
              <a:rPr lang="en-US" altLang="en-US" sz="2000" b="0"/>
              <a:t>6. Peninsula Tip:  Coffee’s Mission and How/Why the Indian Allies Modified It</a:t>
            </a:r>
          </a:p>
          <a:p>
            <a:pPr>
              <a:spcBef>
                <a:spcPct val="0"/>
              </a:spcBef>
              <a:buFontTx/>
              <a:buNone/>
            </a:pPr>
            <a:r>
              <a:rPr lang="en-US" altLang="en-US" sz="2000" b="0"/>
              <a:t>7. Village Overlook: Jackson’s Indian Allies versus Red Sticks</a:t>
            </a:r>
          </a:p>
          <a:p>
            <a:pPr>
              <a:spcBef>
                <a:spcPct val="0"/>
              </a:spcBef>
              <a:buFontTx/>
              <a:buNone/>
            </a:pPr>
            <a:r>
              <a:rPr lang="en-US" altLang="en-US" sz="2000" b="0"/>
              <a:t>8. ‘Redoubts’: </a:t>
            </a:r>
          </a:p>
          <a:p>
            <a:pPr>
              <a:spcBef>
                <a:spcPct val="0"/>
              </a:spcBef>
              <a:buFontTx/>
              <a:buNone/>
            </a:pPr>
            <a:r>
              <a:rPr lang="en-US" altLang="en-US" sz="2000" b="0"/>
              <a:t>    Part 1: The Post-Wall Breach Melee</a:t>
            </a:r>
          </a:p>
          <a:p>
            <a:pPr>
              <a:spcBef>
                <a:spcPct val="0"/>
              </a:spcBef>
              <a:buFontTx/>
              <a:buNone/>
            </a:pPr>
            <a:r>
              <a:rPr lang="en-US" altLang="en-US" sz="2000" b="0"/>
              <a:t>    Part 2: Law-of-War Issues</a:t>
            </a:r>
          </a:p>
          <a:p>
            <a:pPr>
              <a:spcBef>
                <a:spcPct val="0"/>
              </a:spcBef>
              <a:buFontTx/>
              <a:buNone/>
            </a:pPr>
            <a:r>
              <a:rPr lang="en-US" altLang="en-US" sz="2000" b="0"/>
              <a:t>9. Riverside:</a:t>
            </a:r>
          </a:p>
          <a:p>
            <a:pPr>
              <a:spcBef>
                <a:spcPct val="0"/>
              </a:spcBef>
              <a:buFontTx/>
              <a:buNone/>
            </a:pPr>
            <a:r>
              <a:rPr lang="en-US" altLang="en-US" sz="2000" b="0"/>
              <a:t>    Part 1: Battle Outcome</a:t>
            </a:r>
          </a:p>
          <a:p>
            <a:pPr>
              <a:spcBef>
                <a:spcPct val="0"/>
              </a:spcBef>
              <a:buFontTx/>
              <a:buNone/>
            </a:pPr>
            <a:r>
              <a:rPr lang="en-US" altLang="en-US" sz="2000" b="0"/>
              <a:t>    Part 2: Creek War Outcome</a:t>
            </a:r>
          </a:p>
          <a:p>
            <a:pPr>
              <a:spcBef>
                <a:spcPct val="0"/>
              </a:spcBef>
              <a:buFontTx/>
              <a:buNone/>
            </a:pPr>
            <a:r>
              <a:rPr lang="en-US" altLang="en-US" sz="2000" b="0"/>
              <a:t>10. Park Headquarters Area:  Integration</a:t>
            </a:r>
            <a:endParaRPr lang="en-US" altLang="en-US" sz="2200" b="0">
              <a:solidFill>
                <a:srgbClr val="FF00FF"/>
              </a:solidFill>
            </a:endParaRPr>
          </a:p>
        </p:txBody>
      </p:sp>
    </p:spTree>
  </p:cSld>
  <p:clrMapOvr>
    <a:masterClrMapping/>
  </p:clrMapOvr>
  <p:transition spd="slow"/>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extBox 3">
            <a:extLst>
              <a:ext uri="{FF2B5EF4-FFF2-40B4-BE49-F238E27FC236}">
                <a16:creationId xmlns:a16="http://schemas.microsoft.com/office/drawing/2014/main" id="{57A4C25A-41CE-BDCE-156A-5352ED937D96}"/>
              </a:ext>
            </a:extLst>
          </p:cNvPr>
          <p:cNvSpPr txBox="1">
            <a:spLocks noChangeArrowheads="1"/>
          </p:cNvSpPr>
          <p:nvPr/>
        </p:nvSpPr>
        <p:spPr bwMode="auto">
          <a:xfrm>
            <a:off x="0" y="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WEAPONS FOR JACKSON’S ARMY AT HORSESHOE BEND, 5  ARTILLERY, Part 3</a:t>
            </a:r>
          </a:p>
          <a:p>
            <a:pPr>
              <a:spcBef>
                <a:spcPct val="0"/>
              </a:spcBef>
              <a:buFontTx/>
              <a:buNone/>
            </a:pPr>
            <a:r>
              <a:rPr lang="en-US" altLang="en-US" sz="2100" b="0"/>
              <a:t>	</a:t>
            </a:r>
          </a:p>
          <a:p>
            <a:pPr>
              <a:spcBef>
                <a:spcPct val="0"/>
              </a:spcBef>
              <a:buFontTx/>
              <a:buNone/>
            </a:pPr>
            <a:r>
              <a:rPr lang="en-US" altLang="en-US" sz="2200" b="0"/>
              <a:t>	--Archaeological research in the wall area yielded both solid shot and grapeshot rounds, and one of Jackson’s battle accounts says grapeshot killed Monahoe, the Red Stick prophet.  Since the battery used canister to stop the massed Red Stick attack at Enitachopco Creek, the battery apparently carried grapeshot to anticipate that threat.  Thus, Jackson’s battery may have had to fire mixed rounds, which might offer another reason why seventy rounds did nothing to the stout wall.    </a:t>
            </a:r>
          </a:p>
          <a:p>
            <a:pPr>
              <a:spcBef>
                <a:spcPct val="0"/>
              </a:spcBef>
              <a:buFontTx/>
              <a:buNone/>
            </a:pPr>
            <a:r>
              <a:rPr lang="en-US" altLang="en-US" sz="2200" b="0"/>
              <a:t>	</a:t>
            </a:r>
          </a:p>
          <a:p>
            <a:pPr>
              <a:spcBef>
                <a:spcPct val="0"/>
              </a:spcBef>
              <a:buFontTx/>
              <a:buNone/>
            </a:pPr>
            <a:r>
              <a:rPr lang="en-US" altLang="en-US" sz="2200" b="0"/>
              <a:t>	--When discussing projectiles and projectile quantity that the battery used, recall practical considerations for hauling cannon and ammunition long distances over relatively primitive roads to raid an Indian fort.  </a:t>
            </a:r>
          </a:p>
        </p:txBody>
      </p:sp>
    </p:spTree>
  </p:cSld>
  <p:clrMapOvr>
    <a:masterClrMapping/>
  </p:clrMapOvr>
  <p:transition spd="slow"/>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Box 3">
            <a:extLst>
              <a:ext uri="{FF2B5EF4-FFF2-40B4-BE49-F238E27FC236}">
                <a16:creationId xmlns:a16="http://schemas.microsoft.com/office/drawing/2014/main" id="{8BF3697D-0E72-EB1A-C128-AB140798FE6C}"/>
              </a:ext>
            </a:extLst>
          </p:cNvPr>
          <p:cNvSpPr txBox="1">
            <a:spLocks noChangeArrowheads="1"/>
          </p:cNvSpPr>
          <p:nvPr/>
        </p:nvSpPr>
        <p:spPr bwMode="auto">
          <a:xfrm>
            <a:off x="0" y="0"/>
            <a:ext cx="91440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WEAPONS</a:t>
            </a:r>
            <a:r>
              <a:rPr lang="en-US" altLang="en-US" sz="2400" b="0"/>
              <a:t> </a:t>
            </a:r>
            <a:r>
              <a:rPr lang="en-US" altLang="en-US" sz="2400"/>
              <a:t>FOR JACKSON’S ARMY</a:t>
            </a:r>
            <a:r>
              <a:rPr lang="en-US" altLang="en-US" sz="2400" b="0"/>
              <a:t> </a:t>
            </a:r>
            <a:r>
              <a:rPr lang="en-US" altLang="en-US" sz="2400"/>
              <a:t>AT HORSESHOE BEND, 6  THE ‘MOUNTED GUNMEN,’ Part 1</a:t>
            </a:r>
          </a:p>
          <a:p>
            <a:pPr algn="ctr">
              <a:spcBef>
                <a:spcPct val="0"/>
              </a:spcBef>
              <a:buFontTx/>
              <a:buNone/>
            </a:pPr>
            <a:r>
              <a:rPr lang="en-US" altLang="en-US" sz="2100" b="0"/>
              <a:t>	</a:t>
            </a:r>
          </a:p>
          <a:p>
            <a:pPr>
              <a:spcBef>
                <a:spcPct val="0"/>
              </a:spcBef>
              <a:buFontTx/>
              <a:buNone/>
            </a:pPr>
            <a:r>
              <a:rPr lang="en-US" altLang="en-US" sz="2200" b="0"/>
              <a:t>	--As mentioned in slides for the War of 1812 US Army, the US had neglected cavalry development.  Americans did not favor European-style special heavy cavalry that used lances and sabers for battlefield mobile shock action. That style was too expensive, and seemed irrelevant in American terrain. </a:t>
            </a:r>
          </a:p>
          <a:p>
            <a:pPr>
              <a:spcBef>
                <a:spcPct val="0"/>
              </a:spcBef>
              <a:buFontTx/>
              <a:buNone/>
            </a:pPr>
            <a:r>
              <a:rPr lang="en-US" altLang="en-US" sz="2200" b="0"/>
              <a:t>	</a:t>
            </a:r>
          </a:p>
          <a:p>
            <a:pPr>
              <a:spcBef>
                <a:spcPct val="0"/>
              </a:spcBef>
              <a:buFontTx/>
              <a:buNone/>
            </a:pPr>
            <a:r>
              <a:rPr lang="en-US" altLang="en-US" sz="2200" b="0"/>
              <a:t>	--Instead, US commanders used ‘cavalry’ for raiding, screening, recon and such, usually via ‘mounted gunmen.’  These were like ‘dragoon’ soldiers who traveled mounted, and usually fought dismounted and less usually mounted.  A good example in the War of 1812 was the Battle of the Thames, in which the British expected William Harrison’s mounted-gunman force to dismount for battle, but were surprised when it did a mounted charge.</a:t>
            </a:r>
          </a:p>
        </p:txBody>
      </p:sp>
    </p:spTree>
  </p:cSld>
  <p:clrMapOvr>
    <a:masterClrMapping/>
  </p:clrMapOvr>
  <p:transition spd="slow"/>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Box 3">
            <a:extLst>
              <a:ext uri="{FF2B5EF4-FFF2-40B4-BE49-F238E27FC236}">
                <a16:creationId xmlns:a16="http://schemas.microsoft.com/office/drawing/2014/main" id="{B1DF1EA6-065C-C41F-4EC1-8C4A81409F3A}"/>
              </a:ext>
            </a:extLst>
          </p:cNvPr>
          <p:cNvSpPr txBox="1">
            <a:spLocks noChangeArrowheads="1"/>
          </p:cNvSpPr>
          <p:nvPr/>
        </p:nvSpPr>
        <p:spPr bwMode="auto">
          <a:xfrm>
            <a:off x="0" y="0"/>
            <a:ext cx="9144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WEAPONS</a:t>
            </a:r>
            <a:r>
              <a:rPr lang="en-US" altLang="en-US" sz="2400" b="0"/>
              <a:t> </a:t>
            </a:r>
            <a:r>
              <a:rPr lang="en-US" altLang="en-US" sz="2400"/>
              <a:t>FOR JACKSON’S ARMY</a:t>
            </a:r>
            <a:r>
              <a:rPr lang="en-US" altLang="en-US" sz="2400" b="0"/>
              <a:t> </a:t>
            </a:r>
            <a:r>
              <a:rPr lang="en-US" altLang="en-US" sz="2400"/>
              <a:t>AT HORSESHOE BEND, 7  THE ‘MOUNTED GUNMEN,’ Part 2</a:t>
            </a:r>
          </a:p>
          <a:p>
            <a:pPr algn="ctr">
              <a:spcBef>
                <a:spcPct val="0"/>
              </a:spcBef>
              <a:buFontTx/>
              <a:buNone/>
            </a:pPr>
            <a:r>
              <a:rPr lang="en-US" altLang="en-US" sz="2100" b="0"/>
              <a:t>	</a:t>
            </a:r>
          </a:p>
          <a:p>
            <a:pPr>
              <a:spcBef>
                <a:spcPct val="0"/>
              </a:spcBef>
              <a:buFontTx/>
              <a:buNone/>
            </a:pPr>
            <a:r>
              <a:rPr lang="en-US" altLang="en-US" sz="2200" b="0"/>
              <a:t>	--There were some mounted battlefield actions in the Creek War--Autassee and Talladega were two examples--but usually the gunmen dismounted for action.  </a:t>
            </a:r>
          </a:p>
          <a:p>
            <a:pPr>
              <a:spcBef>
                <a:spcPct val="0"/>
              </a:spcBef>
              <a:buFontTx/>
              <a:buNone/>
            </a:pPr>
            <a:r>
              <a:rPr lang="en-US" altLang="en-US" sz="2200" b="0"/>
              <a:t>	</a:t>
            </a:r>
          </a:p>
          <a:p>
            <a:pPr>
              <a:spcBef>
                <a:spcPct val="0"/>
              </a:spcBef>
              <a:buFontTx/>
              <a:buNone/>
            </a:pPr>
            <a:r>
              <a:rPr lang="en-US" altLang="en-US" sz="2200" b="0"/>
              <a:t>	--There was no noteworthy mounted direct combat of any note at Horseshoe Bend. Coffee’s gunmen rode their horses to take position as a blocking force outside the riverbend.  They probably later remounted to adjust lines quickly as the Indian allies in Coffee’s force left their blocking positions to attack Tohopeka village.     </a:t>
            </a:r>
          </a:p>
        </p:txBody>
      </p:sp>
    </p:spTree>
  </p:cSld>
  <p:clrMapOvr>
    <a:masterClrMapping/>
  </p:clrMapOvr>
  <p:transition spd="slow"/>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extBox 3">
            <a:extLst>
              <a:ext uri="{FF2B5EF4-FFF2-40B4-BE49-F238E27FC236}">
                <a16:creationId xmlns:a16="http://schemas.microsoft.com/office/drawing/2014/main" id="{EA9E21DC-E07C-2B0D-DAB9-AC9074CA074C}"/>
              </a:ext>
            </a:extLst>
          </p:cNvPr>
          <p:cNvSpPr txBox="1">
            <a:spLocks noChangeArrowheads="1"/>
          </p:cNvSpPr>
          <p:nvPr/>
        </p:nvSpPr>
        <p:spPr bwMode="auto">
          <a:xfrm>
            <a:off x="0" y="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RED STICK WEAPONS AT HORSESHOE BEND 1</a:t>
            </a:r>
          </a:p>
          <a:p>
            <a:pPr>
              <a:spcBef>
                <a:spcPct val="0"/>
              </a:spcBef>
              <a:buFontTx/>
              <a:buNone/>
            </a:pPr>
            <a:endParaRPr lang="en-US" altLang="en-US" sz="2200" b="0"/>
          </a:p>
          <a:p>
            <a:pPr>
              <a:spcBef>
                <a:spcPct val="0"/>
              </a:spcBef>
              <a:buFontTx/>
              <a:buNone/>
            </a:pPr>
            <a:r>
              <a:rPr lang="en-US" altLang="en-US" sz="2200" b="0"/>
              <a:t>	--Little is known about Red Stick weapons at Horseshoe Bend. Scholars estimate that about thirty-percent of the roughly seven-hundred warriors had firearms.  The Creeks did not have too many firearms and did not manufacture them.  The Red Sticks could not sustain outside weapons supply.  Some of them had even destroyed firearms in their rebellion against white ways. </a:t>
            </a:r>
          </a:p>
          <a:p>
            <a:pPr>
              <a:spcBef>
                <a:spcPct val="0"/>
              </a:spcBef>
              <a:buFontTx/>
              <a:buNone/>
            </a:pPr>
            <a:r>
              <a:rPr lang="en-US" altLang="en-US" sz="2200" b="0"/>
              <a:t>	</a:t>
            </a:r>
          </a:p>
          <a:p>
            <a:pPr>
              <a:spcBef>
                <a:spcPct val="0"/>
              </a:spcBef>
              <a:buFontTx/>
              <a:buNone/>
            </a:pPr>
            <a:r>
              <a:rPr lang="en-US" altLang="en-US" sz="2200" b="0"/>
              <a:t>	--Beyond firearms, the Red Sticks had the famous ‘red stick’ war club, hatchets, and bows and arrows.  </a:t>
            </a:r>
          </a:p>
        </p:txBody>
      </p:sp>
    </p:spTree>
  </p:cSld>
  <p:clrMapOvr>
    <a:masterClrMapping/>
  </p:clrMapOvr>
  <p:transition spd="slow"/>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TextBox 3">
            <a:extLst>
              <a:ext uri="{FF2B5EF4-FFF2-40B4-BE49-F238E27FC236}">
                <a16:creationId xmlns:a16="http://schemas.microsoft.com/office/drawing/2014/main" id="{CEC50498-5B46-A281-2A70-1F2F8C476A44}"/>
              </a:ext>
            </a:extLst>
          </p:cNvPr>
          <p:cNvSpPr txBox="1">
            <a:spLocks noChangeArrowheads="1"/>
          </p:cNvSpPr>
          <p:nvPr/>
        </p:nvSpPr>
        <p:spPr bwMode="auto">
          <a:xfrm>
            <a:off x="0" y="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RED STICK WEAPONS AT HORSESHOE BEND 2</a:t>
            </a:r>
          </a:p>
          <a:p>
            <a:pPr>
              <a:spcBef>
                <a:spcPct val="0"/>
              </a:spcBef>
              <a:buFontTx/>
              <a:buNone/>
            </a:pPr>
            <a:endParaRPr lang="en-US" altLang="en-US" sz="2200" b="0"/>
          </a:p>
          <a:p>
            <a:pPr>
              <a:spcBef>
                <a:spcPct val="0"/>
              </a:spcBef>
              <a:buFontTx/>
              <a:buNone/>
            </a:pPr>
            <a:r>
              <a:rPr lang="en-US" altLang="en-US" sz="2200" b="0"/>
              <a:t>	--One other Red Stick ‘weapon’ was the impressive log wall they built at the narrow ‘neck’ of the river peninsula. It stood about 5-8 feet high, sat just south of a slight depression in the terrain, ran the 300-400 yards across the peninsula into the river, and was of a double-log and earth construction. Apertures in the wall allowed the Red Sticks to fire through it; and it was curved and/or zig-zagged in such a way as to enfilade approaching troops.  The small cannon couldn’t breach it.  </a:t>
            </a:r>
          </a:p>
        </p:txBody>
      </p:sp>
      <p:pic>
        <p:nvPicPr>
          <p:cNvPr id="468995" name="Picture 2" descr="http://www.nps.gov/nr/twhp/wwwlps/lessons/54horseshoe/54images/54draw1hi.gif">
            <a:extLst>
              <a:ext uri="{FF2B5EF4-FFF2-40B4-BE49-F238E27FC236}">
                <a16:creationId xmlns:a16="http://schemas.microsoft.com/office/drawing/2014/main" id="{2A193199-3A79-8B79-7480-FB30C4ECD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3221038"/>
            <a:ext cx="2192338"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8996" name="Picture 2">
            <a:extLst>
              <a:ext uri="{FF2B5EF4-FFF2-40B4-BE49-F238E27FC236}">
                <a16:creationId xmlns:a16="http://schemas.microsoft.com/office/drawing/2014/main" id="{8D4B7BE3-630B-1F7D-2C7B-B8A65689BC50}"/>
              </a:ext>
            </a:extLst>
          </p:cNvPr>
          <p:cNvPicPr>
            <a:picLocks noChangeAspect="1"/>
          </p:cNvPicPr>
          <p:nvPr/>
        </p:nvPicPr>
        <p:blipFill>
          <a:blip r:embed="rId4">
            <a:lum bright="-20000" contrast="40000"/>
            <a:extLst>
              <a:ext uri="{28A0092B-C50C-407E-A947-70E740481C1C}">
                <a14:useLocalDpi xmlns:a14="http://schemas.microsoft.com/office/drawing/2010/main" val="0"/>
              </a:ext>
            </a:extLst>
          </a:blip>
          <a:srcRect l="52791" t="25967" b="41101"/>
          <a:stretch>
            <a:fillRect/>
          </a:stretch>
        </p:blipFill>
        <p:spPr bwMode="auto">
          <a:xfrm>
            <a:off x="477838" y="3221038"/>
            <a:ext cx="2773362"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8997" name="Picture 4">
            <a:extLst>
              <a:ext uri="{FF2B5EF4-FFF2-40B4-BE49-F238E27FC236}">
                <a16:creationId xmlns:a16="http://schemas.microsoft.com/office/drawing/2014/main" id="{C050C958-8F81-D3F8-07FC-25ADB9AC699F}"/>
              </a:ext>
            </a:extLst>
          </p:cNvPr>
          <p:cNvPicPr>
            <a:picLocks noChangeAspect="1"/>
          </p:cNvPicPr>
          <p:nvPr/>
        </p:nvPicPr>
        <p:blipFill>
          <a:blip r:embed="rId5">
            <a:lum contrast="40000"/>
            <a:extLst>
              <a:ext uri="{28A0092B-C50C-407E-A947-70E740481C1C}">
                <a14:useLocalDpi xmlns:a14="http://schemas.microsoft.com/office/drawing/2010/main" val="0"/>
              </a:ext>
            </a:extLst>
          </a:blip>
          <a:srcRect l="21864" t="37778" r="50000" b="33333"/>
          <a:stretch>
            <a:fillRect/>
          </a:stretch>
        </p:blipFill>
        <p:spPr bwMode="auto">
          <a:xfrm>
            <a:off x="6116638" y="3221038"/>
            <a:ext cx="2524125"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8998" name="TextBox 8">
            <a:extLst>
              <a:ext uri="{FF2B5EF4-FFF2-40B4-BE49-F238E27FC236}">
                <a16:creationId xmlns:a16="http://schemas.microsoft.com/office/drawing/2014/main" id="{9D52E87A-D375-4736-ECE8-3540A2083ECB}"/>
              </a:ext>
            </a:extLst>
          </p:cNvPr>
          <p:cNvSpPr txBox="1">
            <a:spLocks noChangeArrowheads="1"/>
          </p:cNvSpPr>
          <p:nvPr/>
        </p:nvSpPr>
        <p:spPr bwMode="auto">
          <a:xfrm>
            <a:off x="0" y="6338888"/>
            <a:ext cx="907732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b="0"/>
              <a:t>Hand-drawn contemporary battle maps and modern wall diagram. </a:t>
            </a:r>
          </a:p>
        </p:txBody>
      </p:sp>
      <p:sp>
        <p:nvSpPr>
          <p:cNvPr id="468999" name="TextBox 7">
            <a:extLst>
              <a:ext uri="{FF2B5EF4-FFF2-40B4-BE49-F238E27FC236}">
                <a16:creationId xmlns:a16="http://schemas.microsoft.com/office/drawing/2014/main" id="{1479E617-B1F6-73ED-559D-B094E858B12E}"/>
              </a:ext>
            </a:extLst>
          </p:cNvPr>
          <p:cNvSpPr txBox="1">
            <a:spLocks noChangeArrowheads="1"/>
          </p:cNvSpPr>
          <p:nvPr/>
        </p:nvSpPr>
        <p:spPr bwMode="auto">
          <a:xfrm>
            <a:off x="6116638" y="3214688"/>
            <a:ext cx="2524125" cy="26193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b="0"/>
              <a:t>Tennessee State Library &amp; Archives</a:t>
            </a:r>
          </a:p>
        </p:txBody>
      </p:sp>
    </p:spTree>
  </p:cSld>
  <p:clrMapOvr>
    <a:masterClrMapping/>
  </p:clrMapOvr>
  <p:transition spd="slow"/>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Picture 2">
            <a:extLst>
              <a:ext uri="{FF2B5EF4-FFF2-40B4-BE49-F238E27FC236}">
                <a16:creationId xmlns:a16="http://schemas.microsoft.com/office/drawing/2014/main" id="{1CDD4033-4298-5DB0-BD86-C0FC53CE3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t="30811" r="16667" b="13728"/>
          <a:stretch>
            <a:fillRect/>
          </a:stretch>
        </p:blipFill>
        <p:spPr bwMode="auto">
          <a:xfrm>
            <a:off x="1676400" y="41148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043" name="TextBox 3">
            <a:extLst>
              <a:ext uri="{FF2B5EF4-FFF2-40B4-BE49-F238E27FC236}">
                <a16:creationId xmlns:a16="http://schemas.microsoft.com/office/drawing/2014/main" id="{71C67A8A-ACD4-3CD3-33A5-C8ED4F0242F6}"/>
              </a:ext>
            </a:extLst>
          </p:cNvPr>
          <p:cNvSpPr txBox="1">
            <a:spLocks noChangeArrowheads="1"/>
          </p:cNvSpPr>
          <p:nvPr/>
        </p:nvSpPr>
        <p:spPr bwMode="auto">
          <a:xfrm>
            <a:off x="0" y="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RED STICK WEAPONS AT HORSESHOE BEND 2</a:t>
            </a:r>
          </a:p>
          <a:p>
            <a:pPr algn="ctr">
              <a:spcBef>
                <a:spcPct val="0"/>
              </a:spcBef>
              <a:buFontTx/>
              <a:buNone/>
            </a:pPr>
            <a:r>
              <a:rPr lang="en-US" altLang="en-US" sz="2200" b="0"/>
              <a:t>An Intriguing Take on the Red Stick Wall</a:t>
            </a:r>
          </a:p>
          <a:p>
            <a:pPr algn="ctr">
              <a:spcBef>
                <a:spcPct val="0"/>
              </a:spcBef>
              <a:buFontTx/>
              <a:buNone/>
            </a:pPr>
            <a:endParaRPr lang="en-US" altLang="en-US" sz="2200" b="0"/>
          </a:p>
          <a:p>
            <a:pPr>
              <a:spcBef>
                <a:spcPct val="0"/>
              </a:spcBef>
              <a:buFontTx/>
              <a:buNone/>
            </a:pPr>
            <a:r>
              <a:rPr lang="en-US" altLang="en-US" sz="2200" b="0"/>
              <a:t>	--In 1986, Creek history scholar Greg Waselkov proposed that the wall looked like that seen in the drawing below.  To him, the double-wall construction meant that a trench was between the walls, with the taller wall facing the expected attack (in this case, north toward Jackson’s main body).  For proof, Waselkov used  a contemporary battle-map drawing, passages from the few participants’ reports, and descriptions of other defensive walls built by eastern Indians.</a:t>
            </a:r>
          </a:p>
        </p:txBody>
      </p:sp>
      <p:sp>
        <p:nvSpPr>
          <p:cNvPr id="471044" name="Right Arrow Callout 3">
            <a:extLst>
              <a:ext uri="{FF2B5EF4-FFF2-40B4-BE49-F238E27FC236}">
                <a16:creationId xmlns:a16="http://schemas.microsoft.com/office/drawing/2014/main" id="{9C32084B-A1BC-D532-E717-1E6F3684E1A4}"/>
              </a:ext>
            </a:extLst>
          </p:cNvPr>
          <p:cNvSpPr>
            <a:spLocks noChangeArrowheads="1"/>
          </p:cNvSpPr>
          <p:nvPr/>
        </p:nvSpPr>
        <p:spPr bwMode="auto">
          <a:xfrm>
            <a:off x="6248400" y="4114800"/>
            <a:ext cx="1905000" cy="990600"/>
          </a:xfrm>
          <a:prstGeom prst="rightArrowCallout">
            <a:avLst>
              <a:gd name="adj1" fmla="val 25000"/>
              <a:gd name="adj2" fmla="val 25000"/>
              <a:gd name="adj3" fmla="val 25000"/>
              <a:gd name="adj4" fmla="val 64977"/>
            </a:avLst>
          </a:prstGeom>
          <a:solidFill>
            <a:schemeClr val="bg1"/>
          </a:solidFill>
          <a:ln w="9525" algn="ctr">
            <a:solidFill>
              <a:schemeClr val="tx1"/>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b="0"/>
              <a:t>North: Jackson’s main body </a:t>
            </a:r>
          </a:p>
        </p:txBody>
      </p:sp>
      <p:sp>
        <p:nvSpPr>
          <p:cNvPr id="471045" name="Right Arrow Callout 4">
            <a:extLst>
              <a:ext uri="{FF2B5EF4-FFF2-40B4-BE49-F238E27FC236}">
                <a16:creationId xmlns:a16="http://schemas.microsoft.com/office/drawing/2014/main" id="{D7D8B6F7-CD65-0F7D-E166-8A2C43F26F8B}"/>
              </a:ext>
            </a:extLst>
          </p:cNvPr>
          <p:cNvSpPr>
            <a:spLocks noChangeArrowheads="1"/>
          </p:cNvSpPr>
          <p:nvPr/>
        </p:nvSpPr>
        <p:spPr bwMode="auto">
          <a:xfrm flipH="1">
            <a:off x="990600" y="4114800"/>
            <a:ext cx="2057400" cy="990600"/>
          </a:xfrm>
          <a:prstGeom prst="rightArrowCallout">
            <a:avLst>
              <a:gd name="adj1" fmla="val 25000"/>
              <a:gd name="adj2" fmla="val 25000"/>
              <a:gd name="adj3" fmla="val 25000"/>
              <a:gd name="adj4" fmla="val 66435"/>
            </a:avLst>
          </a:prstGeom>
          <a:solidFill>
            <a:schemeClr val="bg1"/>
          </a:solidFill>
          <a:ln w="9525" algn="ctr">
            <a:solidFill>
              <a:schemeClr val="tx1"/>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b="0"/>
              <a:t>South:  </a:t>
            </a:r>
          </a:p>
          <a:p>
            <a:pPr algn="ctr">
              <a:spcBef>
                <a:spcPct val="0"/>
              </a:spcBef>
              <a:buFontTx/>
              <a:buNone/>
            </a:pPr>
            <a:r>
              <a:rPr lang="en-US" altLang="en-US" sz="1800" b="0"/>
              <a:t>Tip of the Peninsula</a:t>
            </a:r>
          </a:p>
        </p:txBody>
      </p:sp>
    </p:spTree>
  </p:cSld>
  <p:clrMapOvr>
    <a:masterClrMapping/>
  </p:clrMapOvr>
  <p:transition spd="slow"/>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ext Box 2">
            <a:extLst>
              <a:ext uri="{FF2B5EF4-FFF2-40B4-BE49-F238E27FC236}">
                <a16:creationId xmlns:a16="http://schemas.microsoft.com/office/drawing/2014/main" id="{61652F77-B1DE-4057-5384-22B9C022B1AC}"/>
              </a:ext>
            </a:extLst>
          </p:cNvPr>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Functional Topics:</a:t>
            </a:r>
          </a:p>
          <a:p>
            <a:pPr algn="ctr">
              <a:spcBef>
                <a:spcPct val="0"/>
              </a:spcBef>
              <a:buFontTx/>
              <a:buNone/>
            </a:pPr>
            <a:r>
              <a:rPr lang="en-US" altLang="en-US" sz="2400" b="0"/>
              <a:t>Tactics</a:t>
            </a:r>
          </a:p>
        </p:txBody>
      </p:sp>
    </p:spTree>
  </p:cSld>
  <p:clrMapOvr>
    <a:masterClrMapping/>
  </p:clrMapOvr>
  <p:transition spd="slow"/>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Box 3">
            <a:extLst>
              <a:ext uri="{FF2B5EF4-FFF2-40B4-BE49-F238E27FC236}">
                <a16:creationId xmlns:a16="http://schemas.microsoft.com/office/drawing/2014/main" id="{2DEEA6A9-3FDE-C050-B8C9-1FDD25C1A796}"/>
              </a:ext>
            </a:extLst>
          </p:cNvPr>
          <p:cNvSpPr txBox="1">
            <a:spLocks noChangeArrowheads="1"/>
          </p:cNvSpPr>
          <p:nvPr/>
        </p:nvSpPr>
        <p:spPr bwMode="auto">
          <a:xfrm>
            <a:off x="0" y="0"/>
            <a:ext cx="91440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TACTICS</a:t>
            </a:r>
            <a:r>
              <a:rPr lang="en-US" altLang="en-US" sz="2300" b="0"/>
              <a:t> </a:t>
            </a:r>
            <a:r>
              <a:rPr lang="en-US" altLang="en-US" sz="2300"/>
              <a:t>FOR JACKSON’S ARMY AT HORSESHOE BEND, Pt.1</a:t>
            </a:r>
          </a:p>
          <a:p>
            <a:pPr algn="ctr">
              <a:spcBef>
                <a:spcPct val="0"/>
              </a:spcBef>
              <a:buFontTx/>
              <a:buNone/>
            </a:pPr>
            <a:endParaRPr lang="en-US" altLang="en-US" sz="2200" b="0"/>
          </a:p>
          <a:p>
            <a:pPr>
              <a:spcBef>
                <a:spcPct val="0"/>
              </a:spcBef>
              <a:buFontTx/>
              <a:buNone/>
            </a:pPr>
            <a:r>
              <a:rPr lang="en-US" altLang="en-US" sz="2200" b="0"/>
              <a:t>	--Research indicates that Jackson adopted William Duane’s drill-and-tactics manual just before the Horseshoe Bend Campaign. Again, many officers considered Duane’s linear-tactics procedures to be too simple, but the militia liked them and Duane still followed the linear-tactics essentials seen in other manuals.  </a:t>
            </a:r>
          </a:p>
          <a:p>
            <a:pPr>
              <a:spcBef>
                <a:spcPct val="0"/>
              </a:spcBef>
              <a:buFontTx/>
              <a:buNone/>
            </a:pPr>
            <a:r>
              <a:rPr lang="en-US" altLang="en-US" sz="2200" b="0"/>
              <a:t>	</a:t>
            </a:r>
          </a:p>
          <a:p>
            <a:pPr>
              <a:spcBef>
                <a:spcPct val="0"/>
              </a:spcBef>
              <a:buFontTx/>
              <a:buNone/>
            </a:pPr>
            <a:r>
              <a:rPr lang="en-US" altLang="en-US" sz="2200" b="0"/>
              <a:t>	--We assume that linear tactics applied to the initial attack by Jackson’s troops at about 1230, 27 March, upon the Red Stick wall (a possible option will be discussed later)  After the wall’s breach, the fight became a melee.  While accounts described a long-term struggle, none  described its exact details.</a:t>
            </a:r>
          </a:p>
          <a:p>
            <a:pPr>
              <a:spcBef>
                <a:spcPct val="0"/>
              </a:spcBef>
              <a:buFontTx/>
              <a:buNone/>
            </a:pPr>
            <a:r>
              <a:rPr lang="en-US" altLang="en-US" sz="2200" b="0"/>
              <a:t>	</a:t>
            </a:r>
          </a:p>
          <a:p>
            <a:pPr>
              <a:spcBef>
                <a:spcPct val="0"/>
              </a:spcBef>
              <a:buFontTx/>
              <a:buNone/>
            </a:pPr>
            <a:r>
              <a:rPr lang="en-US" altLang="en-US" sz="2200" b="0"/>
              <a:t>	--Linear tactics exploited the smoothbore flintlock musket’s capabilities while minimizing its faults. Tight, shoulder-to-shoulder, two-three rank formations of soldiers maneuvered as entire regiments. By the War of 1812, many armies had transitioned to a two-rank setup.</a:t>
            </a:r>
          </a:p>
        </p:txBody>
      </p:sp>
    </p:spTree>
  </p:cSld>
  <p:clrMapOvr>
    <a:masterClrMapping/>
  </p:clrMapOvr>
  <p:transition spd="slow"/>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Box 3">
            <a:extLst>
              <a:ext uri="{FF2B5EF4-FFF2-40B4-BE49-F238E27FC236}">
                <a16:creationId xmlns:a16="http://schemas.microsoft.com/office/drawing/2014/main" id="{F02F203E-DEC9-D8F5-2716-62F879AFF895}"/>
              </a:ext>
            </a:extLst>
          </p:cNvPr>
          <p:cNvSpPr txBox="1">
            <a:spLocks noChangeArrowheads="1"/>
          </p:cNvSpPr>
          <p:nvPr/>
        </p:nvSpPr>
        <p:spPr bwMode="auto">
          <a:xfrm>
            <a:off x="0" y="0"/>
            <a:ext cx="91440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TACTICS FOR JACKSON’S ARMY AT HORSESHOE BEND Pt. 2</a:t>
            </a:r>
          </a:p>
          <a:p>
            <a:pPr algn="ctr">
              <a:spcBef>
                <a:spcPct val="0"/>
              </a:spcBef>
              <a:buFontTx/>
              <a:buNone/>
            </a:pPr>
            <a:endParaRPr lang="en-US" altLang="en-US" sz="2200" b="0"/>
          </a:p>
          <a:p>
            <a:pPr>
              <a:spcBef>
                <a:spcPct val="0"/>
              </a:spcBef>
              <a:buFontTx/>
              <a:buNone/>
            </a:pPr>
            <a:r>
              <a:rPr lang="en-US" altLang="en-US" sz="2200" b="0"/>
              <a:t>	--In linear tactics, each rank could volley fire in succession.  Thus, linear tactics delivered higher-rate massed volley fire that ensured the formation would hit </a:t>
            </a:r>
            <a:r>
              <a:rPr lang="en-US" altLang="en-US" sz="2200" b="0" i="1"/>
              <a:t>something,</a:t>
            </a:r>
            <a:r>
              <a:rPr lang="en-US" altLang="en-US" sz="2200" b="0"/>
              <a:t> and with many rounds.  </a:t>
            </a:r>
          </a:p>
          <a:p>
            <a:pPr>
              <a:spcBef>
                <a:spcPct val="0"/>
              </a:spcBef>
              <a:buFontTx/>
              <a:buNone/>
            </a:pPr>
            <a:r>
              <a:rPr lang="en-US" altLang="en-US" sz="2200" b="0"/>
              <a:t>	</a:t>
            </a:r>
          </a:p>
          <a:p>
            <a:pPr>
              <a:spcBef>
                <a:spcPct val="0"/>
              </a:spcBef>
              <a:buFontTx/>
              <a:buNone/>
            </a:pPr>
            <a:r>
              <a:rPr lang="en-US" altLang="en-US" sz="2200" b="0"/>
              <a:t>	--Due to the smoothbore musket’s short range, the line had to get close to the enemy and be prepared to use the bayonet for charging or being charged.  Socket bayonets allowed the Soldier to fire his weapon or be a glorified ‘pikeman’ as the situation demanded.  </a:t>
            </a:r>
          </a:p>
          <a:p>
            <a:pPr>
              <a:spcBef>
                <a:spcPct val="0"/>
              </a:spcBef>
              <a:buFontTx/>
              <a:buNone/>
            </a:pPr>
            <a:r>
              <a:rPr lang="en-US" altLang="en-US" sz="2200" b="0"/>
              <a:t>	</a:t>
            </a:r>
          </a:p>
          <a:p>
            <a:pPr>
              <a:spcBef>
                <a:spcPct val="0"/>
              </a:spcBef>
              <a:buFontTx/>
              <a:buNone/>
            </a:pPr>
            <a:r>
              <a:rPr lang="en-US" altLang="en-US" sz="2200" b="0"/>
              <a:t>	--Officers usually worked behind the formation to steer it.  However, officers could lead from the front, with obvious risks.  An example is MAJ Lemuel Montgomery’s death while leading the attack upon the Red Stick wall at Horseshoe Bend.</a:t>
            </a:r>
          </a:p>
        </p:txBody>
      </p:sp>
    </p:spTree>
  </p:cSld>
  <p:clrMapOvr>
    <a:masterClrMapping/>
  </p:clrMapOvr>
  <p:transition spd="slow"/>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extBox 3">
            <a:extLst>
              <a:ext uri="{FF2B5EF4-FFF2-40B4-BE49-F238E27FC236}">
                <a16:creationId xmlns:a16="http://schemas.microsoft.com/office/drawing/2014/main" id="{BC671377-6304-51C1-AFB6-75C9BBE35995}"/>
              </a:ext>
            </a:extLst>
          </p:cNvPr>
          <p:cNvSpPr txBox="1">
            <a:spLocks noChangeArrowheads="1"/>
          </p:cNvSpPr>
          <p:nvPr/>
        </p:nvSpPr>
        <p:spPr bwMode="auto">
          <a:xfrm>
            <a:off x="0" y="0"/>
            <a:ext cx="9144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TACTICS FOR JACKSON’S ARMY AT HORSESHOE BEND Pt. 3</a:t>
            </a:r>
          </a:p>
          <a:p>
            <a:pPr algn="ctr">
              <a:spcBef>
                <a:spcPct val="0"/>
              </a:spcBef>
              <a:buFontTx/>
              <a:buNone/>
            </a:pPr>
            <a:endParaRPr lang="en-US" altLang="en-US" sz="2200" b="0"/>
          </a:p>
          <a:p>
            <a:pPr>
              <a:spcBef>
                <a:spcPct val="0"/>
              </a:spcBef>
              <a:buFontTx/>
              <a:buNone/>
            </a:pPr>
            <a:r>
              <a:rPr lang="en-US" altLang="en-US" sz="2200" b="0"/>
              <a:t>	--Montgomery’s death during the wall melee brings up close-in fighting.  Linear tactics stressed adroit, aggressive use of bayonets.  However, it’s unknown how many of the militiamen who comprised most of Jackson’s force had them.  They may have used frontier hatchets and knives.  Besides the vanguard units’ motivation, bayonet possession might have been another reason why Jackson put the regulars and a small hand-picked militia advance guard in his wall attack’s front line. </a:t>
            </a:r>
          </a:p>
          <a:p>
            <a:pPr>
              <a:spcBef>
                <a:spcPct val="0"/>
              </a:spcBef>
              <a:buFontTx/>
              <a:buNone/>
            </a:pPr>
            <a:endParaRPr lang="en-US" altLang="en-US" sz="2200" b="0"/>
          </a:p>
          <a:p>
            <a:pPr>
              <a:spcBef>
                <a:spcPct val="0"/>
              </a:spcBef>
              <a:buFontTx/>
              <a:buNone/>
            </a:pPr>
            <a:r>
              <a:rPr lang="en-US" altLang="en-US" sz="2200" b="0"/>
              <a:t>	--Linear tactics provided cohesion, strict command, and massed firepower.  If handled correctly, such formations could maneuver reasonably well so that their volleys could deliver a real punch.</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DFBDE-DC28-4C52-495F-02EBE3F19C14}"/>
              </a:ext>
            </a:extLst>
          </p:cNvPr>
          <p:cNvSpPr txBox="1">
            <a:spLocks noChangeArrowheads="1"/>
          </p:cNvSpPr>
          <p:nvPr/>
        </p:nvSpPr>
        <p:spPr bwMode="auto">
          <a:xfrm>
            <a:off x="0" y="0"/>
            <a:ext cx="9144000" cy="6708775"/>
          </a:xfrm>
          <a:prstGeom prst="rect">
            <a:avLst/>
          </a:prstGeom>
          <a:noFill/>
          <a:ln w="9525">
            <a:noFill/>
            <a:miter lim="800000"/>
            <a:headEnd/>
            <a:tailEnd/>
          </a:ln>
        </p:spPr>
        <p:txBody>
          <a:bodyPr>
            <a:spAutoFit/>
          </a:bodyPr>
          <a:lstStyle/>
          <a:p>
            <a:pPr algn="ctr">
              <a:defRPr/>
            </a:pPr>
            <a:r>
              <a:rPr lang="en-US" altLang="en-US" sz="2400" dirty="0"/>
              <a:t>INTRODUCTION: </a:t>
            </a:r>
            <a:r>
              <a:rPr lang="en-US" altLang="en-US" sz="2400" dirty="0">
                <a:latin typeface="Arial" charset="0"/>
              </a:rPr>
              <a:t>A Further Word about Tour-Stand Topics</a:t>
            </a:r>
          </a:p>
          <a:p>
            <a:pPr>
              <a:defRPr/>
            </a:pPr>
            <a:endParaRPr lang="en-US" altLang="en-US" sz="2400" b="1" dirty="0">
              <a:solidFill>
                <a:srgbClr val="0000FF"/>
              </a:solidFill>
              <a:latin typeface="Arial" charset="0"/>
            </a:endParaRPr>
          </a:p>
          <a:p>
            <a:pPr>
              <a:defRPr/>
            </a:pPr>
            <a:r>
              <a:rPr lang="en-US" altLang="en-US" sz="2200" b="1" dirty="0">
                <a:solidFill>
                  <a:srgbClr val="0000FF"/>
                </a:solidFill>
                <a:latin typeface="Arial" charset="0"/>
              </a:rPr>
              <a:t>	</a:t>
            </a:r>
            <a:r>
              <a:rPr lang="en-US" altLang="en-US" sz="2000" dirty="0">
                <a:latin typeface="Arial" charset="0"/>
              </a:rPr>
              <a:t>--As later slides will show, there are plenty of things to discuss at each tour stop.  To augment these items and to put them in a different perspective, this slide offers suggestions about roles the tour-stand SMEs might assume if they so desire.  However, if they do role play they and the group must take the role seriously and be realistic about the historical figure.  It is not an invitation to do melodrama, a conjectural fantasy, or a comedy skit.</a:t>
            </a:r>
          </a:p>
          <a:p>
            <a:pPr>
              <a:defRPr/>
            </a:pPr>
            <a:endParaRPr lang="en-US" altLang="en-US" sz="2000" b="1" dirty="0">
              <a:solidFill>
                <a:srgbClr val="0000FF"/>
              </a:solidFill>
              <a:latin typeface="Arial" charset="0"/>
            </a:endParaRPr>
          </a:p>
          <a:p>
            <a:pPr>
              <a:defRPr/>
            </a:pPr>
            <a:r>
              <a:rPr lang="en-US" altLang="en-US" sz="2000" b="1" dirty="0">
                <a:solidFill>
                  <a:srgbClr val="0000FF"/>
                </a:solidFill>
                <a:latin typeface="Arial" charset="0"/>
              </a:rPr>
              <a:t>1.  HQ:</a:t>
            </a:r>
            <a:r>
              <a:rPr lang="en-US" altLang="en-US" sz="2000" dirty="0">
                <a:solidFill>
                  <a:srgbClr val="0000FF"/>
                </a:solidFill>
                <a:latin typeface="Arial" charset="0"/>
              </a:rPr>
              <a:t>  Tecumseh, Andrew Jackson, President James Madison</a:t>
            </a:r>
          </a:p>
          <a:p>
            <a:pPr>
              <a:defRPr/>
            </a:pPr>
            <a:r>
              <a:rPr lang="en-US" altLang="en-US" sz="2000" b="1" dirty="0">
                <a:solidFill>
                  <a:srgbClr val="0000FF"/>
                </a:solidFill>
                <a:latin typeface="Arial" charset="0"/>
              </a:rPr>
              <a:t>2.  Overview Hill:</a:t>
            </a:r>
            <a:r>
              <a:rPr lang="en-US" altLang="en-US" sz="2000" dirty="0">
                <a:solidFill>
                  <a:srgbClr val="0000FF"/>
                </a:solidFill>
                <a:latin typeface="Arial" charset="0"/>
              </a:rPr>
              <a:t>  Jackson, Red Stick leader</a:t>
            </a:r>
          </a:p>
          <a:p>
            <a:pPr>
              <a:defRPr/>
            </a:pPr>
            <a:r>
              <a:rPr lang="en-US" altLang="en-US" sz="2000" b="1" dirty="0">
                <a:solidFill>
                  <a:srgbClr val="0000FF"/>
                </a:solidFill>
                <a:latin typeface="Arial" charset="0"/>
              </a:rPr>
              <a:t>3.  Outbound:  </a:t>
            </a:r>
            <a:r>
              <a:rPr lang="en-US" altLang="en-US" sz="2000" dirty="0">
                <a:solidFill>
                  <a:srgbClr val="0000FF"/>
                </a:solidFill>
                <a:latin typeface="Arial" charset="0"/>
              </a:rPr>
              <a:t>Red Stick warriors, Tennessee militiamen </a:t>
            </a:r>
          </a:p>
          <a:p>
            <a:pPr>
              <a:defRPr/>
            </a:pPr>
            <a:r>
              <a:rPr lang="en-US" altLang="en-US" sz="2000" b="1" dirty="0">
                <a:solidFill>
                  <a:srgbClr val="0000FF"/>
                </a:solidFill>
                <a:latin typeface="Arial" charset="0"/>
              </a:rPr>
              <a:t>4.  Gun Hill:  </a:t>
            </a:r>
            <a:r>
              <a:rPr lang="en-US" altLang="en-US" sz="2000" dirty="0">
                <a:solidFill>
                  <a:srgbClr val="0000FF"/>
                </a:solidFill>
                <a:latin typeface="Arial" charset="0"/>
              </a:rPr>
              <a:t>Jackson, US regimental/brigade commander, militiaman, 	Regular Army Soldier, artillery company commander </a:t>
            </a:r>
          </a:p>
          <a:p>
            <a:pPr>
              <a:defRPr/>
            </a:pPr>
            <a:r>
              <a:rPr lang="en-US" altLang="en-US" sz="2000" b="1" dirty="0">
                <a:solidFill>
                  <a:srgbClr val="0000FF"/>
                </a:solidFill>
                <a:latin typeface="Arial" charset="0"/>
              </a:rPr>
              <a:t>5.  Red Stick Wall:</a:t>
            </a:r>
            <a:r>
              <a:rPr lang="en-US" altLang="en-US" sz="2000" dirty="0">
                <a:solidFill>
                  <a:srgbClr val="0000FF"/>
                </a:solidFill>
                <a:latin typeface="Arial" charset="0"/>
              </a:rPr>
              <a:t>  </a:t>
            </a:r>
            <a:r>
              <a:rPr lang="en-US" altLang="en-US" sz="2000" dirty="0" err="1">
                <a:solidFill>
                  <a:srgbClr val="0000FF"/>
                </a:solidFill>
                <a:latin typeface="Arial" charset="0"/>
              </a:rPr>
              <a:t>Menawa</a:t>
            </a:r>
            <a:r>
              <a:rPr lang="en-US" altLang="en-US" sz="2000" dirty="0">
                <a:solidFill>
                  <a:srgbClr val="0000FF"/>
                </a:solidFill>
                <a:latin typeface="Arial" charset="0"/>
              </a:rPr>
              <a:t>, Red Stick warrior/prophet </a:t>
            </a:r>
            <a:endParaRPr lang="en-US" altLang="en-US" sz="2000" b="1" dirty="0">
              <a:solidFill>
                <a:srgbClr val="0000FF"/>
              </a:solidFill>
              <a:latin typeface="Arial" charset="0"/>
            </a:endParaRPr>
          </a:p>
          <a:p>
            <a:pPr>
              <a:defRPr/>
            </a:pPr>
            <a:r>
              <a:rPr lang="en-US" altLang="en-US" sz="2000" b="1" dirty="0">
                <a:solidFill>
                  <a:srgbClr val="0000FF"/>
                </a:solidFill>
                <a:latin typeface="Arial" charset="0"/>
              </a:rPr>
              <a:t>6.  Peninsula Tip</a:t>
            </a:r>
            <a:r>
              <a:rPr lang="en-US" altLang="en-US" sz="2000" dirty="0">
                <a:solidFill>
                  <a:srgbClr val="0000FF"/>
                </a:solidFill>
                <a:latin typeface="Arial" charset="0"/>
              </a:rPr>
              <a:t>:  Cherokee warrior, William McIntosh, John Coffee, </a:t>
            </a:r>
          </a:p>
          <a:p>
            <a:pPr>
              <a:defRPr/>
            </a:pPr>
            <a:r>
              <a:rPr lang="en-US" altLang="en-US" sz="2000" b="1" dirty="0">
                <a:solidFill>
                  <a:srgbClr val="0000FF"/>
                </a:solidFill>
                <a:latin typeface="Arial" charset="0"/>
              </a:rPr>
              <a:t>7.  Village Overlook:</a:t>
            </a:r>
            <a:r>
              <a:rPr lang="en-US" altLang="en-US" sz="2000" dirty="0">
                <a:solidFill>
                  <a:srgbClr val="0000FF"/>
                </a:solidFill>
                <a:latin typeface="Arial" charset="0"/>
              </a:rPr>
              <a:t>  Cherokee/Loyal Creek warrior, </a:t>
            </a:r>
            <a:r>
              <a:rPr lang="en-US" altLang="en-US" sz="2000" dirty="0" err="1">
                <a:solidFill>
                  <a:srgbClr val="0000FF"/>
                </a:solidFill>
                <a:latin typeface="Arial" charset="0"/>
              </a:rPr>
              <a:t>Menawa</a:t>
            </a:r>
            <a:endParaRPr lang="en-US" altLang="en-US" sz="2000" dirty="0">
              <a:solidFill>
                <a:srgbClr val="0000FF"/>
              </a:solidFill>
              <a:latin typeface="Arial" charset="0"/>
            </a:endParaRPr>
          </a:p>
          <a:p>
            <a:pPr marL="457200" indent="-457200">
              <a:defRPr/>
            </a:pPr>
            <a:r>
              <a:rPr lang="en-US" altLang="en-US" sz="2000" b="1" dirty="0">
                <a:solidFill>
                  <a:srgbClr val="0000FF"/>
                </a:solidFill>
                <a:latin typeface="Arial" charset="0"/>
              </a:rPr>
              <a:t>8. ‘Redoubts’: </a:t>
            </a:r>
            <a:r>
              <a:rPr lang="en-US" altLang="en-US" sz="2000" dirty="0">
                <a:solidFill>
                  <a:srgbClr val="0000FF"/>
                </a:solidFill>
                <a:latin typeface="Arial" charset="0"/>
              </a:rPr>
              <a:t>militiaman, Sam Houston, Red Stick warrior/prophet, Jackson</a:t>
            </a:r>
          </a:p>
          <a:p>
            <a:pPr>
              <a:defRPr/>
            </a:pPr>
            <a:r>
              <a:rPr lang="en-US" altLang="en-US" sz="2000" b="1" dirty="0">
                <a:solidFill>
                  <a:srgbClr val="0000FF"/>
                </a:solidFill>
                <a:latin typeface="Arial" charset="0"/>
              </a:rPr>
              <a:t>9. Riverside Inbound:</a:t>
            </a:r>
            <a:r>
              <a:rPr lang="en-US" altLang="en-US" sz="2000" dirty="0">
                <a:solidFill>
                  <a:srgbClr val="0000FF"/>
                </a:solidFill>
                <a:latin typeface="Arial" charset="0"/>
              </a:rPr>
              <a:t>  Coffee, Jackson, William Weatherford/Josiah Francis, 	Edward Nichols, </a:t>
            </a:r>
            <a:r>
              <a:rPr lang="en-US" altLang="en-US" sz="2000" dirty="0" err="1">
                <a:solidFill>
                  <a:srgbClr val="0000FF"/>
                </a:solidFill>
                <a:latin typeface="Arial" charset="0"/>
              </a:rPr>
              <a:t>Menawa</a:t>
            </a:r>
            <a:endParaRPr lang="en-US" altLang="en-US" sz="2000" dirty="0">
              <a:solidFill>
                <a:srgbClr val="0000FF"/>
              </a:solidFill>
              <a:latin typeface="Arial" charset="0"/>
            </a:endParaRPr>
          </a:p>
          <a:p>
            <a:pPr>
              <a:defRPr/>
            </a:pPr>
            <a:r>
              <a:rPr lang="en-US" altLang="en-US" sz="2000" b="1" dirty="0">
                <a:solidFill>
                  <a:srgbClr val="0000FF"/>
                </a:solidFill>
                <a:latin typeface="Arial" charset="0"/>
              </a:rPr>
              <a:t>10.  HQ Inbound</a:t>
            </a:r>
            <a:r>
              <a:rPr lang="en-US" altLang="en-US" sz="2000" dirty="0">
                <a:solidFill>
                  <a:srgbClr val="0000FF"/>
                </a:solidFill>
                <a:latin typeface="Arial" charset="0"/>
              </a:rPr>
              <a:t>:  Integration session; no role play</a:t>
            </a:r>
            <a:endParaRPr lang="en-US" altLang="en-US" sz="2000" dirty="0">
              <a:latin typeface="Arial" charset="0"/>
            </a:endParaRPr>
          </a:p>
        </p:txBody>
      </p:sp>
    </p:spTree>
  </p:cSld>
  <p:clrMapOvr>
    <a:masterClrMapping/>
  </p:clrMapOvr>
  <p:transition spd="slow"/>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Box 3">
            <a:extLst>
              <a:ext uri="{FF2B5EF4-FFF2-40B4-BE49-F238E27FC236}">
                <a16:creationId xmlns:a16="http://schemas.microsoft.com/office/drawing/2014/main" id="{4A6662DB-9779-5B05-7715-1B01AA9E984F}"/>
              </a:ext>
            </a:extLst>
          </p:cNvPr>
          <p:cNvSpPr txBox="1">
            <a:spLocks noChangeArrowheads="1"/>
          </p:cNvSpPr>
          <p:nvPr/>
        </p:nvSpPr>
        <p:spPr bwMode="auto">
          <a:xfrm>
            <a:off x="0" y="0"/>
            <a:ext cx="9144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dirty="0"/>
              <a:t>TACTICS</a:t>
            </a:r>
            <a:r>
              <a:rPr lang="en-US" altLang="en-US" sz="2300" b="0" dirty="0"/>
              <a:t> </a:t>
            </a:r>
            <a:r>
              <a:rPr lang="en-US" altLang="en-US" sz="2300" dirty="0"/>
              <a:t>FOR JACKSON’S ARMY AT HORSESHOE BEND, Pt.4</a:t>
            </a:r>
          </a:p>
          <a:p>
            <a:pPr algn="ctr">
              <a:spcBef>
                <a:spcPct val="0"/>
              </a:spcBef>
              <a:buFontTx/>
              <a:buNone/>
            </a:pPr>
            <a:endParaRPr lang="en-US" altLang="en-US" sz="2200" b="0" dirty="0"/>
          </a:p>
          <a:p>
            <a:pPr>
              <a:spcBef>
                <a:spcPct val="0"/>
              </a:spcBef>
              <a:buFontTx/>
              <a:buNone/>
            </a:pPr>
            <a:r>
              <a:rPr lang="en-US" altLang="en-US" sz="2200" b="0" dirty="0"/>
              <a:t>	--Tight, regiment-sized linear formations served other functions:  command, control, cohesion, courage and communication in combat.  With a finicky weapon that fired a round once every twenty seconds—IF reloaded properly—how could Soldiers, especially militia, feel brave and follow orders unless under close control and amongst  a large group of their peers?  With an enemy formation visible and close by, dispersal could breed confusion, cowardice and maybe calamity as that enemy cut down a fleeing mass of individuals.  Given the circumstances of that time—finicky muskets, no radios, social and training issues, etc.—close linear formations were a compelling tactical option. </a:t>
            </a:r>
          </a:p>
          <a:p>
            <a:pPr>
              <a:spcBef>
                <a:spcPct val="0"/>
              </a:spcBef>
              <a:buFontTx/>
              <a:buNone/>
            </a:pPr>
            <a:endParaRPr lang="en-US" altLang="en-US" sz="2200" b="0" dirty="0"/>
          </a:p>
          <a:p>
            <a:pPr>
              <a:spcBef>
                <a:spcPct val="0"/>
              </a:spcBef>
              <a:buFontTx/>
              <a:buNone/>
            </a:pPr>
            <a:r>
              <a:rPr lang="en-US" altLang="en-US" sz="2200" b="0" dirty="0"/>
              <a:t>	--However, linear tactics required rigorous training to work well, especially when close to a hostile force.  The militia lacked that training.  Perhaps Jackson modified his tactics further—see next slide.  </a:t>
            </a:r>
          </a:p>
        </p:txBody>
      </p:sp>
    </p:spTree>
  </p:cSld>
  <p:clrMapOvr>
    <a:masterClrMapping/>
  </p:clrMapOvr>
  <p:transition spd="slow"/>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extBox 3">
            <a:extLst>
              <a:ext uri="{FF2B5EF4-FFF2-40B4-BE49-F238E27FC236}">
                <a16:creationId xmlns:a16="http://schemas.microsoft.com/office/drawing/2014/main" id="{F7395236-2A49-D3CB-BA05-2DEFAA5BBC92}"/>
              </a:ext>
            </a:extLst>
          </p:cNvPr>
          <p:cNvSpPr txBox="1">
            <a:spLocks noChangeArrowheads="1"/>
          </p:cNvSpPr>
          <p:nvPr/>
        </p:nvSpPr>
        <p:spPr bwMode="auto">
          <a:xfrm>
            <a:off x="0" y="0"/>
            <a:ext cx="9144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TACTICS FOR JACKSON’S ARMY AT HORSESHOE BEND Pt. 5</a:t>
            </a:r>
          </a:p>
          <a:p>
            <a:pPr>
              <a:spcBef>
                <a:spcPct val="0"/>
              </a:spcBef>
              <a:buFontTx/>
              <a:buNone/>
            </a:pPr>
            <a:endParaRPr lang="en-US" altLang="en-US" sz="2200" b="0"/>
          </a:p>
          <a:p>
            <a:pPr>
              <a:spcBef>
                <a:spcPct val="0"/>
              </a:spcBef>
              <a:buFontTx/>
              <a:buNone/>
            </a:pPr>
            <a:r>
              <a:rPr lang="en-US" altLang="en-US" sz="2200" b="0"/>
              <a:t>	--No one is sure how exactly the wall assault proceeded.  Did the lines break and run towards the wall as they neared it?  Did they stop and fire beforehand?  Unknown. </a:t>
            </a:r>
          </a:p>
        </p:txBody>
      </p:sp>
      <p:sp>
        <p:nvSpPr>
          <p:cNvPr id="483331" name="TextBox 2">
            <a:extLst>
              <a:ext uri="{FF2B5EF4-FFF2-40B4-BE49-F238E27FC236}">
                <a16:creationId xmlns:a16="http://schemas.microsoft.com/office/drawing/2014/main" id="{8870D382-E7A1-CBD2-9E60-8DCC6E7F9302}"/>
              </a:ext>
            </a:extLst>
          </p:cNvPr>
          <p:cNvSpPr txBox="1">
            <a:spLocks noChangeArrowheads="1"/>
          </p:cNvSpPr>
          <p:nvPr/>
        </p:nvSpPr>
        <p:spPr bwMode="auto">
          <a:xfrm>
            <a:off x="0" y="1828800"/>
            <a:ext cx="6477000" cy="483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200" b="0" dirty="0"/>
              <a:t>	--For possible tour-stop discussion, a participant’s rough sketch offers an intriguing optional view of the assault on the Red Stick wall.  Colonel William Carroll drew what seem to be column formations which dispersed as they neared the wall.  Carroll’s symbols may mean something else--e.g., the dispersal points may signify wall extensions--but the column-advance-and-close-in-dispersal approach makes some sense given that it:  (a) minimized exposure under Red Stick fire while approaching the wall;  and (b) addressed the difficulty of advancing quickly while trying to maintain linear formations, especially with less well-trained militia.</a:t>
            </a:r>
          </a:p>
        </p:txBody>
      </p:sp>
      <p:pic>
        <p:nvPicPr>
          <p:cNvPr id="483332" name="Picture 2" descr="HSB COL Carrol HSB Map">
            <a:extLst>
              <a:ext uri="{FF2B5EF4-FFF2-40B4-BE49-F238E27FC236}">
                <a16:creationId xmlns:a16="http://schemas.microsoft.com/office/drawing/2014/main" id="{78BED7D6-A943-A004-8C49-9CE52B8DF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1781175"/>
            <a:ext cx="20574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3333" name="Rectangle 3">
            <a:extLst>
              <a:ext uri="{FF2B5EF4-FFF2-40B4-BE49-F238E27FC236}">
                <a16:creationId xmlns:a16="http://schemas.microsoft.com/office/drawing/2014/main" id="{270E6F9F-94BF-FD0E-5ED8-19262036128A}"/>
              </a:ext>
            </a:extLst>
          </p:cNvPr>
          <p:cNvSpPr>
            <a:spLocks noChangeArrowheads="1"/>
          </p:cNvSpPr>
          <p:nvPr/>
        </p:nvSpPr>
        <p:spPr bwMode="auto">
          <a:xfrm>
            <a:off x="7061200" y="2619375"/>
            <a:ext cx="1066800" cy="762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pic>
        <p:nvPicPr>
          <p:cNvPr id="483334" name="Picture 5" descr="HSB COL Carrol HSB Map">
            <a:extLst>
              <a:ext uri="{FF2B5EF4-FFF2-40B4-BE49-F238E27FC236}">
                <a16:creationId xmlns:a16="http://schemas.microsoft.com/office/drawing/2014/main" id="{944E652E-FFE0-5F22-3E33-E92B8DC86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12" t="33333" r="45557" b="41667"/>
          <a:stretch>
            <a:fillRect/>
          </a:stretch>
        </p:blipFill>
        <p:spPr bwMode="auto">
          <a:xfrm>
            <a:off x="6477000" y="3911600"/>
            <a:ext cx="2667000" cy="2667000"/>
          </a:xfrm>
          <a:prstGeom prst="rect">
            <a:avLst/>
          </a:prstGeom>
          <a:solidFill>
            <a:schemeClr val="tx1"/>
          </a:solidFill>
          <a:ln w="28575">
            <a:solidFill>
              <a:srgbClr val="FF0000"/>
            </a:solidFill>
            <a:miter lim="800000"/>
            <a:headEnd/>
            <a:tailEnd/>
          </a:ln>
        </p:spPr>
      </p:pic>
      <p:sp>
        <p:nvSpPr>
          <p:cNvPr id="483335" name="Oval 6">
            <a:extLst>
              <a:ext uri="{FF2B5EF4-FFF2-40B4-BE49-F238E27FC236}">
                <a16:creationId xmlns:a16="http://schemas.microsoft.com/office/drawing/2014/main" id="{5EFEE34B-740B-88A8-EE07-07EAAEDD9F0E}"/>
              </a:ext>
            </a:extLst>
          </p:cNvPr>
          <p:cNvSpPr>
            <a:spLocks noChangeArrowheads="1"/>
          </p:cNvSpPr>
          <p:nvPr/>
        </p:nvSpPr>
        <p:spPr bwMode="auto">
          <a:xfrm>
            <a:off x="6807200" y="5588000"/>
            <a:ext cx="19050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483336" name="Oval 7">
            <a:extLst>
              <a:ext uri="{FF2B5EF4-FFF2-40B4-BE49-F238E27FC236}">
                <a16:creationId xmlns:a16="http://schemas.microsoft.com/office/drawing/2014/main" id="{BDA54250-AECE-9102-0F37-8F61A679949E}"/>
              </a:ext>
            </a:extLst>
          </p:cNvPr>
          <p:cNvSpPr>
            <a:spLocks noChangeArrowheads="1"/>
          </p:cNvSpPr>
          <p:nvPr/>
        </p:nvSpPr>
        <p:spPr bwMode="auto">
          <a:xfrm>
            <a:off x="6883400" y="4216400"/>
            <a:ext cx="2209800" cy="838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
        <p:nvSpPr>
          <p:cNvPr id="9" name="TextBox 8">
            <a:extLst>
              <a:ext uri="{FF2B5EF4-FFF2-40B4-BE49-F238E27FC236}">
                <a16:creationId xmlns:a16="http://schemas.microsoft.com/office/drawing/2014/main" id="{0A86231F-923C-91A4-B4C4-2D1FA41AEAD1}"/>
              </a:ext>
            </a:extLst>
          </p:cNvPr>
          <p:cNvSpPr txBox="1"/>
          <p:nvPr/>
        </p:nvSpPr>
        <p:spPr>
          <a:xfrm>
            <a:off x="3048000" y="6197600"/>
            <a:ext cx="3429000" cy="577081"/>
          </a:xfrm>
          <a:prstGeom prst="rect">
            <a:avLst/>
          </a:prstGeom>
          <a:solidFill>
            <a:schemeClr val="bg1"/>
          </a:solidFill>
          <a:ln>
            <a:solidFill>
              <a:schemeClr val="tx1"/>
            </a:solidFill>
          </a:ln>
        </p:spPr>
        <p:txBody>
          <a:bodyPr wrap="square">
            <a:spAutoFit/>
          </a:bodyPr>
          <a:lstStyle/>
          <a:p>
            <a:r>
              <a:rPr lang="en-US" altLang="en-US" sz="1050" dirty="0">
                <a:latin typeface="Arial" panose="020B0604020202020204" pitchFamily="34" charset="0"/>
              </a:rPr>
              <a:t>Map is courtesy North Carolina Division of Archives and History, https://archives.ncdcr.gov/contact/staff-list#specialcollections</a:t>
            </a:r>
            <a:endParaRPr lang="en-US" altLang="en-US" sz="1200" dirty="0">
              <a:latin typeface="Arial" panose="020B0604020202020204" pitchFamily="34" charset="0"/>
            </a:endParaRPr>
          </a:p>
        </p:txBody>
      </p:sp>
    </p:spTree>
  </p:cSld>
  <p:clrMapOvr>
    <a:masterClrMapping/>
  </p:clrMapOvr>
  <p:transition spd="slow"/>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Box 3">
            <a:extLst>
              <a:ext uri="{FF2B5EF4-FFF2-40B4-BE49-F238E27FC236}">
                <a16:creationId xmlns:a16="http://schemas.microsoft.com/office/drawing/2014/main" id="{2127F627-11FD-8D43-1737-F9B332D0A801}"/>
              </a:ext>
            </a:extLst>
          </p:cNvPr>
          <p:cNvSpPr txBox="1">
            <a:spLocks noChangeArrowheads="1"/>
          </p:cNvSpPr>
          <p:nvPr/>
        </p:nvSpPr>
        <p:spPr bwMode="auto">
          <a:xfrm>
            <a:off x="0" y="0"/>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TACTICS FOR JACKSON’S ARMY AT HORSESHOE BEND Pt. 6 </a:t>
            </a:r>
          </a:p>
          <a:p>
            <a:pPr algn="ctr">
              <a:spcBef>
                <a:spcPct val="0"/>
              </a:spcBef>
              <a:buFontTx/>
              <a:buNone/>
            </a:pPr>
            <a:endParaRPr lang="en-US" altLang="en-US" sz="2200" b="0"/>
          </a:p>
          <a:p>
            <a:pPr>
              <a:spcBef>
                <a:spcPct val="0"/>
              </a:spcBef>
              <a:buFontTx/>
              <a:buNone/>
            </a:pPr>
            <a:r>
              <a:rPr lang="en-US" altLang="en-US" sz="2200" b="0"/>
              <a:t>	--The post-wall attack melee seems to have featured more free-style tactical methods.</a:t>
            </a:r>
          </a:p>
          <a:p>
            <a:pPr>
              <a:spcBef>
                <a:spcPct val="0"/>
              </a:spcBef>
              <a:buFontTx/>
              <a:buNone/>
            </a:pPr>
            <a:r>
              <a:rPr lang="en-US" altLang="en-US" sz="2200" b="0"/>
              <a:t>	</a:t>
            </a:r>
          </a:p>
          <a:p>
            <a:pPr>
              <a:spcBef>
                <a:spcPct val="0"/>
              </a:spcBef>
              <a:buFontTx/>
              <a:buNone/>
            </a:pPr>
            <a:r>
              <a:rPr lang="en-US" altLang="en-US" sz="2200" b="0"/>
              <a:t>	--’Free-style’ tactics applied to the Allied Indians, as evidenced by their conduct at the river bend and their attack north into the peninsula.  Some evidence of their preferred close-in, individual, and fierce fighting style comes in their casualties at Horseshoe Bend:  41 of their 500-man Cherokee Regiment and of the 202 total US casualties.  </a:t>
            </a:r>
          </a:p>
        </p:txBody>
      </p:sp>
    </p:spTree>
  </p:cSld>
  <p:clrMapOvr>
    <a:masterClrMapping/>
  </p:clrMapOvr>
  <p:transition spd="slow"/>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extBox 3">
            <a:extLst>
              <a:ext uri="{FF2B5EF4-FFF2-40B4-BE49-F238E27FC236}">
                <a16:creationId xmlns:a16="http://schemas.microsoft.com/office/drawing/2014/main" id="{6F7C6BA7-19F5-3564-CF21-6121B9EB4107}"/>
              </a:ext>
            </a:extLst>
          </p:cNvPr>
          <p:cNvSpPr txBox="1">
            <a:spLocks noChangeArrowheads="1"/>
          </p:cNvSpPr>
          <p:nvPr/>
        </p:nvSpPr>
        <p:spPr bwMode="auto">
          <a:xfrm>
            <a:off x="0" y="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RED STICK TACTICS AT HORSESHOE BEND, PT. 1</a:t>
            </a:r>
          </a:p>
          <a:p>
            <a:pPr algn="ctr">
              <a:spcBef>
                <a:spcPct val="0"/>
              </a:spcBef>
              <a:buFontTx/>
              <a:buNone/>
            </a:pPr>
            <a:endParaRPr lang="en-US" altLang="en-US" sz="2200" b="0"/>
          </a:p>
          <a:p>
            <a:pPr>
              <a:spcBef>
                <a:spcPct val="0"/>
              </a:spcBef>
              <a:buFontTx/>
              <a:buNone/>
            </a:pPr>
            <a:r>
              <a:rPr lang="en-US" altLang="en-US" sz="2200" b="0"/>
              <a:t>	--As mentioned, staff-ride participants often question the Red Sticks’ tactics at Horseshoe Bend.  And again, no one knows exactly why they defended as they did.</a:t>
            </a:r>
          </a:p>
          <a:p>
            <a:pPr>
              <a:spcBef>
                <a:spcPct val="0"/>
              </a:spcBef>
              <a:buFontTx/>
              <a:buNone/>
            </a:pPr>
            <a:r>
              <a:rPr lang="en-US" altLang="en-US" sz="2200" b="0"/>
              <a:t>	</a:t>
            </a:r>
          </a:p>
          <a:p>
            <a:pPr>
              <a:spcBef>
                <a:spcPct val="0"/>
              </a:spcBef>
              <a:buFontTx/>
              <a:buNone/>
            </a:pPr>
            <a:r>
              <a:rPr lang="en-US" altLang="en-US" sz="2200" b="0"/>
              <a:t>	--They focused upon defending their main wall.  They did not track or try to disrupt Jackson as he surrounded the peninsula. They left few if any forces to cover the rest of the peninsula beyond the wall.  </a:t>
            </a:r>
          </a:p>
          <a:p>
            <a:pPr>
              <a:spcBef>
                <a:spcPct val="0"/>
              </a:spcBef>
              <a:buFontTx/>
              <a:buNone/>
            </a:pPr>
            <a:r>
              <a:rPr lang="en-US" altLang="en-US" sz="2200" b="0"/>
              <a:t>	</a:t>
            </a:r>
          </a:p>
          <a:p>
            <a:pPr>
              <a:spcBef>
                <a:spcPct val="0"/>
              </a:spcBef>
              <a:buFontTx/>
              <a:buNone/>
            </a:pPr>
            <a:r>
              <a:rPr lang="en-US" altLang="en-US" sz="2200" b="0"/>
              <a:t>	Here are some possible reasons. </a:t>
            </a:r>
          </a:p>
          <a:p>
            <a:pPr>
              <a:spcBef>
                <a:spcPct val="0"/>
              </a:spcBef>
              <a:buFontTx/>
              <a:buNone/>
            </a:pPr>
            <a:r>
              <a:rPr lang="en-US" altLang="en-US" sz="2200" b="0"/>
              <a:t>	</a:t>
            </a:r>
          </a:p>
          <a:p>
            <a:pPr>
              <a:spcBef>
                <a:spcPct val="0"/>
              </a:spcBef>
              <a:buFontTx/>
              <a:buNone/>
            </a:pPr>
            <a:r>
              <a:rPr lang="en-US" altLang="en-US" sz="2200" b="0"/>
              <a:t>	--</a:t>
            </a:r>
            <a:r>
              <a:rPr lang="en-US" altLang="en-US" sz="2200"/>
              <a:t>Spirituality; and True Believer Influence.</a:t>
            </a:r>
            <a:r>
              <a:rPr lang="en-US" altLang="en-US" sz="2200" b="0"/>
              <a:t>  Obviously the prophet Monahoe was influential if some accounts say he led the Red Sticks at Tohopeka.  Accounts describe prophets dancing near the wall during the bombardment phase.  Did these prophets place good tactical sense over spiritual faith?   The Creek War’s previous battles indicate no--and Tohopeka was apparently a holdout for many True Believers and die-hards.</a:t>
            </a:r>
          </a:p>
        </p:txBody>
      </p:sp>
    </p:spTree>
  </p:cSld>
  <p:clrMapOvr>
    <a:masterClrMapping/>
  </p:clrMapOvr>
  <p:transition spd="slow"/>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extBox 3">
            <a:extLst>
              <a:ext uri="{FF2B5EF4-FFF2-40B4-BE49-F238E27FC236}">
                <a16:creationId xmlns:a16="http://schemas.microsoft.com/office/drawing/2014/main" id="{F191499B-793B-14CD-E146-E8142652E1EC}"/>
              </a:ext>
            </a:extLst>
          </p:cNvPr>
          <p:cNvSpPr txBox="1">
            <a:spLocks noChangeArrowheads="1"/>
          </p:cNvSpPr>
          <p:nvPr/>
        </p:nvSpPr>
        <p:spPr bwMode="auto">
          <a:xfrm>
            <a:off x="0" y="0"/>
            <a:ext cx="91440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RED STICK TACTICS AT HORSESHOE BEND, PT. 2</a:t>
            </a:r>
          </a:p>
          <a:p>
            <a:pPr algn="ctr">
              <a:spcBef>
                <a:spcPct val="0"/>
              </a:spcBef>
              <a:buFontTx/>
              <a:buNone/>
            </a:pPr>
            <a:r>
              <a:rPr lang="en-US" altLang="en-US" sz="2300"/>
              <a:t>REASONS FOR RED STICK TACTICAL ERRORS (cont.) </a:t>
            </a:r>
          </a:p>
          <a:p>
            <a:pPr algn="ctr">
              <a:spcBef>
                <a:spcPct val="0"/>
              </a:spcBef>
              <a:buFontTx/>
              <a:buNone/>
            </a:pPr>
            <a:endParaRPr lang="en-US" altLang="en-US" sz="2200" b="0"/>
          </a:p>
          <a:p>
            <a:pPr>
              <a:spcBef>
                <a:spcPct val="0"/>
              </a:spcBef>
              <a:buFontTx/>
              <a:buNone/>
            </a:pPr>
            <a:r>
              <a:rPr lang="en-US" altLang="en-US" sz="2200" b="0"/>
              <a:t>	 --</a:t>
            </a:r>
            <a:r>
              <a:rPr lang="en-US" altLang="en-US" sz="2200"/>
              <a:t>Glorious Combat, and Defending Homeland.</a:t>
            </a:r>
            <a:r>
              <a:rPr lang="en-US" altLang="en-US" sz="2200" b="0"/>
              <a:t>  Perhaps the Red Sticks relished a head-on fight that would favor their individual warrior prowess and their fearlessness in the face of death.  Also, many apparently believed they must fight to the last against merciless invaders.  Cocke’s Hillabee fiasco was evidence, because Hillabees were among those defending Tohopeka.  </a:t>
            </a:r>
          </a:p>
          <a:p>
            <a:pPr>
              <a:spcBef>
                <a:spcPct val="0"/>
              </a:spcBef>
              <a:buFontTx/>
              <a:buNone/>
            </a:pPr>
            <a:r>
              <a:rPr lang="en-US" altLang="en-US" sz="2200" b="0"/>
              <a:t>	</a:t>
            </a:r>
          </a:p>
          <a:p>
            <a:pPr>
              <a:spcBef>
                <a:spcPct val="0"/>
              </a:spcBef>
              <a:buFontTx/>
              <a:buNone/>
            </a:pPr>
            <a:r>
              <a:rPr lang="en-US" altLang="en-US" sz="2200" b="0"/>
              <a:t>	--</a:t>
            </a:r>
            <a:r>
              <a:rPr lang="en-US" altLang="en-US" sz="2200"/>
              <a:t>Confidence?</a:t>
            </a:r>
            <a:r>
              <a:rPr lang="en-US" altLang="en-US" sz="2200" b="0"/>
              <a:t>  Hadn’t all of the previous US forces eventually retreated?  Weren’t these US forces always rather small, say, only about a thousand troops?  And wouldn’t spiritually blessed warriors prevail in individual combat against supposedly weaker opponents?  </a:t>
            </a:r>
          </a:p>
        </p:txBody>
      </p:sp>
    </p:spTree>
  </p:cSld>
  <p:clrMapOvr>
    <a:masterClrMapping/>
  </p:clrMapOvr>
  <p:transition spd="slow"/>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Box 3">
            <a:extLst>
              <a:ext uri="{FF2B5EF4-FFF2-40B4-BE49-F238E27FC236}">
                <a16:creationId xmlns:a16="http://schemas.microsoft.com/office/drawing/2014/main" id="{44C6ED90-A377-933A-5E2F-1B176EE38466}"/>
              </a:ext>
            </a:extLst>
          </p:cNvPr>
          <p:cNvSpPr txBox="1">
            <a:spLocks noChangeArrowheads="1"/>
          </p:cNvSpPr>
          <p:nvPr/>
        </p:nvSpPr>
        <p:spPr bwMode="auto">
          <a:xfrm>
            <a:off x="0" y="0"/>
            <a:ext cx="91440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RED STICK TACTICS AT HORSESHOE BEND, PT. 3</a:t>
            </a:r>
          </a:p>
          <a:p>
            <a:pPr algn="ctr">
              <a:spcBef>
                <a:spcPct val="0"/>
              </a:spcBef>
              <a:buFontTx/>
              <a:buNone/>
            </a:pPr>
            <a:r>
              <a:rPr lang="en-US" altLang="en-US" sz="2300"/>
              <a:t>REASONS FOR RED STICK TACTICAL ERRORS (cont.)</a:t>
            </a:r>
          </a:p>
          <a:p>
            <a:pPr algn="ctr">
              <a:spcBef>
                <a:spcPct val="0"/>
              </a:spcBef>
              <a:buFontTx/>
              <a:buNone/>
            </a:pPr>
            <a:endParaRPr lang="en-US" altLang="en-US" sz="2300"/>
          </a:p>
          <a:p>
            <a:pPr>
              <a:spcBef>
                <a:spcPct val="0"/>
              </a:spcBef>
              <a:buFontTx/>
              <a:buNone/>
            </a:pPr>
            <a:r>
              <a:rPr lang="en-US" altLang="en-US" sz="2400" b="0"/>
              <a:t>	</a:t>
            </a:r>
            <a:r>
              <a:rPr lang="en-US" altLang="en-US" sz="2200" b="0"/>
              <a:t>--</a:t>
            </a:r>
            <a:r>
              <a:rPr lang="en-US" altLang="en-US" sz="2200"/>
              <a:t>Focus, and Assumptions</a:t>
            </a:r>
            <a:r>
              <a:rPr lang="en-US" altLang="en-US" sz="2200" b="0"/>
              <a:t>.  Given its evidently superb construction, perhaps the wall led the defenders to fixate upon it.  Also, Tohopeka’s Red Sticks may have assumed Jackson’s force would be as small as it had been in January, and would thus restrict its approach to the north.  The early 27 March gathering of about two-thousand armed men north of the wall would have been a compelling sight that might also have distracted the Red Sticks from the threat across the river.  Regarding the river, its current was not strong, but perhaps its width and late-winter/early-spring temperature led Red Sticks to assume that it would serve as a better obstacle than it actually did.  </a:t>
            </a:r>
          </a:p>
        </p:txBody>
      </p:sp>
    </p:spTree>
  </p:cSld>
  <p:clrMapOvr>
    <a:masterClrMapping/>
  </p:clrMapOvr>
  <p:transition spd="slow"/>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Box 3">
            <a:extLst>
              <a:ext uri="{FF2B5EF4-FFF2-40B4-BE49-F238E27FC236}">
                <a16:creationId xmlns:a16="http://schemas.microsoft.com/office/drawing/2014/main" id="{C51A8930-E920-981B-3EC2-C0D74C0D5DC7}"/>
              </a:ext>
            </a:extLst>
          </p:cNvPr>
          <p:cNvSpPr txBox="1">
            <a:spLocks noChangeArrowheads="1"/>
          </p:cNvSpPr>
          <p:nvPr/>
        </p:nvSpPr>
        <p:spPr bwMode="auto">
          <a:xfrm>
            <a:off x="0" y="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RED STICK TACTICS AT HORSESHOE BEND, PT. 4</a:t>
            </a:r>
          </a:p>
          <a:p>
            <a:pPr algn="ctr">
              <a:spcBef>
                <a:spcPct val="0"/>
              </a:spcBef>
              <a:buFontTx/>
              <a:buNone/>
            </a:pPr>
            <a:r>
              <a:rPr lang="en-US" altLang="en-US" sz="2300"/>
              <a:t>REASONS FOR RED STICK TACTICAL ERRORS (cont.) </a:t>
            </a:r>
          </a:p>
          <a:p>
            <a:pPr algn="ctr">
              <a:spcBef>
                <a:spcPct val="0"/>
              </a:spcBef>
              <a:buFontTx/>
              <a:buNone/>
            </a:pPr>
            <a:endParaRPr lang="en-US" altLang="en-US" sz="2200" b="0"/>
          </a:p>
          <a:p>
            <a:pPr>
              <a:spcBef>
                <a:spcPct val="0"/>
              </a:spcBef>
              <a:buFontTx/>
              <a:buNone/>
            </a:pPr>
            <a:r>
              <a:rPr lang="en-US" altLang="en-US" sz="2200" b="0"/>
              <a:t>	 --</a:t>
            </a:r>
            <a:r>
              <a:rPr lang="en-US" altLang="en-US" sz="2200"/>
              <a:t>Numbers</a:t>
            </a:r>
            <a:r>
              <a:rPr lang="en-US" altLang="en-US" sz="2200" b="0"/>
              <a:t>.  Perhaps the Red Sticks opted to put their limited resources in one key spot rather than spread them out everywhere. Further, they may have expected more people to help man the fort, and then had to do the best they could when that didn’t happen.  For example William Weatherford, who may have fought Jackson’s January raid, apparently left Tohopeka on some errand days before Jackson’s advance.  Creek writer George Stiggins claimed that the January Calabee Creek battle crippled the ardor of the Red Stick movement, which may have left the Tohopeka Red Sticks short of warriors.    </a:t>
            </a:r>
          </a:p>
          <a:p>
            <a:pPr>
              <a:spcBef>
                <a:spcPct val="0"/>
              </a:spcBef>
              <a:buFontTx/>
              <a:buNone/>
            </a:pPr>
            <a:endParaRPr lang="en-US" altLang="en-US" sz="2200" b="0"/>
          </a:p>
          <a:p>
            <a:pPr>
              <a:spcBef>
                <a:spcPct val="0"/>
              </a:spcBef>
              <a:buFontTx/>
              <a:buNone/>
            </a:pPr>
            <a:r>
              <a:rPr lang="en-US" altLang="en-US" sz="2200" b="0"/>
              <a:t>	--</a:t>
            </a:r>
            <a:r>
              <a:rPr lang="en-US" altLang="en-US" sz="2200"/>
              <a:t>Rescue?</a:t>
            </a:r>
            <a:r>
              <a:rPr lang="en-US" altLang="en-US" sz="2200" b="0"/>
              <a:t>  One big reason Coffee’s brigade took station across the river was concern that neighboring Red Sticks would come to Tohopeka’s aid.  Perhaps Tohopeka’s defenders expected it too.  If so, they were tragically disappointed.   Again as Stiggins observed, perhaps other Red Sticks were too frustrated after Calabee Creek.   </a:t>
            </a:r>
          </a:p>
        </p:txBody>
      </p:sp>
    </p:spTree>
  </p:cSld>
  <p:clrMapOvr>
    <a:masterClrMapping/>
  </p:clrMapOvr>
  <p:transition spd="slow"/>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Box 3">
            <a:extLst>
              <a:ext uri="{FF2B5EF4-FFF2-40B4-BE49-F238E27FC236}">
                <a16:creationId xmlns:a16="http://schemas.microsoft.com/office/drawing/2014/main" id="{8D68BBFA-8B43-696A-0C4E-2E8678F4B6F0}"/>
              </a:ext>
            </a:extLst>
          </p:cNvPr>
          <p:cNvSpPr txBox="1">
            <a:spLocks noChangeArrowheads="1"/>
          </p:cNvSpPr>
          <p:nvPr/>
        </p:nvSpPr>
        <p:spPr bwMode="auto">
          <a:xfrm>
            <a:off x="0" y="0"/>
            <a:ext cx="9144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RED STICK TACTICS AT HORSESHOE BEND, PT. 5</a:t>
            </a:r>
          </a:p>
          <a:p>
            <a:pPr algn="ctr">
              <a:spcBef>
                <a:spcPct val="0"/>
              </a:spcBef>
              <a:buFontTx/>
              <a:buNone/>
            </a:pPr>
            <a:r>
              <a:rPr lang="en-US" altLang="en-US" sz="2300"/>
              <a:t>REASONS FOR RED STICK TACTICAL ERRORS (cont.) </a:t>
            </a:r>
          </a:p>
          <a:p>
            <a:pPr algn="ctr">
              <a:spcBef>
                <a:spcPct val="0"/>
              </a:spcBef>
              <a:buFontTx/>
              <a:buNone/>
            </a:pPr>
            <a:endParaRPr lang="en-US" altLang="en-US" sz="2200" b="0"/>
          </a:p>
          <a:p>
            <a:pPr>
              <a:spcBef>
                <a:spcPct val="0"/>
              </a:spcBef>
              <a:buFontTx/>
              <a:buNone/>
            </a:pPr>
            <a:r>
              <a:rPr lang="en-US" altLang="en-US" sz="2200" b="0"/>
              <a:t>	--</a:t>
            </a:r>
            <a:r>
              <a:rPr lang="en-US" altLang="en-US" sz="2200"/>
              <a:t>Escape?</a:t>
            </a:r>
            <a:r>
              <a:rPr lang="en-US" altLang="en-US" sz="2200" b="0"/>
              <a:t>  The Red Sticks had escaped traps previously:  Autassee, Holy Ground, and Talladega.  Horseshoe Bend’s battle accounts mention many canoes along the river, and the Red Sticks’ break for the river once it seemed the battle was lost. </a:t>
            </a:r>
          </a:p>
        </p:txBody>
      </p:sp>
    </p:spTree>
  </p:cSld>
  <p:clrMapOvr>
    <a:masterClrMapping/>
  </p:clrMapOvr>
  <p:transition spd="slow"/>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a:extLst>
              <a:ext uri="{FF2B5EF4-FFF2-40B4-BE49-F238E27FC236}">
                <a16:creationId xmlns:a16="http://schemas.microsoft.com/office/drawing/2014/main" id="{2C6B3573-65C5-17F5-DCA6-4019CC5993C6}"/>
              </a:ext>
            </a:extLst>
          </p:cNvPr>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Functional Topics:</a:t>
            </a:r>
          </a:p>
          <a:p>
            <a:pPr algn="ctr">
              <a:spcBef>
                <a:spcPct val="0"/>
              </a:spcBef>
              <a:buFontTx/>
              <a:buNone/>
            </a:pPr>
            <a:r>
              <a:rPr lang="en-US" altLang="en-US" sz="2400" b="0"/>
              <a:t>Terrain</a:t>
            </a:r>
          </a:p>
        </p:txBody>
      </p:sp>
    </p:spTree>
  </p:cSld>
  <p:clrMapOvr>
    <a:masterClrMapping/>
  </p:clrMapOvr>
  <p:transition spd="slow"/>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a:extLst>
              <a:ext uri="{FF2B5EF4-FFF2-40B4-BE49-F238E27FC236}">
                <a16:creationId xmlns:a16="http://schemas.microsoft.com/office/drawing/2014/main" id="{CB074A3F-67B4-C686-571C-451EF8A48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531" t="22917" r="21094" b="13542"/>
          <a:stretch>
            <a:fillRect/>
          </a:stretch>
        </p:blipFill>
        <p:spPr bwMode="auto">
          <a:xfrm>
            <a:off x="723900" y="681038"/>
            <a:ext cx="7696200" cy="6176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9715" name="Rectangle 2">
            <a:extLst>
              <a:ext uri="{FF2B5EF4-FFF2-40B4-BE49-F238E27FC236}">
                <a16:creationId xmlns:a16="http://schemas.microsoft.com/office/drawing/2014/main" id="{3EDE4697-92EA-C8B3-EC96-4145D49B89C2}"/>
              </a:ext>
            </a:extLst>
          </p:cNvPr>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HORSESHOE BEND TERRAIN, Part 1</a:t>
            </a:r>
            <a:endParaRPr lang="en-US" altLang="en-US" sz="2400" b="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24980D3D-DB8C-C010-DCFD-08949F80B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26" t="35495" r="23222" b="19505"/>
          <a:stretch>
            <a:fillRect/>
          </a:stretch>
        </p:blipFill>
        <p:spPr bwMode="auto">
          <a:xfrm>
            <a:off x="0" y="828675"/>
            <a:ext cx="9144000" cy="603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4515" name="Oval 2">
            <a:extLst>
              <a:ext uri="{FF2B5EF4-FFF2-40B4-BE49-F238E27FC236}">
                <a16:creationId xmlns:a16="http://schemas.microsoft.com/office/drawing/2014/main" id="{FE6BE7F4-B5EE-CDAA-F73B-4C266FE37B8A}"/>
              </a:ext>
            </a:extLst>
          </p:cNvPr>
          <p:cNvSpPr>
            <a:spLocks noChangeArrowheads="1"/>
          </p:cNvSpPr>
          <p:nvPr/>
        </p:nvSpPr>
        <p:spPr bwMode="auto">
          <a:xfrm>
            <a:off x="2895600" y="828675"/>
            <a:ext cx="1143000" cy="4572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1 &amp; 10</a:t>
            </a:r>
          </a:p>
        </p:txBody>
      </p:sp>
      <p:sp>
        <p:nvSpPr>
          <p:cNvPr id="64516" name="Oval 3">
            <a:extLst>
              <a:ext uri="{FF2B5EF4-FFF2-40B4-BE49-F238E27FC236}">
                <a16:creationId xmlns:a16="http://schemas.microsoft.com/office/drawing/2014/main" id="{371618CF-2F19-5678-6B1D-37EDFF7355F1}"/>
              </a:ext>
            </a:extLst>
          </p:cNvPr>
          <p:cNvSpPr>
            <a:spLocks noChangeArrowheads="1"/>
          </p:cNvSpPr>
          <p:nvPr/>
        </p:nvSpPr>
        <p:spPr bwMode="auto">
          <a:xfrm>
            <a:off x="3581400" y="1590675"/>
            <a:ext cx="457200" cy="3810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2</a:t>
            </a:r>
          </a:p>
        </p:txBody>
      </p:sp>
      <p:sp>
        <p:nvSpPr>
          <p:cNvPr id="64517" name="Oval 5">
            <a:extLst>
              <a:ext uri="{FF2B5EF4-FFF2-40B4-BE49-F238E27FC236}">
                <a16:creationId xmlns:a16="http://schemas.microsoft.com/office/drawing/2014/main" id="{F28BE4F3-5787-7885-8F8E-1FEBDD649A01}"/>
              </a:ext>
            </a:extLst>
          </p:cNvPr>
          <p:cNvSpPr>
            <a:spLocks noChangeArrowheads="1"/>
          </p:cNvSpPr>
          <p:nvPr/>
        </p:nvSpPr>
        <p:spPr bwMode="auto">
          <a:xfrm>
            <a:off x="1600200" y="2886075"/>
            <a:ext cx="1143000" cy="4572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3 &amp; 9</a:t>
            </a:r>
          </a:p>
        </p:txBody>
      </p:sp>
      <p:sp>
        <p:nvSpPr>
          <p:cNvPr id="64518" name="Oval 7">
            <a:extLst>
              <a:ext uri="{FF2B5EF4-FFF2-40B4-BE49-F238E27FC236}">
                <a16:creationId xmlns:a16="http://schemas.microsoft.com/office/drawing/2014/main" id="{48F5A440-3F5C-EB7E-CF01-0B57B41B0BFA}"/>
              </a:ext>
            </a:extLst>
          </p:cNvPr>
          <p:cNvSpPr>
            <a:spLocks noChangeArrowheads="1"/>
          </p:cNvSpPr>
          <p:nvPr/>
        </p:nvSpPr>
        <p:spPr bwMode="auto">
          <a:xfrm>
            <a:off x="2971800" y="3419475"/>
            <a:ext cx="304800" cy="3048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4</a:t>
            </a:r>
          </a:p>
        </p:txBody>
      </p:sp>
      <p:sp>
        <p:nvSpPr>
          <p:cNvPr id="64519" name="Oval 8">
            <a:extLst>
              <a:ext uri="{FF2B5EF4-FFF2-40B4-BE49-F238E27FC236}">
                <a16:creationId xmlns:a16="http://schemas.microsoft.com/office/drawing/2014/main" id="{05216A70-D791-901E-7709-B806598C9ABB}"/>
              </a:ext>
            </a:extLst>
          </p:cNvPr>
          <p:cNvSpPr>
            <a:spLocks noChangeArrowheads="1"/>
          </p:cNvSpPr>
          <p:nvPr/>
        </p:nvSpPr>
        <p:spPr bwMode="auto">
          <a:xfrm>
            <a:off x="3124200" y="3952875"/>
            <a:ext cx="381000" cy="3048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5</a:t>
            </a:r>
          </a:p>
        </p:txBody>
      </p:sp>
      <p:sp>
        <p:nvSpPr>
          <p:cNvPr id="64520" name="Oval 9">
            <a:extLst>
              <a:ext uri="{FF2B5EF4-FFF2-40B4-BE49-F238E27FC236}">
                <a16:creationId xmlns:a16="http://schemas.microsoft.com/office/drawing/2014/main" id="{98400DA0-DCAC-D3D7-A7F8-D1E679252850}"/>
              </a:ext>
            </a:extLst>
          </p:cNvPr>
          <p:cNvSpPr>
            <a:spLocks noChangeArrowheads="1"/>
          </p:cNvSpPr>
          <p:nvPr/>
        </p:nvSpPr>
        <p:spPr bwMode="auto">
          <a:xfrm>
            <a:off x="1066800" y="5400675"/>
            <a:ext cx="304800" cy="3048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6</a:t>
            </a:r>
          </a:p>
        </p:txBody>
      </p:sp>
      <p:sp>
        <p:nvSpPr>
          <p:cNvPr id="64521" name="Oval 10">
            <a:extLst>
              <a:ext uri="{FF2B5EF4-FFF2-40B4-BE49-F238E27FC236}">
                <a16:creationId xmlns:a16="http://schemas.microsoft.com/office/drawing/2014/main" id="{A374CD44-6444-11C1-79C5-CB7BBAAD3CEA}"/>
              </a:ext>
            </a:extLst>
          </p:cNvPr>
          <p:cNvSpPr>
            <a:spLocks noChangeArrowheads="1"/>
          </p:cNvSpPr>
          <p:nvPr/>
        </p:nvSpPr>
        <p:spPr bwMode="auto">
          <a:xfrm>
            <a:off x="2286000" y="4867275"/>
            <a:ext cx="304800" cy="3048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7</a:t>
            </a:r>
          </a:p>
        </p:txBody>
      </p:sp>
      <p:sp>
        <p:nvSpPr>
          <p:cNvPr id="64522" name="Oval 11">
            <a:extLst>
              <a:ext uri="{FF2B5EF4-FFF2-40B4-BE49-F238E27FC236}">
                <a16:creationId xmlns:a16="http://schemas.microsoft.com/office/drawing/2014/main" id="{57F4E594-C256-BAB2-6F30-32E1608A30F0}"/>
              </a:ext>
            </a:extLst>
          </p:cNvPr>
          <p:cNvSpPr>
            <a:spLocks noChangeArrowheads="1"/>
          </p:cNvSpPr>
          <p:nvPr/>
        </p:nvSpPr>
        <p:spPr bwMode="auto">
          <a:xfrm>
            <a:off x="3048000" y="4486275"/>
            <a:ext cx="304800" cy="3048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8</a:t>
            </a:r>
          </a:p>
        </p:txBody>
      </p:sp>
      <p:sp>
        <p:nvSpPr>
          <p:cNvPr id="64523" name="TextBox 1">
            <a:extLst>
              <a:ext uri="{FF2B5EF4-FFF2-40B4-BE49-F238E27FC236}">
                <a16:creationId xmlns:a16="http://schemas.microsoft.com/office/drawing/2014/main" id="{5DC219B7-6E00-5586-9FED-505502C933E1}"/>
              </a:ext>
            </a:extLst>
          </p:cNvPr>
          <p:cNvSpPr txBox="1">
            <a:spLocks noChangeArrowheads="1"/>
          </p:cNvSpPr>
          <p:nvPr/>
        </p:nvSpPr>
        <p:spPr bwMode="auto">
          <a:xfrm>
            <a:off x="0" y="15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INTRODUCTION: Overview Map of the Tour Stands</a:t>
            </a:r>
          </a:p>
        </p:txBody>
      </p:sp>
    </p:spTree>
  </p:cSld>
  <p:clrMapOvr>
    <a:masterClrMapping/>
  </p:clrMapOvr>
  <p:transition spd="slow"/>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a:extLst>
              <a:ext uri="{FF2B5EF4-FFF2-40B4-BE49-F238E27FC236}">
                <a16:creationId xmlns:a16="http://schemas.microsoft.com/office/drawing/2014/main" id="{BC3BA307-6E96-9C10-96E3-83F252C19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26" t="35495" r="23222" b="19505"/>
          <a:stretch>
            <a:fillRect/>
          </a:stretch>
        </p:blipFill>
        <p:spPr bwMode="auto">
          <a:xfrm>
            <a:off x="0" y="825500"/>
            <a:ext cx="9144000" cy="603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63" name="Rectangle 2">
            <a:extLst>
              <a:ext uri="{FF2B5EF4-FFF2-40B4-BE49-F238E27FC236}">
                <a16:creationId xmlns:a16="http://schemas.microsoft.com/office/drawing/2014/main" id="{1F118C32-D56D-12BB-195D-465CFD647059}"/>
              </a:ext>
            </a:extLst>
          </p:cNvPr>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HORSESHOE BEND TERRAIN, Part 2</a:t>
            </a:r>
            <a:endParaRPr lang="en-US" altLang="en-US" sz="2400" b="0"/>
          </a:p>
        </p:txBody>
      </p:sp>
    </p:spTree>
  </p:cSld>
  <p:clrMapOvr>
    <a:masterClrMapping/>
  </p:clrMapOvr>
  <p:transition spd="slow"/>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extBox 3">
            <a:extLst>
              <a:ext uri="{FF2B5EF4-FFF2-40B4-BE49-F238E27FC236}">
                <a16:creationId xmlns:a16="http://schemas.microsoft.com/office/drawing/2014/main" id="{27F06B86-2288-F143-64F5-624CBF4EF6B3}"/>
              </a:ext>
            </a:extLst>
          </p:cNvPr>
          <p:cNvSpPr txBox="1">
            <a:spLocks noChangeArrowheads="1"/>
          </p:cNvSpPr>
          <p:nvPr/>
        </p:nvSpPr>
        <p:spPr bwMode="auto">
          <a:xfrm>
            <a:off x="0" y="0"/>
            <a:ext cx="91440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HORSESHOE BEND TERRAIN, Part 3</a:t>
            </a:r>
          </a:p>
          <a:p>
            <a:pPr algn="ctr">
              <a:spcBef>
                <a:spcPct val="0"/>
              </a:spcBef>
              <a:buFontTx/>
              <a:buNone/>
            </a:pPr>
            <a:endParaRPr lang="en-US" altLang="en-US" sz="2200" b="0"/>
          </a:p>
          <a:p>
            <a:pPr>
              <a:spcBef>
                <a:spcPct val="0"/>
              </a:spcBef>
              <a:buFontTx/>
              <a:buNone/>
            </a:pPr>
            <a:r>
              <a:rPr lang="en-US" altLang="en-US" sz="2200" b="0"/>
              <a:t>	--Beyond the park images on the previous slides, use a topographical map or Google Earth to note that the peninsula has a small plateau at its base that tapers downward to river level at its tip. The plateau’s sides slope to the river in varied degrees of steepness.  As for the plateau itself, its base is a small hill (the tour’s Stand 2, Overlook Hill) that slopes gently downward in undulating terrain toward the site of the Red Stick Wall (Stand 5).  Regarding uneven terrain, there is a slight depression north of the wall site; and the terrain rises slightly for about 250 yards south of the wall.  Then it starts a general descent toward river level at the tip.  At the wall the height of the plateau above the river is about 30-40 feet. (See Tour Stand pictures.)</a:t>
            </a:r>
          </a:p>
          <a:p>
            <a:pPr>
              <a:spcBef>
                <a:spcPct val="0"/>
              </a:spcBef>
              <a:buFontTx/>
              <a:buNone/>
            </a:pPr>
            <a:endParaRPr lang="en-US" altLang="en-US" sz="2200" b="0"/>
          </a:p>
          <a:p>
            <a:pPr>
              <a:spcBef>
                <a:spcPct val="0"/>
              </a:spcBef>
              <a:buFontTx/>
              <a:buNone/>
            </a:pPr>
            <a:r>
              <a:rPr lang="en-US" altLang="en-US" sz="2200" b="0"/>
              <a:t>	--Across the river, the terrain east of the peninsula is relatively flat, but south-southwest of the bend it rises steeply from the river about seventy feet.  At the tip of the bend, the river flowed slowly then, and it still does now.  Its width is about one-hundred yards.</a:t>
            </a:r>
          </a:p>
        </p:txBody>
      </p:sp>
    </p:spTree>
  </p:cSld>
  <p:clrMapOvr>
    <a:masterClrMapping/>
  </p:clrMapOvr>
  <p:transition spd="slow"/>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extBox 3">
            <a:extLst>
              <a:ext uri="{FF2B5EF4-FFF2-40B4-BE49-F238E27FC236}">
                <a16:creationId xmlns:a16="http://schemas.microsoft.com/office/drawing/2014/main" id="{CEB330E3-B54A-F5A4-B073-5E59F9928F04}"/>
              </a:ext>
            </a:extLst>
          </p:cNvPr>
          <p:cNvSpPr txBox="1">
            <a:spLocks noChangeArrowheads="1"/>
          </p:cNvSpPr>
          <p:nvPr/>
        </p:nvSpPr>
        <p:spPr bwMode="auto">
          <a:xfrm>
            <a:off x="0" y="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HORSESHOE BEND TERRAIN, Part 4 </a:t>
            </a:r>
          </a:p>
          <a:p>
            <a:pPr algn="ctr">
              <a:spcBef>
                <a:spcPct val="0"/>
              </a:spcBef>
              <a:buFontTx/>
              <a:buNone/>
            </a:pPr>
            <a:endParaRPr lang="en-US" altLang="en-US" sz="2200" b="0"/>
          </a:p>
          <a:p>
            <a:pPr>
              <a:spcBef>
                <a:spcPct val="0"/>
              </a:spcBef>
              <a:buFontTx/>
              <a:buNone/>
            </a:pPr>
            <a:r>
              <a:rPr lang="en-US" altLang="en-US" sz="2200" b="0"/>
              <a:t>	--The flora was probably different from what appears now.  The Indians’ slash-and-burn techniques may have created a forest that was clear of clutter and underbrush, like the terrain near the in HSB park headquarters today (see Tour-Stand 1 photo). Even though the big central meadow between the overlook pavilion and the wall location might not have been as clear as it is now, it was apparently clear enough to maneuver entire regiments, baggage trains, and two cannon.  One must recall that the Indians had to get wood from nearby to build the village and the formidable wall at the base of the peninsula.</a:t>
            </a:r>
          </a:p>
          <a:p>
            <a:pPr>
              <a:spcBef>
                <a:spcPct val="0"/>
              </a:spcBef>
              <a:buFontTx/>
              <a:buNone/>
            </a:pPr>
            <a:endParaRPr lang="en-US" altLang="en-US" sz="2200" b="0"/>
          </a:p>
          <a:p>
            <a:pPr>
              <a:spcBef>
                <a:spcPct val="0"/>
              </a:spcBef>
              <a:buFontTx/>
              <a:buNone/>
            </a:pPr>
            <a:r>
              <a:rPr lang="en-US" altLang="en-US" sz="2200" b="0"/>
              <a:t>	--The wall was at a narrow section of the peninsula’s base.  Gideon Morgan’s account (see Personal Accounts) and recent research indicate that fall-back redoubts existed on the slightly rising terrain further behind the wall—though no one is sure how they looked. Apparently the terrain behind the wall was a little rockier and crested a little more than nowadays. At least one account describes the post-breach fighting as being in timber and brush. </a:t>
            </a:r>
          </a:p>
        </p:txBody>
      </p:sp>
    </p:spTree>
  </p:cSld>
  <p:clrMapOvr>
    <a:masterClrMapping/>
  </p:clrMapOvr>
  <p:transition spd="slow"/>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Box 3">
            <a:extLst>
              <a:ext uri="{FF2B5EF4-FFF2-40B4-BE49-F238E27FC236}">
                <a16:creationId xmlns:a16="http://schemas.microsoft.com/office/drawing/2014/main" id="{FD865D5E-28F8-B591-2D61-24FEC19AC8FC}"/>
              </a:ext>
            </a:extLst>
          </p:cNvPr>
          <p:cNvSpPr txBox="1">
            <a:spLocks noChangeArrowheads="1"/>
          </p:cNvSpPr>
          <p:nvPr/>
        </p:nvSpPr>
        <p:spPr bwMode="auto">
          <a:xfrm>
            <a:off x="0" y="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HORSESHOE BEND TERRAIN, Part 5 </a:t>
            </a:r>
          </a:p>
          <a:p>
            <a:pPr algn="ctr">
              <a:spcBef>
                <a:spcPct val="0"/>
              </a:spcBef>
              <a:buFontTx/>
              <a:buNone/>
            </a:pPr>
            <a:endParaRPr lang="en-US" altLang="en-US" sz="2200" b="0"/>
          </a:p>
          <a:p>
            <a:pPr>
              <a:spcBef>
                <a:spcPct val="0"/>
              </a:spcBef>
              <a:buFontTx/>
              <a:buNone/>
            </a:pPr>
            <a:r>
              <a:rPr lang="en-US" altLang="en-US" sz="2200" b="0"/>
              <a:t>	--Tohopeka village was near the peninsula’s tip.  ‘Tohopeka’ translates to something like ‘stronghold,’ or ‘fort.’  The Creek name for the peninsula area was ‘Cholocco Litabixee,’ which means ‘horse’s foot.’</a:t>
            </a:r>
          </a:p>
          <a:p>
            <a:pPr>
              <a:spcBef>
                <a:spcPct val="0"/>
              </a:spcBef>
              <a:buFontTx/>
              <a:buNone/>
            </a:pPr>
            <a:endParaRPr lang="en-US" altLang="en-US" sz="2200" b="0"/>
          </a:p>
          <a:p>
            <a:pPr>
              <a:spcBef>
                <a:spcPct val="0"/>
              </a:spcBef>
              <a:buFontTx/>
              <a:buNone/>
            </a:pPr>
            <a:r>
              <a:rPr lang="en-US" altLang="en-US" sz="2200" b="0"/>
              <a:t>	--Jackson estimated that the Red Sticks’ peninsula perimeter encompassed about one-hundred acres of land.</a:t>
            </a:r>
          </a:p>
          <a:p>
            <a:pPr>
              <a:spcBef>
                <a:spcPct val="0"/>
              </a:spcBef>
              <a:buFontTx/>
              <a:buNone/>
            </a:pPr>
            <a:endParaRPr lang="en-US" altLang="en-US" sz="2200" b="0"/>
          </a:p>
          <a:p>
            <a:pPr>
              <a:spcBef>
                <a:spcPct val="0"/>
              </a:spcBef>
              <a:buFontTx/>
              <a:buNone/>
            </a:pPr>
            <a:r>
              <a:rPr lang="en-US" altLang="en-US" sz="2200" b="0"/>
              <a:t>	--The village was one of at least three settlements that the Red Sticks built as divinely protected towns.  Eccanachaca—the ‘Holy Ground’ that Claiborne took in 1813—was one.  Othlewalee, near Autassee, was another. </a:t>
            </a:r>
          </a:p>
          <a:p>
            <a:pPr>
              <a:spcBef>
                <a:spcPct val="0"/>
              </a:spcBef>
              <a:buFontTx/>
              <a:buNone/>
            </a:pPr>
            <a:r>
              <a:rPr lang="en-US" altLang="en-US" sz="2200" b="0"/>
              <a:t>	</a:t>
            </a:r>
          </a:p>
          <a:p>
            <a:pPr>
              <a:spcBef>
                <a:spcPct val="0"/>
              </a:spcBef>
              <a:buFontTx/>
              <a:buNone/>
            </a:pPr>
            <a:r>
              <a:rPr lang="en-US" altLang="en-US" sz="2200" b="0"/>
              <a:t>	--Thus Tohopeka’s creation was recent. The wall was apparently built rapidly, between the time of Adams’ December 1813 Nuyaka raid (Nuyaka village was to the east of HSB) and Jackson’s January raid.  </a:t>
            </a:r>
          </a:p>
        </p:txBody>
      </p:sp>
    </p:spTree>
  </p:cSld>
  <p:clrMapOvr>
    <a:masterClrMapping/>
  </p:clrMapOvr>
  <p:transition spd="slow"/>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ext Box 2">
            <a:extLst>
              <a:ext uri="{FF2B5EF4-FFF2-40B4-BE49-F238E27FC236}">
                <a16:creationId xmlns:a16="http://schemas.microsoft.com/office/drawing/2014/main" id="{A9EF7187-F920-F327-F254-19474A29A54D}"/>
              </a:ext>
            </a:extLst>
          </p:cNvPr>
          <p:cNvSpPr txBox="1">
            <a:spLocks noChangeArrowheads="1"/>
          </p:cNvSpPr>
          <p:nvPr/>
        </p:nvSpPr>
        <p:spPr bwMode="auto">
          <a:xfrm>
            <a:off x="0" y="381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Functional Topics:</a:t>
            </a:r>
          </a:p>
          <a:p>
            <a:pPr algn="ctr">
              <a:spcBef>
                <a:spcPct val="0"/>
              </a:spcBef>
              <a:buFontTx/>
              <a:buNone/>
            </a:pPr>
            <a:r>
              <a:rPr lang="en-US" altLang="en-US" sz="2400" b="0"/>
              <a:t>Logistics</a:t>
            </a:r>
          </a:p>
          <a:p>
            <a:pPr algn="ctr">
              <a:spcBef>
                <a:spcPct val="0"/>
              </a:spcBef>
              <a:buFontTx/>
              <a:buNone/>
            </a:pPr>
            <a:r>
              <a:rPr lang="en-US" altLang="en-US" sz="2400" b="0"/>
              <a:t>Communications</a:t>
            </a:r>
          </a:p>
        </p:txBody>
      </p:sp>
    </p:spTree>
  </p:cSld>
  <p:clrMapOvr>
    <a:masterClrMapping/>
  </p:clrMapOvr>
  <p:transition spd="slow"/>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Box 3">
            <a:extLst>
              <a:ext uri="{FF2B5EF4-FFF2-40B4-BE49-F238E27FC236}">
                <a16:creationId xmlns:a16="http://schemas.microsoft.com/office/drawing/2014/main" id="{F2AF10B8-8EC5-C167-ED1E-5D5382724A5F}"/>
              </a:ext>
            </a:extLst>
          </p:cNvPr>
          <p:cNvSpPr txBox="1">
            <a:spLocks noChangeArrowheads="1"/>
          </p:cNvSpPr>
          <p:nvPr/>
        </p:nvSpPr>
        <p:spPr bwMode="auto">
          <a:xfrm>
            <a:off x="0" y="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LOGISTICS AT HORSESHOE BEND </a:t>
            </a:r>
          </a:p>
          <a:p>
            <a:pPr algn="ctr">
              <a:spcBef>
                <a:spcPct val="0"/>
              </a:spcBef>
              <a:buFontTx/>
              <a:buNone/>
            </a:pPr>
            <a:endParaRPr lang="en-US" altLang="en-US" sz="2200" b="0"/>
          </a:p>
          <a:p>
            <a:pPr>
              <a:spcBef>
                <a:spcPct val="0"/>
              </a:spcBef>
              <a:buFontTx/>
              <a:buNone/>
            </a:pPr>
            <a:r>
              <a:rPr lang="en-US" altLang="en-US" sz="2200" b="0"/>
              <a:t>	--Up through early January 1814, Jackson faced logistical nightmares.  However, he resolved most of these for his March 1814 campaign against Tohopeka.  One should recall that for the advance on Tohopeka from Fort Williams, he carried eight days’ worth of food and his Soldiers each had about twenty-four rounds of ammunition.  Thus his supplies were with him at the battle, which fortunately was a quick one. The rest of his supplies were two days’ march away, back at his Fort Williams forward base.</a:t>
            </a:r>
          </a:p>
          <a:p>
            <a:pPr>
              <a:spcBef>
                <a:spcPct val="0"/>
              </a:spcBef>
              <a:buFontTx/>
              <a:buNone/>
            </a:pPr>
            <a:r>
              <a:rPr lang="en-US" altLang="en-US" sz="2200" b="0"/>
              <a:t>	</a:t>
            </a:r>
          </a:p>
          <a:p>
            <a:pPr>
              <a:spcBef>
                <a:spcPct val="0"/>
              </a:spcBef>
              <a:buFontTx/>
              <a:buNone/>
            </a:pPr>
            <a:r>
              <a:rPr lang="en-US" altLang="en-US" sz="2200" b="0"/>
              <a:t>	--The Red Sticks likewise had no on-going supply line.  Their village and fort supported itself. Note two things.  Jackson suspected the Horseshoe Bend Red Sticks might receive outside help, and so put Coffee and his men outside the peninsula as a blocking force.  Also, by this time, the ravages of civil war and US Army raiding had created near-famine conditions in Creekland.  </a:t>
            </a:r>
          </a:p>
        </p:txBody>
      </p:sp>
    </p:spTree>
  </p:cSld>
  <p:clrMapOvr>
    <a:masterClrMapping/>
  </p:clrMapOvr>
  <p:transition spd="slow"/>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Box 3">
            <a:extLst>
              <a:ext uri="{FF2B5EF4-FFF2-40B4-BE49-F238E27FC236}">
                <a16:creationId xmlns:a16="http://schemas.microsoft.com/office/drawing/2014/main" id="{8ECA6E9A-B4C3-2D4A-FA8A-7E7CB5BE2AA0}"/>
              </a:ext>
            </a:extLst>
          </p:cNvPr>
          <p:cNvSpPr txBox="1">
            <a:spLocks noChangeArrowheads="1"/>
          </p:cNvSpPr>
          <p:nvPr/>
        </p:nvSpPr>
        <p:spPr bwMode="auto">
          <a:xfrm>
            <a:off x="0" y="0"/>
            <a:ext cx="91440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COMMUNICATIONS AT HORSESHOE BEND </a:t>
            </a:r>
          </a:p>
          <a:p>
            <a:pPr algn="ctr">
              <a:spcBef>
                <a:spcPct val="0"/>
              </a:spcBef>
              <a:buFontTx/>
              <a:buNone/>
            </a:pPr>
            <a:endParaRPr lang="en-US" altLang="en-US" sz="2200" b="0"/>
          </a:p>
          <a:p>
            <a:pPr>
              <a:spcBef>
                <a:spcPct val="0"/>
              </a:spcBef>
              <a:buFontTx/>
              <a:buNone/>
            </a:pPr>
            <a:r>
              <a:rPr lang="en-US" altLang="en-US" sz="2200" b="0"/>
              <a:t>	--Communication was by runner. For the US Army, signal flags were in the future. At Horseshoe Bend, the distances were short enough and the battle movements simple enough to ensure adequate commo for both sides’ actions.</a:t>
            </a:r>
          </a:p>
          <a:p>
            <a:pPr>
              <a:spcBef>
                <a:spcPct val="0"/>
              </a:spcBef>
              <a:buFontTx/>
              <a:buNone/>
            </a:pPr>
            <a:r>
              <a:rPr lang="en-US" altLang="en-US" sz="2200" b="0"/>
              <a:t>	</a:t>
            </a:r>
          </a:p>
          <a:p>
            <a:pPr>
              <a:spcBef>
                <a:spcPct val="0"/>
              </a:spcBef>
              <a:buFontTx/>
              <a:buNone/>
            </a:pPr>
            <a:r>
              <a:rPr lang="en-US" altLang="en-US" sz="2200" b="0"/>
              <a:t>	--An example comes in the Cherokees’ decision to attack the village.  They could hear the bombardment and decided to attack. A messenger went to Jackson’s side of the line informing him of same.  Jackson had visual confirmation via smoke rising from the direction of the village—and so did the Red Sticks at the wall.    </a:t>
            </a:r>
          </a:p>
        </p:txBody>
      </p:sp>
    </p:spTree>
  </p:cSld>
  <p:clrMapOvr>
    <a:masterClrMapping/>
  </p:clrMapOvr>
  <p:transition spd="slow"/>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a:extLst>
              <a:ext uri="{FF2B5EF4-FFF2-40B4-BE49-F238E27FC236}">
                <a16:creationId xmlns:a16="http://schemas.microsoft.com/office/drawing/2014/main" id="{4EFA84D1-2DBE-0B19-28BA-0DEC177DFDC3}"/>
              </a:ext>
            </a:extLst>
          </p:cNvPr>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Horseshoe Bend Functional Topics:</a:t>
            </a:r>
          </a:p>
          <a:p>
            <a:pPr algn="ctr">
              <a:spcBef>
                <a:spcPct val="0"/>
              </a:spcBef>
              <a:buFontTx/>
              <a:buNone/>
            </a:pPr>
            <a:r>
              <a:rPr lang="en-US" altLang="en-US" sz="2400" b="0"/>
              <a:t>Laws of War</a:t>
            </a:r>
          </a:p>
        </p:txBody>
      </p:sp>
    </p:spTree>
  </p:cSld>
  <p:clrMapOvr>
    <a:masterClrMapping/>
  </p:clrMapOvr>
  <p:transition spd="slow"/>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extBox 3">
            <a:extLst>
              <a:ext uri="{FF2B5EF4-FFF2-40B4-BE49-F238E27FC236}">
                <a16:creationId xmlns:a16="http://schemas.microsoft.com/office/drawing/2014/main" id="{47B50D89-B7E1-CD0D-FA6D-29521A1A29A6}"/>
              </a:ext>
            </a:extLst>
          </p:cNvPr>
          <p:cNvSpPr txBox="1">
            <a:spLocks noChangeArrowheads="1"/>
          </p:cNvSpPr>
          <p:nvPr/>
        </p:nvSpPr>
        <p:spPr bwMode="auto">
          <a:xfrm>
            <a:off x="0" y="0"/>
            <a:ext cx="9144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LAWS OF WAR AT HORSESHOE BEND, Part 1 </a:t>
            </a:r>
          </a:p>
          <a:p>
            <a:pPr algn="ctr">
              <a:spcBef>
                <a:spcPct val="0"/>
              </a:spcBef>
              <a:buFontTx/>
              <a:buNone/>
            </a:pPr>
            <a:endParaRPr lang="en-US" altLang="en-US" sz="2200" b="0"/>
          </a:p>
          <a:p>
            <a:pPr>
              <a:spcBef>
                <a:spcPct val="0"/>
              </a:spcBef>
              <a:buFontTx/>
              <a:buNone/>
            </a:pPr>
            <a:r>
              <a:rPr lang="en-US" altLang="en-US" sz="2200" b="0"/>
              <a:t>	--The Tennesseans’ handling of Red Stick dead and captives at Horseshoe Bend often raises law-of-war questions.	</a:t>
            </a:r>
          </a:p>
          <a:p>
            <a:pPr>
              <a:spcBef>
                <a:spcPct val="0"/>
              </a:spcBef>
              <a:buFontTx/>
              <a:buNone/>
            </a:pPr>
            <a:r>
              <a:rPr lang="en-US" altLang="en-US" sz="2200" b="0"/>
              <a:t>	</a:t>
            </a:r>
          </a:p>
          <a:p>
            <a:pPr>
              <a:spcBef>
                <a:spcPct val="0"/>
              </a:spcBef>
              <a:buFontTx/>
              <a:buNone/>
            </a:pPr>
            <a:r>
              <a:rPr lang="en-US" altLang="en-US" sz="2200" b="0"/>
              <a:t>	--There was no Hague or Geneva Convention in 1814.  The first serious attempts to provide armies with formal Prisoner of War (PoW) guidance were decades in the future. </a:t>
            </a:r>
          </a:p>
          <a:p>
            <a:pPr>
              <a:spcBef>
                <a:spcPct val="0"/>
              </a:spcBef>
              <a:buFontTx/>
              <a:buNone/>
            </a:pPr>
            <a:r>
              <a:rPr lang="en-US" altLang="en-US" sz="2200" b="0"/>
              <a:t>	</a:t>
            </a:r>
          </a:p>
          <a:p>
            <a:pPr>
              <a:spcBef>
                <a:spcPct val="0"/>
              </a:spcBef>
              <a:buFontTx/>
              <a:buNone/>
            </a:pPr>
            <a:r>
              <a:rPr lang="en-US" altLang="en-US" sz="2200" b="0"/>
              <a:t>	--Western nations observed informal rules regarding fighting. Depending on circumstances, these could be followed or discarded. An example is prisoner exchange.  Not wanting to deal with prison camps and such, the rising nation-states often established PoW exchange rules, but imperfectly observed them.</a:t>
            </a:r>
          </a:p>
        </p:txBody>
      </p:sp>
    </p:spTree>
  </p:cSld>
  <p:clrMapOvr>
    <a:masterClrMapping/>
  </p:clrMapOvr>
  <p:transition spd="slow"/>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Box 3">
            <a:extLst>
              <a:ext uri="{FF2B5EF4-FFF2-40B4-BE49-F238E27FC236}">
                <a16:creationId xmlns:a16="http://schemas.microsoft.com/office/drawing/2014/main" id="{83C4F30F-679D-EB05-4F85-9693FEBD9540}"/>
              </a:ext>
            </a:extLst>
          </p:cNvPr>
          <p:cNvSpPr txBox="1">
            <a:spLocks noChangeArrowheads="1"/>
          </p:cNvSpPr>
          <p:nvPr/>
        </p:nvSpPr>
        <p:spPr bwMode="auto">
          <a:xfrm>
            <a:off x="0" y="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LAWS OF WAR AT HORSESHOE BEND, Part 2 </a:t>
            </a:r>
          </a:p>
          <a:p>
            <a:pPr algn="ctr">
              <a:spcBef>
                <a:spcPct val="0"/>
              </a:spcBef>
              <a:buFontTx/>
              <a:buNone/>
            </a:pPr>
            <a:endParaRPr lang="en-US" altLang="en-US" sz="2200" b="0"/>
          </a:p>
          <a:p>
            <a:pPr>
              <a:spcBef>
                <a:spcPct val="0"/>
              </a:spcBef>
              <a:buFontTx/>
              <a:buNone/>
            </a:pPr>
            <a:r>
              <a:rPr lang="en-US" altLang="en-US" sz="2200" b="0"/>
              <a:t>	--Regarding informal law-of-war conventions, ’discarded’ especially applied to Indian wars.  It didn’t seem to whites that the Indians honored any such customs, and between the desire for revenge and existing racial attitudes, Indian wars were notable for the ferocity shown by both sides. </a:t>
            </a:r>
          </a:p>
          <a:p>
            <a:pPr>
              <a:spcBef>
                <a:spcPct val="0"/>
              </a:spcBef>
              <a:buFontTx/>
              <a:buNone/>
            </a:pPr>
            <a:r>
              <a:rPr lang="en-US" altLang="en-US" sz="2200" b="0"/>
              <a:t>	</a:t>
            </a:r>
          </a:p>
          <a:p>
            <a:pPr>
              <a:spcBef>
                <a:spcPct val="0"/>
              </a:spcBef>
              <a:buFontTx/>
              <a:buNone/>
            </a:pPr>
            <a:r>
              <a:rPr lang="en-US" altLang="en-US" sz="2200" b="0"/>
              <a:t>	--Indeed, among Indians such practices as torture, scalping and desecration of dead enemies were common.  Jackson was annoyed with Indian allies’ desecration of dead enemies, and wanted it stopped.</a:t>
            </a:r>
          </a:p>
          <a:p>
            <a:pPr>
              <a:spcBef>
                <a:spcPct val="0"/>
              </a:spcBef>
              <a:buFontTx/>
              <a:buNone/>
            </a:pPr>
            <a:endParaRPr lang="en-US" altLang="en-US" sz="2200" b="0"/>
          </a:p>
          <a:p>
            <a:pPr>
              <a:spcBef>
                <a:spcPct val="0"/>
              </a:spcBef>
              <a:buFontTx/>
              <a:buNone/>
            </a:pPr>
            <a:r>
              <a:rPr lang="en-US" altLang="en-US" sz="2200" b="0"/>
              <a:t>	--However, during Jackson’s campaign Red Stick PoWs were usually turned over to the Indian allies, who would’ve handled them per custom.  In a few cases the Allied Indians executed enemy warriors on the spot.  In others they took the Red Sticks away to be slaves or to be adopted into the tribe, depending on age and gender.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E3009DB6-C0F1-B62F-9DA0-2AD68E135916}"/>
              </a:ext>
            </a:extLst>
          </p:cNvPr>
          <p:cNvSpPr txBox="1">
            <a:spLocks noChangeArrowheads="1"/>
          </p:cNvSpPr>
          <p:nvPr/>
        </p:nvSpPr>
        <p:spPr bwMode="auto">
          <a:xfrm>
            <a:off x="0" y="6858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following tour-stand slides have </a:t>
            </a:r>
          </a:p>
          <a:p>
            <a:pPr algn="ctr">
              <a:spcBef>
                <a:spcPct val="0"/>
              </a:spcBef>
              <a:buFontTx/>
              <a:buNone/>
            </a:pPr>
            <a:r>
              <a:rPr lang="en-US" altLang="en-US" sz="2400" b="0"/>
              <a:t>a directions slide, a reference slide, </a:t>
            </a:r>
          </a:p>
          <a:p>
            <a:pPr algn="ctr">
              <a:spcBef>
                <a:spcPct val="0"/>
              </a:spcBef>
              <a:buFontTx/>
              <a:buNone/>
            </a:pPr>
            <a:r>
              <a:rPr lang="en-US" altLang="en-US" sz="2400" b="0"/>
              <a:t>and a menu slide with suggested tour-stand topic questions </a:t>
            </a:r>
          </a:p>
          <a:p>
            <a:pPr algn="ctr">
              <a:spcBef>
                <a:spcPct val="0"/>
              </a:spcBef>
              <a:buFontTx/>
              <a:buNone/>
            </a:pPr>
            <a:r>
              <a:rPr lang="en-US" altLang="en-US" sz="2400" b="0"/>
              <a:t>for each stand.</a:t>
            </a:r>
          </a:p>
          <a:p>
            <a:pPr algn="ctr">
              <a:spcBef>
                <a:spcPct val="0"/>
              </a:spcBef>
              <a:buFontTx/>
              <a:buNone/>
            </a:pPr>
            <a:endParaRPr lang="en-US" altLang="en-US" sz="2400" b="0"/>
          </a:p>
          <a:p>
            <a:pPr algn="ctr">
              <a:spcBef>
                <a:spcPct val="0"/>
              </a:spcBef>
              <a:buFontTx/>
              <a:buNone/>
            </a:pPr>
            <a:r>
              <a:rPr lang="en-US" altLang="en-US" sz="2400" b="0"/>
              <a:t>Some stands are divided into two parts </a:t>
            </a:r>
          </a:p>
          <a:p>
            <a:pPr algn="ctr">
              <a:spcBef>
                <a:spcPct val="0"/>
              </a:spcBef>
              <a:buFontTx/>
              <a:buNone/>
            </a:pPr>
            <a:r>
              <a:rPr lang="en-US" altLang="en-US" sz="2400" b="0"/>
              <a:t>to increase staff-ride SME opportunities.  </a:t>
            </a:r>
          </a:p>
        </p:txBody>
      </p:sp>
    </p:spTree>
  </p:cSld>
  <p:clrMapOvr>
    <a:masterClrMapping/>
  </p:clrMapOvr>
  <p:transition spd="slow"/>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extBox 3">
            <a:extLst>
              <a:ext uri="{FF2B5EF4-FFF2-40B4-BE49-F238E27FC236}">
                <a16:creationId xmlns:a16="http://schemas.microsoft.com/office/drawing/2014/main" id="{A96930EA-4D38-F852-FFAC-EE850029BDA9}"/>
              </a:ext>
            </a:extLst>
          </p:cNvPr>
          <p:cNvSpPr txBox="1">
            <a:spLocks noChangeArrowheads="1"/>
          </p:cNvSpPr>
          <p:nvPr/>
        </p:nvSpPr>
        <p:spPr bwMode="auto">
          <a:xfrm>
            <a:off x="0" y="0"/>
            <a:ext cx="9144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LAWS OF WAR AT HORSESHOE BEND, Part 3 </a:t>
            </a:r>
          </a:p>
          <a:p>
            <a:pPr algn="ctr">
              <a:spcBef>
                <a:spcPct val="0"/>
              </a:spcBef>
              <a:buFontTx/>
              <a:buNone/>
            </a:pPr>
            <a:endParaRPr lang="en-US" altLang="en-US" sz="2200" b="0"/>
          </a:p>
          <a:p>
            <a:pPr>
              <a:spcBef>
                <a:spcPct val="0"/>
              </a:spcBef>
              <a:buFontTx/>
              <a:buNone/>
            </a:pPr>
            <a:r>
              <a:rPr lang="en-US" altLang="en-US" sz="2200" b="0"/>
              <a:t>	--Many staff-ride questions deal with the conduct of Jackson and his men during and just after the Horseshoe Bend battle.  Note that sometime after his forces breached the wall Jackson asked the Red Sticks to surrender, but was refused. Note also that most non-combatants were taken prisoner. </a:t>
            </a:r>
          </a:p>
          <a:p>
            <a:pPr>
              <a:spcBef>
                <a:spcPct val="0"/>
              </a:spcBef>
              <a:buFontTx/>
              <a:buNone/>
            </a:pPr>
            <a:r>
              <a:rPr lang="en-US" altLang="en-US" sz="2200" b="0"/>
              <a:t>	</a:t>
            </a:r>
          </a:p>
          <a:p>
            <a:pPr>
              <a:spcBef>
                <a:spcPct val="0"/>
              </a:spcBef>
              <a:buFontTx/>
              <a:buNone/>
            </a:pPr>
            <a:r>
              <a:rPr lang="en-US" altLang="en-US" sz="2200" b="0"/>
              <a:t>	--Accounts mention disgraceful acts by individual troops against the Red Sticks during and just after the fighting, such as the killing of a boy and an old man--and most notoriously, the alleged cutting of dead Red Sticks’ skin to make bridle reins.  To determine the exact number of Red Stick dead on the battlefield, Jackson’s men removed noses—an unacceptable act nowadays, but apparently seen as practical back then.  </a:t>
            </a:r>
          </a:p>
        </p:txBody>
      </p:sp>
    </p:spTree>
  </p:cSld>
  <p:clrMapOvr>
    <a:masterClrMapping/>
  </p:clrMapOvr>
  <p:transition spd="slow"/>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extBox 1">
            <a:extLst>
              <a:ext uri="{FF2B5EF4-FFF2-40B4-BE49-F238E27FC236}">
                <a16:creationId xmlns:a16="http://schemas.microsoft.com/office/drawing/2014/main" id="{828C1D91-6B49-84E8-7267-11AB91674148}"/>
              </a:ext>
            </a:extLst>
          </p:cNvPr>
          <p:cNvSpPr txBox="1">
            <a:spLocks noChangeArrowheads="1"/>
          </p:cNvSpPr>
          <p:nvPr/>
        </p:nvSpPr>
        <p:spPr bwMode="auto">
          <a:xfrm>
            <a:off x="6350" y="1676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Battle of Horseshoe Bend</a:t>
            </a:r>
          </a:p>
        </p:txBody>
      </p:sp>
    </p:spTree>
  </p:cSld>
  <p:clrMapOvr>
    <a:masterClrMapping/>
  </p:clrMapOvr>
  <p:transition spd="slow"/>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a:extLst>
              <a:ext uri="{FF2B5EF4-FFF2-40B4-BE49-F238E27FC236}">
                <a16:creationId xmlns:a16="http://schemas.microsoft.com/office/drawing/2014/main" id="{C2598F10-65D8-C814-C588-2A92C5DDE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26" t="35495" r="23222" b="19505"/>
          <a:stretch>
            <a:fillRect/>
          </a:stretch>
        </p:blipFill>
        <p:spPr bwMode="auto">
          <a:xfrm>
            <a:off x="76200" y="0"/>
            <a:ext cx="8991600" cy="6032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6339" name="TextBox 3">
            <a:extLst>
              <a:ext uri="{FF2B5EF4-FFF2-40B4-BE49-F238E27FC236}">
                <a16:creationId xmlns:a16="http://schemas.microsoft.com/office/drawing/2014/main" id="{B79C7556-0F20-F83B-6C5A-4358E1FE3351}"/>
              </a:ext>
            </a:extLst>
          </p:cNvPr>
          <p:cNvSpPr txBox="1">
            <a:spLocks noChangeArrowheads="1"/>
          </p:cNvSpPr>
          <p:nvPr/>
        </p:nvSpPr>
        <p:spPr bwMode="auto">
          <a:xfrm>
            <a:off x="0" y="615632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b="0"/>
              <a:t>From Horseshoe Bend National Military Park brochure</a:t>
            </a:r>
          </a:p>
        </p:txBody>
      </p:sp>
    </p:spTree>
  </p:cSld>
  <p:clrMapOvr>
    <a:masterClrMapping/>
  </p:clrMapOvr>
  <p:transition spd="slow"/>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Box 3">
            <a:extLst>
              <a:ext uri="{FF2B5EF4-FFF2-40B4-BE49-F238E27FC236}">
                <a16:creationId xmlns:a16="http://schemas.microsoft.com/office/drawing/2014/main" id="{B720212D-99D8-5BD7-8216-6308B47F564D}"/>
              </a:ext>
            </a:extLst>
          </p:cNvPr>
          <p:cNvSpPr txBox="1">
            <a:spLocks noChangeArrowheads="1"/>
          </p:cNvSpPr>
          <p:nvPr/>
        </p:nvSpPr>
        <p:spPr bwMode="auto">
          <a:xfrm>
            <a:off x="0" y="0"/>
            <a:ext cx="91440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1</a:t>
            </a:r>
          </a:p>
          <a:p>
            <a:pPr algn="ctr">
              <a:spcBef>
                <a:spcPct val="0"/>
              </a:spcBef>
              <a:buFontTx/>
              <a:buNone/>
            </a:pPr>
            <a:endParaRPr lang="en-US" altLang="en-US" sz="2200" b="0"/>
          </a:p>
          <a:p>
            <a:pPr>
              <a:spcBef>
                <a:spcPct val="0"/>
              </a:spcBef>
              <a:buFontTx/>
              <a:buNone/>
            </a:pPr>
            <a:r>
              <a:rPr lang="en-US" altLang="en-US" sz="2200" b="0"/>
              <a:t>	--At about 0630 on 27 March, Jackson’s force left camp and split up.  Coffee’s Mounted Brigade forded the Tallapoosa a couple miles downstream from Tohopeka. Jackson’s main force proceeded to the Tohopeka wall at the base of the peninsula. The Red Sticks did not oppose either force on its approach march. </a:t>
            </a:r>
          </a:p>
          <a:p>
            <a:pPr>
              <a:spcBef>
                <a:spcPct val="0"/>
              </a:spcBef>
              <a:buFontTx/>
              <a:buNone/>
            </a:pPr>
            <a:r>
              <a:rPr lang="en-US" altLang="en-US" sz="2200" b="0"/>
              <a:t>	</a:t>
            </a:r>
          </a:p>
          <a:p>
            <a:pPr>
              <a:spcBef>
                <a:spcPct val="0"/>
              </a:spcBef>
              <a:buFontTx/>
              <a:buNone/>
            </a:pPr>
            <a:r>
              <a:rPr lang="en-US" altLang="en-US" sz="2200" b="0"/>
              <a:t>	--Coffee’s brigade took station on the south side of the riverbend so as to do two things: block any Red Stick outside help and prevent Red Stick escape.  The scout and Indian units faced inward, while the rest of the force faced out.</a:t>
            </a:r>
          </a:p>
        </p:txBody>
      </p:sp>
    </p:spTree>
  </p:cSld>
  <p:clrMapOvr>
    <a:masterClrMapping/>
  </p:clrMapOvr>
  <p:transition spd="slow"/>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extBox 3">
            <a:extLst>
              <a:ext uri="{FF2B5EF4-FFF2-40B4-BE49-F238E27FC236}">
                <a16:creationId xmlns:a16="http://schemas.microsoft.com/office/drawing/2014/main" id="{04E88F50-F5E2-B037-F99A-0AC6EB0106E7}"/>
              </a:ext>
            </a:extLst>
          </p:cNvPr>
          <p:cNvSpPr txBox="1">
            <a:spLocks noChangeArrowheads="1"/>
          </p:cNvSpPr>
          <p:nvPr/>
        </p:nvSpPr>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2</a:t>
            </a:r>
          </a:p>
          <a:p>
            <a:pPr algn="ctr">
              <a:spcBef>
                <a:spcPct val="0"/>
              </a:spcBef>
              <a:buFontTx/>
              <a:buNone/>
            </a:pPr>
            <a:endParaRPr lang="en-US" altLang="en-US" sz="2200" b="0"/>
          </a:p>
          <a:p>
            <a:pPr>
              <a:spcBef>
                <a:spcPct val="0"/>
              </a:spcBef>
              <a:buFontTx/>
              <a:buNone/>
            </a:pPr>
            <a:r>
              <a:rPr lang="en-US" altLang="en-US" sz="2200" b="0"/>
              <a:t>	--By about 1000, Jackson’s main force took position just north of the Red Sticks’ wall.  Existing maps and accounts show something like the following.</a:t>
            </a:r>
          </a:p>
          <a:p>
            <a:pPr>
              <a:spcBef>
                <a:spcPct val="0"/>
              </a:spcBef>
              <a:buFontTx/>
              <a:buNone/>
            </a:pPr>
            <a:endParaRPr lang="en-US" altLang="en-US" sz="2200" b="0"/>
          </a:p>
          <a:p>
            <a:pPr>
              <a:spcBef>
                <a:spcPct val="0"/>
              </a:spcBef>
              <a:buFontTx/>
              <a:buNone/>
            </a:pPr>
            <a:r>
              <a:rPr lang="en-US" altLang="en-US" sz="2200" b="0"/>
              <a:t>	--In the very front, Jackson set a small ‘Advance Guard’ consisting of Gordon’s Company of Spies  and a selected part of the West Tennessee militia.  Apparently the Guard tried to help the nearby artillery battery nearby, and exchanged shots with the Red Sticks behind the wall until the actual assault.  Just behind the Guard was the 39</a:t>
            </a:r>
            <a:r>
              <a:rPr lang="en-US" altLang="en-US" sz="2200" b="0" baseline="30000"/>
              <a:t>th</a:t>
            </a:r>
            <a:r>
              <a:rPr lang="en-US" altLang="en-US" sz="2200" b="0"/>
              <a:t> Infantry on the left and a regiment of East Tennessee militia on the right.  The other militia units took station behind these forces. Jackson posted the baggage train along with a rear guard behind them.</a:t>
            </a:r>
          </a:p>
          <a:p>
            <a:pPr>
              <a:spcBef>
                <a:spcPct val="0"/>
              </a:spcBef>
              <a:buFontTx/>
              <a:buNone/>
            </a:pPr>
            <a:endParaRPr lang="en-US" altLang="en-US" sz="2200" b="0"/>
          </a:p>
          <a:p>
            <a:pPr>
              <a:spcBef>
                <a:spcPct val="0"/>
              </a:spcBef>
              <a:buFontTx/>
              <a:buNone/>
            </a:pPr>
            <a:r>
              <a:rPr lang="en-US" altLang="en-US" sz="2200" b="0"/>
              <a:t>	--Jackson put his adjutant, Colonel James Sitler, in charge of the Advance Guard.  They may have been better equipped—the 39</a:t>
            </a:r>
            <a:r>
              <a:rPr lang="en-US" altLang="en-US" sz="2200" b="0" baseline="30000"/>
              <a:t>th</a:t>
            </a:r>
            <a:r>
              <a:rPr lang="en-US" altLang="en-US" sz="2200" b="0"/>
              <a:t> likely would have bayonets.  Top units usually lead a breaching operation, but Jackson also may have wanted units like the Advance Guard and 39</a:t>
            </a:r>
            <a:r>
              <a:rPr lang="en-US" altLang="en-US" sz="2200" b="0" baseline="30000"/>
              <a:t>th</a:t>
            </a:r>
            <a:r>
              <a:rPr lang="en-US" altLang="en-US" sz="2200" b="0"/>
              <a:t> Regiment’s regulars to set the example for the rest of the militia.    </a:t>
            </a:r>
          </a:p>
        </p:txBody>
      </p:sp>
    </p:spTree>
  </p:cSld>
  <p:clrMapOvr>
    <a:masterClrMapping/>
  </p:clrMapOvr>
  <p:transition spd="slow"/>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Box 3">
            <a:extLst>
              <a:ext uri="{FF2B5EF4-FFF2-40B4-BE49-F238E27FC236}">
                <a16:creationId xmlns:a16="http://schemas.microsoft.com/office/drawing/2014/main" id="{B70CB0F3-D9F6-D1B5-A0B1-B325BD080DA8}"/>
              </a:ext>
            </a:extLst>
          </p:cNvPr>
          <p:cNvSpPr txBox="1">
            <a:spLocks noChangeArrowheads="1"/>
          </p:cNvSpPr>
          <p:nvPr/>
        </p:nvSpPr>
        <p:spPr bwMode="auto">
          <a:xfrm>
            <a:off x="0" y="0"/>
            <a:ext cx="9144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3</a:t>
            </a:r>
          </a:p>
          <a:p>
            <a:pPr algn="ctr">
              <a:spcBef>
                <a:spcPct val="0"/>
              </a:spcBef>
              <a:buFontTx/>
              <a:buNone/>
            </a:pPr>
            <a:endParaRPr lang="en-US" altLang="en-US" sz="2200" b="0"/>
          </a:p>
          <a:p>
            <a:pPr>
              <a:spcBef>
                <a:spcPct val="0"/>
              </a:spcBef>
              <a:buFontTx/>
              <a:buNone/>
            </a:pPr>
            <a:r>
              <a:rPr lang="en-US" altLang="en-US" sz="2200" b="0"/>
              <a:t>	--Jackson put his two cannon close to the wall--about 100 yards away.  This spot was at the base of the hill now known as Gun Hill.  Its proximity to the Red Sticks can be gauged by the fact that the gunners took casualties before the assault.  At about 1030 the two guns started bombing the wall.  Jackson hoped the cannon could breach it, but two hours and seventy rounds’ worth of cannonade had little effect. (NOTE:  the park’s cannon at the top of Gun Hill is too large and is in the wrong spot re Jackson’s actual gun placement.) </a:t>
            </a:r>
          </a:p>
          <a:p>
            <a:pPr>
              <a:spcBef>
                <a:spcPct val="0"/>
              </a:spcBef>
              <a:buFontTx/>
              <a:buNone/>
            </a:pPr>
            <a:endParaRPr lang="en-US" altLang="en-US" sz="2200" b="0"/>
          </a:p>
          <a:p>
            <a:pPr>
              <a:spcBef>
                <a:spcPct val="0"/>
              </a:spcBef>
              <a:buFontTx/>
              <a:buNone/>
            </a:pPr>
            <a:r>
              <a:rPr lang="en-US" altLang="en-US" sz="2200" b="0"/>
              <a:t>	--Red Stick warriors and prophets jeered at the bombardment; and fighters on each side heckled and fired potshots at each other. Some of Jackson’s commanders asked to start the infantry assault.  </a:t>
            </a:r>
          </a:p>
        </p:txBody>
      </p:sp>
    </p:spTree>
  </p:cSld>
  <p:clrMapOvr>
    <a:masterClrMapping/>
  </p:clrMapOvr>
  <p:transition spd="slow"/>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Box 3">
            <a:extLst>
              <a:ext uri="{FF2B5EF4-FFF2-40B4-BE49-F238E27FC236}">
                <a16:creationId xmlns:a16="http://schemas.microsoft.com/office/drawing/2014/main" id="{8B4BD737-B269-7BC5-C661-0FB04CC94630}"/>
              </a:ext>
            </a:extLst>
          </p:cNvPr>
          <p:cNvSpPr txBox="1">
            <a:spLocks noChangeArrowheads="1"/>
          </p:cNvSpPr>
          <p:nvPr/>
        </p:nvSpPr>
        <p:spPr bwMode="auto">
          <a:xfrm>
            <a:off x="0" y="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4 </a:t>
            </a:r>
          </a:p>
          <a:p>
            <a:pPr algn="ctr">
              <a:spcBef>
                <a:spcPct val="0"/>
              </a:spcBef>
              <a:buFontTx/>
              <a:buNone/>
            </a:pPr>
            <a:endParaRPr lang="en-US" altLang="en-US" sz="2200" b="0"/>
          </a:p>
          <a:p>
            <a:pPr>
              <a:spcBef>
                <a:spcPct val="0"/>
              </a:spcBef>
              <a:buFontTx/>
              <a:buNone/>
            </a:pPr>
            <a:r>
              <a:rPr lang="en-US" altLang="en-US" sz="2200" b="0"/>
              <a:t>	--The noise of the cannonade was too much for some of the allied Cherokees across from the tip of the peninsula. To them, as warriors, the blocking assignment was mundane duty, and they could see that the village near the tip was very lightly guarded.</a:t>
            </a:r>
          </a:p>
          <a:p>
            <a:pPr>
              <a:spcBef>
                <a:spcPct val="0"/>
              </a:spcBef>
              <a:buFontTx/>
              <a:buNone/>
            </a:pPr>
            <a:r>
              <a:rPr lang="en-US" altLang="en-US" sz="2200" b="0"/>
              <a:t>	</a:t>
            </a:r>
          </a:p>
          <a:p>
            <a:pPr>
              <a:spcBef>
                <a:spcPct val="0"/>
              </a:spcBef>
              <a:buFontTx/>
              <a:buNone/>
            </a:pPr>
            <a:r>
              <a:rPr lang="en-US" altLang="en-US" sz="2200" b="0"/>
              <a:t>	--A few, including a big fellow named Whale who later received a musket for this exploit, swam across the river and secured some of the many canoes on shore. Using the canoes, more Cherokees crossed and tore through the village against an increasing Red Stick resistance.</a:t>
            </a:r>
          </a:p>
          <a:p>
            <a:pPr>
              <a:spcBef>
                <a:spcPct val="0"/>
              </a:spcBef>
              <a:buFontTx/>
              <a:buNone/>
            </a:pPr>
            <a:r>
              <a:rPr lang="en-US" altLang="en-US" sz="2200" b="0"/>
              <a:t>	</a:t>
            </a:r>
          </a:p>
          <a:p>
            <a:pPr>
              <a:spcBef>
                <a:spcPct val="0"/>
              </a:spcBef>
              <a:buFontTx/>
              <a:buNone/>
            </a:pPr>
            <a:r>
              <a:rPr lang="en-US" altLang="en-US" sz="2200" b="0"/>
              <a:t>	--That resistance was too late.  Cherokees, Loyal Creeks, and some of Captain Russell’s scouts burned the village as they pressed further.  The Cherokees’ commander, Colonel Gideon Morgan, had already ridden to Jackson with the news.  General Coffee endorsed the action by shifting his forces to maintain a cordon across the river.  He placed riflemen at key spots—Bean’s Spies and Guides took station on an island west of the peninsula—to shoot escaping Red Stick warriors.     </a:t>
            </a:r>
          </a:p>
        </p:txBody>
      </p:sp>
    </p:spTree>
  </p:cSld>
  <p:clrMapOvr>
    <a:masterClrMapping/>
  </p:clrMapOvr>
  <p:transition spd="slow"/>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Box 3">
            <a:extLst>
              <a:ext uri="{FF2B5EF4-FFF2-40B4-BE49-F238E27FC236}">
                <a16:creationId xmlns:a16="http://schemas.microsoft.com/office/drawing/2014/main" id="{7C66BB3A-001B-0C3F-33EC-813EF32E07A3}"/>
              </a:ext>
            </a:extLst>
          </p:cNvPr>
          <p:cNvSpPr txBox="1">
            <a:spLocks noChangeArrowheads="1"/>
          </p:cNvSpPr>
          <p:nvPr/>
        </p:nvSpPr>
        <p:spPr bwMode="auto">
          <a:xfrm>
            <a:off x="0" y="0"/>
            <a:ext cx="9144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dirty="0"/>
              <a:t>THE HORSESHOE BEND BATTLE, Part 5 </a:t>
            </a:r>
          </a:p>
          <a:p>
            <a:pPr algn="ctr">
              <a:spcBef>
                <a:spcPct val="0"/>
              </a:spcBef>
              <a:buFontTx/>
              <a:buNone/>
            </a:pPr>
            <a:endParaRPr lang="en-US" altLang="en-US" sz="2200" b="0" dirty="0"/>
          </a:p>
          <a:p>
            <a:pPr>
              <a:spcBef>
                <a:spcPct val="0"/>
              </a:spcBef>
              <a:buFontTx/>
              <a:buNone/>
            </a:pPr>
            <a:r>
              <a:rPr lang="en-US" altLang="en-US" sz="2200" b="0" dirty="0"/>
              <a:t>	--As the scouts and Allied Indians advanced, Red Stick resistance intensified on the small plateau north of the village as Red Sticks left the wall to stop the growing threat from the south.  The fighting was close and often individual as the scouts and allied warriors swarmed northward.  (To ensure that allied white Soldiers recognized them as friendly, the Indian Allies wore deer tails and feathers in some way.)  The attackers apparently came within sight of the Red Stick wall; but their casualties mounted and their advance stalled.  	</a:t>
            </a:r>
          </a:p>
          <a:p>
            <a:pPr>
              <a:spcBef>
                <a:spcPct val="0"/>
              </a:spcBef>
              <a:buFontTx/>
              <a:buNone/>
            </a:pPr>
            <a:r>
              <a:rPr lang="en-US" altLang="en-US" sz="2200" b="0" dirty="0"/>
              <a:t>	</a:t>
            </a:r>
          </a:p>
          <a:p>
            <a:pPr>
              <a:spcBef>
                <a:spcPct val="0"/>
              </a:spcBef>
              <a:buFontTx/>
              <a:buNone/>
            </a:pPr>
            <a:r>
              <a:rPr lang="en-US" altLang="en-US" sz="2200" b="0" dirty="0"/>
              <a:t>	--However, for the Red Sticks the damage had been done. Jackson could see the action, and with the Red Sticks thus distracted, he ordered his main force to assault the wall at about 1230.  Roughly 2000 troops marched against Red Stick warriors whose numbers at the wall were reduced by the fighting in their rear.  </a:t>
            </a:r>
          </a:p>
        </p:txBody>
      </p:sp>
    </p:spTree>
  </p:cSld>
  <p:clrMapOvr>
    <a:masterClrMapping/>
  </p:clrMapOvr>
  <p:transition spd="slow"/>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Box 3">
            <a:extLst>
              <a:ext uri="{FF2B5EF4-FFF2-40B4-BE49-F238E27FC236}">
                <a16:creationId xmlns:a16="http://schemas.microsoft.com/office/drawing/2014/main" id="{0F0CE79C-B525-3C5F-913C-2AB929609C18}"/>
              </a:ext>
            </a:extLst>
          </p:cNvPr>
          <p:cNvSpPr txBox="1">
            <a:spLocks noChangeArrowheads="1"/>
          </p:cNvSpPr>
          <p:nvPr/>
        </p:nvSpPr>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6 </a:t>
            </a:r>
          </a:p>
          <a:p>
            <a:pPr algn="ctr">
              <a:spcBef>
                <a:spcPct val="0"/>
              </a:spcBef>
              <a:buFontTx/>
              <a:buNone/>
            </a:pPr>
            <a:endParaRPr lang="en-US" altLang="en-US" sz="2200" b="0"/>
          </a:p>
          <a:p>
            <a:pPr>
              <a:spcBef>
                <a:spcPct val="0"/>
              </a:spcBef>
              <a:buFontTx/>
              <a:buNone/>
            </a:pPr>
            <a:r>
              <a:rPr lang="en-US" altLang="en-US" sz="2200" b="0"/>
              <a:t>	--The militia Advance Guard and 39</a:t>
            </a:r>
            <a:r>
              <a:rPr lang="en-US" altLang="en-US" sz="2200" b="0" baseline="30000"/>
              <a:t>th</a:t>
            </a:r>
            <a:r>
              <a:rPr lang="en-US" altLang="en-US" sz="2200" b="0"/>
              <a:t> Regiment regulars led the attack, with the rest of the militia just behind.  There was pitched close-in fighting as Jackson’s forces approached and surmounted the wall.  Then Jackson’s men broke through.</a:t>
            </a:r>
          </a:p>
          <a:p>
            <a:pPr>
              <a:spcBef>
                <a:spcPct val="0"/>
              </a:spcBef>
              <a:buFontTx/>
              <a:buNone/>
            </a:pPr>
            <a:endParaRPr lang="en-US" altLang="en-US" sz="2200" b="0"/>
          </a:p>
          <a:p>
            <a:pPr>
              <a:spcBef>
                <a:spcPct val="0"/>
              </a:spcBef>
              <a:buFontTx/>
              <a:buNone/>
            </a:pPr>
            <a:r>
              <a:rPr lang="en-US" altLang="en-US" sz="2200" b="0"/>
              <a:t>	--There is no clear account of how the battle then developed. Most accounts say the Red Sticks retreated to a back-up redoubt system near the crown of the plateau and along its sides.  One historian notes that some Red Sticks already tried to escape by the river, but the battle is notable for continuing into the evening, with resistance not ending completely until the next morning.</a:t>
            </a:r>
          </a:p>
          <a:p>
            <a:pPr>
              <a:spcBef>
                <a:spcPct val="0"/>
              </a:spcBef>
              <a:buFontTx/>
              <a:buNone/>
            </a:pPr>
            <a:r>
              <a:rPr lang="en-US" altLang="en-US" sz="2200" b="0"/>
              <a:t>	</a:t>
            </a:r>
          </a:p>
          <a:p>
            <a:pPr>
              <a:spcBef>
                <a:spcPct val="0"/>
              </a:spcBef>
              <a:buFontTx/>
              <a:buNone/>
            </a:pPr>
            <a:r>
              <a:rPr lang="en-US" altLang="en-US" sz="2200" b="0"/>
              <a:t>	--At one point Jackson had an envoy ask for surrender, but the Red Sticks rejected the request.  By some accounts, Red Stick prophets took cloud movement as a sign to keep fighting.  The fight became a methodical, bloody affair—Jackson observed that the “carnage was dreadful”—as his troops eliminated redoubts and bunkers on the plateau and its slopes. </a:t>
            </a:r>
          </a:p>
        </p:txBody>
      </p:sp>
    </p:spTree>
  </p:cSld>
  <p:clrMapOvr>
    <a:masterClrMapping/>
  </p:clrMapOvr>
  <p:transition spd="slow"/>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Box 3">
            <a:extLst>
              <a:ext uri="{FF2B5EF4-FFF2-40B4-BE49-F238E27FC236}">
                <a16:creationId xmlns:a16="http://schemas.microsoft.com/office/drawing/2014/main" id="{DDA22993-A144-C304-9CE3-70EB9704334D}"/>
              </a:ext>
            </a:extLst>
          </p:cNvPr>
          <p:cNvSpPr txBox="1">
            <a:spLocks noChangeArrowheads="1"/>
          </p:cNvSpPr>
          <p:nvPr/>
        </p:nvSpPr>
        <p:spPr bwMode="auto">
          <a:xfrm>
            <a:off x="0" y="0"/>
            <a:ext cx="9144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7 </a:t>
            </a:r>
          </a:p>
          <a:p>
            <a:pPr algn="ctr">
              <a:spcBef>
                <a:spcPct val="0"/>
              </a:spcBef>
              <a:buFontTx/>
              <a:buNone/>
            </a:pPr>
            <a:endParaRPr lang="en-US" altLang="en-US" sz="2200" b="0"/>
          </a:p>
          <a:p>
            <a:pPr>
              <a:buFontTx/>
              <a:buNone/>
            </a:pPr>
            <a:r>
              <a:rPr lang="en-US" altLang="en-US" sz="2200" b="0"/>
              <a:t>	--The battle broke down into individual and small-unit fights against Red Stick strongpoints, which were taken in turn. Jackson’s troops brought at least one of the cannon up for assistance against these minor strongholds, but the cannon’s support was ineffective because they could not bring the gun to bear properly. The few individual accounts of this phase describe intense fighting and serious injuries suffered in same.  As patience wore thin, Jackson’s men burned Red Stick defenders out of one dugout and forced the collapse of another bunker, crushing those Red Sticks inside.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a:extLst>
              <a:ext uri="{FF2B5EF4-FFF2-40B4-BE49-F238E27FC236}">
                <a16:creationId xmlns:a16="http://schemas.microsoft.com/office/drawing/2014/main" id="{C84DC7FE-CDC5-EAE6-0FFB-1B0DD0B36718}"/>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1:</a:t>
            </a:r>
          </a:p>
          <a:p>
            <a:pPr algn="ctr">
              <a:spcBef>
                <a:spcPct val="0"/>
              </a:spcBef>
              <a:buFontTx/>
              <a:buNone/>
            </a:pPr>
            <a:r>
              <a:rPr lang="en-US" altLang="en-US" sz="2400" b="0"/>
              <a:t>Park Headquarters Area </a:t>
            </a:r>
            <a:endParaRPr lang="en-US" altLang="en-US" sz="2000" b="0"/>
          </a:p>
        </p:txBody>
      </p:sp>
    </p:spTree>
  </p:cSld>
  <p:clrMapOvr>
    <a:masterClrMapping/>
  </p:clrMapOvr>
  <p:transition spd="slow"/>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Box 3">
            <a:extLst>
              <a:ext uri="{FF2B5EF4-FFF2-40B4-BE49-F238E27FC236}">
                <a16:creationId xmlns:a16="http://schemas.microsoft.com/office/drawing/2014/main" id="{51F2A0EF-BAE1-AF0B-172D-9D082EC63AEE}"/>
              </a:ext>
            </a:extLst>
          </p:cNvPr>
          <p:cNvSpPr txBox="1">
            <a:spLocks noChangeArrowheads="1"/>
          </p:cNvSpPr>
          <p:nvPr/>
        </p:nvSpPr>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8 </a:t>
            </a:r>
          </a:p>
          <a:p>
            <a:pPr algn="ctr">
              <a:spcBef>
                <a:spcPct val="0"/>
              </a:spcBef>
              <a:buFontTx/>
              <a:buNone/>
            </a:pPr>
            <a:endParaRPr lang="en-US" altLang="en-US" sz="2200" b="0"/>
          </a:p>
          <a:p>
            <a:pPr>
              <a:spcBef>
                <a:spcPct val="0"/>
              </a:spcBef>
              <a:buFontTx/>
              <a:buNone/>
            </a:pPr>
            <a:r>
              <a:rPr lang="en-US" altLang="en-US" sz="2200" b="0"/>
              <a:t>	--The post-wall breach melee is remarkable due to its length.  Yet Jackson’s force on the peninsula increased to about 2500 troops versus the Red Sticks, whose defensible terrain and estimated 800 warriors dwindled by the hour.  Consider:</a:t>
            </a:r>
          </a:p>
          <a:p>
            <a:pPr>
              <a:spcBef>
                <a:spcPct val="0"/>
              </a:spcBef>
              <a:buFontTx/>
              <a:buNone/>
            </a:pPr>
            <a:r>
              <a:rPr lang="en-US" altLang="en-US" sz="2200" b="0"/>
              <a:t>	     ---The terrain must have been complex enough to have allowed the kinds of redoubts and bunkers described in the accounts.</a:t>
            </a:r>
          </a:p>
          <a:p>
            <a:pPr>
              <a:spcBef>
                <a:spcPct val="0"/>
              </a:spcBef>
              <a:buFontTx/>
              <a:buNone/>
            </a:pPr>
            <a:r>
              <a:rPr lang="en-US" altLang="en-US" sz="2200" b="0"/>
              <a:t>	     ---Red Stick warriors who didn’t try to escape would not quit, even after a surrender request by Jackson.</a:t>
            </a:r>
          </a:p>
          <a:p>
            <a:pPr>
              <a:spcBef>
                <a:spcPct val="0"/>
              </a:spcBef>
              <a:buFontTx/>
              <a:buNone/>
            </a:pPr>
            <a:r>
              <a:rPr lang="en-US" altLang="en-US" sz="2200" b="0"/>
              <a:t>	     ---Would all of the US force have been as committed as the fighting ebbed?  Sam Houston tried to get a group to follow him against one of the strongholds, and found himself alone. </a:t>
            </a:r>
          </a:p>
          <a:p>
            <a:pPr>
              <a:spcBef>
                <a:spcPct val="0"/>
              </a:spcBef>
              <a:buFontTx/>
              <a:buNone/>
            </a:pPr>
            <a:r>
              <a:rPr lang="en-US" altLang="en-US" sz="2200" b="0"/>
              <a:t>	     ---Available firepower:  the cannon couldn’t eliminate the strongholds, and the musket ammunition stocks were low for this raid.</a:t>
            </a:r>
          </a:p>
          <a:p>
            <a:pPr>
              <a:spcBef>
                <a:spcPct val="0"/>
              </a:spcBef>
              <a:buFontTx/>
              <a:buNone/>
            </a:pPr>
            <a:r>
              <a:rPr lang="en-US" altLang="en-US" sz="2200" b="0"/>
              <a:t>	     ---Fatigue:  direct physical combat could not be continuous.</a:t>
            </a:r>
          </a:p>
          <a:p>
            <a:pPr>
              <a:spcBef>
                <a:spcPct val="0"/>
              </a:spcBef>
              <a:buFontTx/>
              <a:buNone/>
            </a:pPr>
            <a:r>
              <a:rPr lang="en-US" altLang="en-US" sz="2200" b="0"/>
              <a:t>	     ---The lack of a clear account may also be a clue.  A large part of Jackson’s force was frontier militia and Indians, neither of whom followed strict military procedure.  From the breach onwards, command and control like that seen nowadays had to be a challenge.    </a:t>
            </a:r>
          </a:p>
        </p:txBody>
      </p:sp>
    </p:spTree>
  </p:cSld>
  <p:clrMapOvr>
    <a:masterClrMapping/>
  </p:clrMapOvr>
  <p:transition spd="slow"/>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extBox 3">
            <a:extLst>
              <a:ext uri="{FF2B5EF4-FFF2-40B4-BE49-F238E27FC236}">
                <a16:creationId xmlns:a16="http://schemas.microsoft.com/office/drawing/2014/main" id="{CCEEADCA-B772-2815-5A13-A12472CC1EB2}"/>
              </a:ext>
            </a:extLst>
          </p:cNvPr>
          <p:cNvSpPr txBox="1">
            <a:spLocks noChangeArrowheads="1"/>
          </p:cNvSpPr>
          <p:nvPr/>
        </p:nvSpPr>
        <p:spPr bwMode="auto">
          <a:xfrm>
            <a:off x="0" y="0"/>
            <a:ext cx="9144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9 </a:t>
            </a:r>
          </a:p>
          <a:p>
            <a:pPr algn="ctr">
              <a:spcBef>
                <a:spcPct val="0"/>
              </a:spcBef>
              <a:buFontTx/>
              <a:buNone/>
            </a:pPr>
            <a:endParaRPr lang="en-US" altLang="en-US" sz="2200" b="0"/>
          </a:p>
          <a:p>
            <a:pPr>
              <a:spcBef>
                <a:spcPct val="0"/>
              </a:spcBef>
              <a:buFontTx/>
              <a:buNone/>
            </a:pPr>
            <a:r>
              <a:rPr lang="en-US" altLang="en-US" sz="2200" b="0"/>
              <a:t>	--Coffee’s riflemen shot and killed an estimated 300 Red Stick warriors as they tried to flee on the river.</a:t>
            </a:r>
          </a:p>
          <a:p>
            <a:pPr>
              <a:spcBef>
                <a:spcPct val="0"/>
              </a:spcBef>
              <a:buFontTx/>
              <a:buNone/>
            </a:pPr>
            <a:r>
              <a:rPr lang="en-US" altLang="en-US" sz="2200" b="0"/>
              <a:t>	</a:t>
            </a:r>
          </a:p>
          <a:p>
            <a:pPr>
              <a:spcBef>
                <a:spcPct val="0"/>
              </a:spcBef>
              <a:buFontTx/>
              <a:buNone/>
            </a:pPr>
            <a:r>
              <a:rPr lang="en-US" altLang="en-US" sz="2200" b="0"/>
              <a:t>	--All Red Stick resistance ended by early the next morning.  The casualty count was lopsided. Jackson lost 49 killed and 153 wounded. Of these, the Cherokees and the 39</a:t>
            </a:r>
            <a:r>
              <a:rPr lang="en-US" altLang="en-US" sz="2200" b="0" baseline="30000"/>
              <a:t>th</a:t>
            </a:r>
            <a:r>
              <a:rPr lang="en-US" altLang="en-US" sz="2200" b="0"/>
              <a:t> Regiment took more losses than the other units, with the Cherokees suffering a slightly higher number of killed than the 39</a:t>
            </a:r>
            <a:r>
              <a:rPr lang="en-US" altLang="en-US" sz="2200" b="0" baseline="30000"/>
              <a:t>th</a:t>
            </a:r>
            <a:r>
              <a:rPr lang="en-US" altLang="en-US" sz="2200" b="0"/>
              <a:t>.  The Red Sticks lost about 850 killed:  557 on site and the estimated 300 in the river.  There were about 300 captives, and nearly all were the non-combatants.  Jackson put them under the 39</a:t>
            </a:r>
            <a:r>
              <a:rPr lang="en-US" altLang="en-US" sz="2200" b="0" baseline="30000"/>
              <a:t>th</a:t>
            </a:r>
            <a:r>
              <a:rPr lang="en-US" altLang="en-US" sz="2200" b="0"/>
              <a:t> Regiment’s charge.  The regiment later took them north to be incarcerated in Tennessee, but along the way, Loyal Creeks or Cherokees claimed many of them as prisoners/slaves.</a:t>
            </a:r>
          </a:p>
          <a:p>
            <a:pPr>
              <a:spcBef>
                <a:spcPct val="0"/>
              </a:spcBef>
              <a:buFontTx/>
              <a:buNone/>
            </a:pPr>
            <a:r>
              <a:rPr lang="en-US" altLang="en-US" sz="2200" b="0"/>
              <a:t>	</a:t>
            </a:r>
          </a:p>
        </p:txBody>
      </p:sp>
    </p:spTree>
  </p:cSld>
  <p:clrMapOvr>
    <a:masterClrMapping/>
  </p:clrMapOvr>
  <p:transition spd="slow"/>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Box 3">
            <a:extLst>
              <a:ext uri="{FF2B5EF4-FFF2-40B4-BE49-F238E27FC236}">
                <a16:creationId xmlns:a16="http://schemas.microsoft.com/office/drawing/2014/main" id="{C5C69D1F-A42B-BB3F-880B-D24B534342EA}"/>
              </a:ext>
            </a:extLst>
          </p:cNvPr>
          <p:cNvSpPr txBox="1">
            <a:spLocks noChangeArrowheads="1"/>
          </p:cNvSpPr>
          <p:nvPr/>
        </p:nvSpPr>
        <p:spPr bwMode="auto">
          <a:xfrm>
            <a:off x="0" y="0"/>
            <a:ext cx="91440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HORSESHOE BEND BATTLE, Part 10 </a:t>
            </a:r>
          </a:p>
          <a:p>
            <a:pPr algn="ctr">
              <a:spcBef>
                <a:spcPct val="0"/>
              </a:spcBef>
              <a:buFontTx/>
              <a:buNone/>
            </a:pPr>
            <a:endParaRPr lang="en-US" altLang="en-US" sz="2200" b="0"/>
          </a:p>
          <a:p>
            <a:pPr>
              <a:spcBef>
                <a:spcPct val="0"/>
              </a:spcBef>
              <a:buFontTx/>
              <a:buNone/>
            </a:pPr>
            <a:r>
              <a:rPr lang="en-US" altLang="en-US" sz="2200" b="0"/>
              <a:t>	--It is uncertain how many Red Sticks escaped. Jackson’s side estimated between 10-20, but one Red Stick survivor claimed over 200.  Menawa escaped in spite of being badly wounded. </a:t>
            </a:r>
          </a:p>
          <a:p>
            <a:pPr>
              <a:spcBef>
                <a:spcPct val="0"/>
              </a:spcBef>
              <a:buFontTx/>
              <a:buNone/>
            </a:pPr>
            <a:r>
              <a:rPr lang="en-US" altLang="en-US" sz="2200" b="0"/>
              <a:t>	</a:t>
            </a:r>
          </a:p>
          <a:p>
            <a:pPr>
              <a:spcBef>
                <a:spcPct val="0"/>
              </a:spcBef>
              <a:buFontTx/>
              <a:buNone/>
            </a:pPr>
            <a:r>
              <a:rPr lang="en-US" altLang="en-US" sz="2200" b="0"/>
              <a:t>	--Jackson’s men sank their weighted dead in the river to prevent Red Stick desecration.  They did bury MAJ Montgomery on site and disguised his grave. Tales of white desecration of dead Red Sticks are prominent in many histories (see Laws of War section).  The Red Stick dead were apparently left where they lay.</a:t>
            </a:r>
          </a:p>
        </p:txBody>
      </p:sp>
    </p:spTree>
  </p:cSld>
  <p:clrMapOvr>
    <a:masterClrMapping/>
  </p:clrMapOvr>
  <p:transition spd="slow"/>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Box 1">
            <a:extLst>
              <a:ext uri="{FF2B5EF4-FFF2-40B4-BE49-F238E27FC236}">
                <a16:creationId xmlns:a16="http://schemas.microsoft.com/office/drawing/2014/main" id="{6A196354-BB14-27B5-1BE5-9B593248B0FC}"/>
              </a:ext>
            </a:extLst>
          </p:cNvPr>
          <p:cNvSpPr txBox="1">
            <a:spLocks noChangeArrowheads="1"/>
          </p:cNvSpPr>
          <p:nvPr/>
        </p:nvSpPr>
        <p:spPr bwMode="auto">
          <a:xfrm>
            <a:off x="6350" y="1676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Battle of Horseshoe Bend’s Aftermath,</a:t>
            </a:r>
          </a:p>
          <a:p>
            <a:pPr algn="ctr">
              <a:spcBef>
                <a:spcPct val="0"/>
              </a:spcBef>
              <a:buFontTx/>
              <a:buNone/>
            </a:pPr>
            <a:r>
              <a:rPr lang="en-US" altLang="en-US" sz="2400" b="0"/>
              <a:t>and Creek War Aftermath</a:t>
            </a:r>
          </a:p>
        </p:txBody>
      </p:sp>
    </p:spTree>
  </p:cSld>
  <p:clrMapOvr>
    <a:masterClrMapping/>
  </p:clrMapOvr>
  <p:transition spd="slow"/>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Box 3">
            <a:extLst>
              <a:ext uri="{FF2B5EF4-FFF2-40B4-BE49-F238E27FC236}">
                <a16:creationId xmlns:a16="http://schemas.microsoft.com/office/drawing/2014/main" id="{854C69A7-3E4C-E60A-C916-92D672297F27}"/>
              </a:ext>
            </a:extLst>
          </p:cNvPr>
          <p:cNvSpPr txBox="1">
            <a:spLocks noChangeArrowheads="1"/>
          </p:cNvSpPr>
          <p:nvPr/>
        </p:nvSpPr>
        <p:spPr bwMode="auto">
          <a:xfrm>
            <a:off x="0" y="0"/>
            <a:ext cx="9144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AFTERMATH, Part 1 </a:t>
            </a:r>
          </a:p>
          <a:p>
            <a:pPr algn="ctr">
              <a:spcBef>
                <a:spcPct val="0"/>
              </a:spcBef>
              <a:buFontTx/>
              <a:buNone/>
            </a:pPr>
            <a:endParaRPr lang="en-US" altLang="en-US" sz="2200" b="0"/>
          </a:p>
          <a:p>
            <a:pPr>
              <a:spcBef>
                <a:spcPct val="0"/>
              </a:spcBef>
              <a:buFontTx/>
              <a:buNone/>
            </a:pPr>
            <a:r>
              <a:rPr lang="en-US" altLang="en-US" sz="2200" b="0"/>
              <a:t>	--Jackson arrived back at Fort Williams on 31 March. Though Horseshoe Bend was a smashing victory, Jackson did not think it would be the last big battle with the Red Sticks.  He expected to encounter another Red Stick stronghold at the Hickory Ground, at the confluence of the Tallapoosa and Coosa Rivers. </a:t>
            </a:r>
          </a:p>
          <a:p>
            <a:pPr>
              <a:spcBef>
                <a:spcPct val="0"/>
              </a:spcBef>
              <a:buFontTx/>
              <a:buNone/>
            </a:pPr>
            <a:r>
              <a:rPr lang="en-US" altLang="en-US" sz="2200" b="0"/>
              <a:t>	</a:t>
            </a:r>
          </a:p>
          <a:p>
            <a:pPr>
              <a:spcBef>
                <a:spcPct val="0"/>
              </a:spcBef>
              <a:buFontTx/>
              <a:buNone/>
            </a:pPr>
            <a:r>
              <a:rPr lang="en-US" altLang="en-US" sz="2200" b="0"/>
              <a:t>	--Jackson re-stocked another eight days of supplies; and on 7 April advanced along the banks of the Tallapoosa River, burning Red Stick villages and farms along the way.  He met no serious Red Stick opposition; but about twenty miles from the Hickory Ground, he did meet Homer Milton’s eastern force.  On 17 April they arrived at the Hickory Ground.  Again, no Red Sticks resisted the move.</a:t>
            </a:r>
          </a:p>
        </p:txBody>
      </p:sp>
    </p:spTree>
  </p:cSld>
  <p:clrMapOvr>
    <a:masterClrMapping/>
  </p:clrMapOvr>
  <p:transition spd="slow"/>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Box 3">
            <a:extLst>
              <a:ext uri="{FF2B5EF4-FFF2-40B4-BE49-F238E27FC236}">
                <a16:creationId xmlns:a16="http://schemas.microsoft.com/office/drawing/2014/main" id="{F41D97E2-2CAC-873E-B770-BCF3338BC74E}"/>
              </a:ext>
            </a:extLst>
          </p:cNvPr>
          <p:cNvSpPr txBox="1">
            <a:spLocks noChangeArrowheads="1"/>
          </p:cNvSpPr>
          <p:nvPr/>
        </p:nvSpPr>
        <p:spPr bwMode="auto">
          <a:xfrm>
            <a:off x="0" y="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AFTERMATH, Part 2 </a:t>
            </a:r>
          </a:p>
          <a:p>
            <a:pPr algn="ctr">
              <a:spcBef>
                <a:spcPct val="0"/>
              </a:spcBef>
              <a:buFontTx/>
              <a:buNone/>
            </a:pPr>
            <a:endParaRPr lang="en-US" altLang="en-US" sz="2200" b="0"/>
          </a:p>
          <a:p>
            <a:pPr>
              <a:spcBef>
                <a:spcPct val="0"/>
              </a:spcBef>
              <a:buFontTx/>
              <a:buNone/>
            </a:pPr>
            <a:r>
              <a:rPr lang="en-US" altLang="en-US" sz="2200" b="0"/>
              <a:t>	--The armies took advantage of the river supplies and named the new spot Fort Jackson. By May, increasingly large numbers of Red Sticks came to the fort to surrender and beg for food.  The civil war and war with the US had destroyed at least fifty Creek towns. The most notable surrender was that by William Weatherford, whose courage and dignity so impressed Jackson that Jackson let him go free. </a:t>
            </a:r>
          </a:p>
          <a:p>
            <a:pPr>
              <a:spcBef>
                <a:spcPct val="0"/>
              </a:spcBef>
              <a:buFontTx/>
              <a:buNone/>
            </a:pPr>
            <a:endParaRPr lang="en-US" altLang="en-US" sz="2200" b="0"/>
          </a:p>
          <a:p>
            <a:pPr>
              <a:spcBef>
                <a:spcPct val="0"/>
              </a:spcBef>
              <a:buFontTx/>
              <a:buNone/>
            </a:pPr>
            <a:r>
              <a:rPr lang="en-US" altLang="en-US" sz="2200" b="0"/>
              <a:t>	--On 20 April, MGEN Pinckney arrived to oversee operations. He sent troops south, assisted by new-ally Weatherford, to round up Red Stick holdouts.  These sweeps encountered scattered, small Red Stick attacks; but hard-line resisters like Josiah Francis went to Spanish Florida to seek foreign help.</a:t>
            </a:r>
          </a:p>
          <a:p>
            <a:pPr>
              <a:spcBef>
                <a:spcPct val="0"/>
              </a:spcBef>
              <a:buFontTx/>
              <a:buNone/>
            </a:pPr>
            <a:r>
              <a:rPr lang="en-US" altLang="en-US" sz="2200" b="0"/>
              <a:t>	</a:t>
            </a:r>
          </a:p>
          <a:p>
            <a:pPr>
              <a:spcBef>
                <a:spcPct val="0"/>
              </a:spcBef>
              <a:buFontTx/>
              <a:buNone/>
            </a:pPr>
            <a:r>
              <a:rPr lang="en-US" altLang="en-US" sz="2200" b="0"/>
              <a:t>	--In late May, Jackson received a regular-army general’s commission and assumed command of the southern district. </a:t>
            </a:r>
          </a:p>
        </p:txBody>
      </p:sp>
    </p:spTree>
  </p:cSld>
  <p:clrMapOvr>
    <a:masterClrMapping/>
  </p:clrMapOvr>
  <p:transition spd="slow"/>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Box 3">
            <a:extLst>
              <a:ext uri="{FF2B5EF4-FFF2-40B4-BE49-F238E27FC236}">
                <a16:creationId xmlns:a16="http://schemas.microsoft.com/office/drawing/2014/main" id="{EF91BF50-8715-99C4-35E4-1F6DC6AEF2D0}"/>
              </a:ext>
            </a:extLst>
          </p:cNvPr>
          <p:cNvSpPr txBox="1">
            <a:spLocks noChangeArrowheads="1"/>
          </p:cNvSpPr>
          <p:nvPr/>
        </p:nvSpPr>
        <p:spPr bwMode="auto">
          <a:xfrm>
            <a:off x="0" y="0"/>
            <a:ext cx="91440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dirty="0"/>
              <a:t>THE AFTERMATH, Part 3</a:t>
            </a:r>
          </a:p>
          <a:p>
            <a:pPr algn="ctr">
              <a:spcBef>
                <a:spcPct val="0"/>
              </a:spcBef>
              <a:buFontTx/>
              <a:buNone/>
            </a:pPr>
            <a:endParaRPr lang="en-US" altLang="en-US" sz="2200" b="0" dirty="0"/>
          </a:p>
          <a:p>
            <a:pPr>
              <a:spcBef>
                <a:spcPct val="0"/>
              </a:spcBef>
              <a:buFontTx/>
              <a:buNone/>
            </a:pPr>
            <a:r>
              <a:rPr lang="en-US" altLang="en-US" sz="2200" b="0" dirty="0"/>
              <a:t>	--At about that same time, British officials arrived in Florida to set up an Indian campaign, but discovered they were too late.  Instead, they encountered Red Stick refugees like Josiah Francis.  Even so, with </a:t>
            </a:r>
            <a:r>
              <a:rPr lang="en-US" altLang="en-US" sz="2200" b="0"/>
              <a:t>Napoleon’s downfall </a:t>
            </a:r>
            <a:r>
              <a:rPr lang="en-US" altLang="en-US" sz="2200" b="0" dirty="0"/>
              <a:t>earlier in 1814, they could now concentrate more upon the American war.  Part of their plan was to seize the Gulf Coast, especially New Orleans.</a:t>
            </a:r>
          </a:p>
          <a:p>
            <a:pPr>
              <a:spcBef>
                <a:spcPct val="0"/>
              </a:spcBef>
              <a:buFontTx/>
              <a:buNone/>
            </a:pPr>
            <a:endParaRPr lang="en-US" altLang="en-US" sz="2200" b="0" dirty="0"/>
          </a:p>
          <a:p>
            <a:pPr>
              <a:spcBef>
                <a:spcPct val="0"/>
              </a:spcBef>
              <a:buFontTx/>
              <a:buNone/>
            </a:pPr>
            <a:r>
              <a:rPr lang="en-US" altLang="en-US" sz="2200" b="0" dirty="0"/>
              <a:t>	--Jackson was concerned about British/Spanish meddling, which sparked two notable actions.</a:t>
            </a:r>
          </a:p>
          <a:p>
            <a:pPr>
              <a:spcBef>
                <a:spcPct val="0"/>
              </a:spcBef>
              <a:buFontTx/>
              <a:buNone/>
            </a:pPr>
            <a:r>
              <a:rPr lang="en-US" altLang="en-US" sz="2200" b="0" dirty="0"/>
              <a:t>		---The August 1814 Treaty of Fort Jackson took half of the Creeks’ land regardless of the loyalties of the Creeks therein.  Land greed was one reason. Jackson’s legendary vindictiveness was another.  Yet another was a desire to create a buffer between the Creeks and the  British (the land taken was the Creeks’ western and southern sections). </a:t>
            </a:r>
          </a:p>
          <a:p>
            <a:pPr>
              <a:spcBef>
                <a:spcPct val="0"/>
              </a:spcBef>
              <a:buFontTx/>
              <a:buNone/>
            </a:pPr>
            <a:r>
              <a:rPr lang="en-US" altLang="en-US" sz="2200" b="0" dirty="0"/>
              <a:t>		---In November 1814 Jackson took Pensacola in Spanish Florida to shoo away the British and remaining Red Sticks. </a:t>
            </a:r>
          </a:p>
        </p:txBody>
      </p:sp>
    </p:spTree>
  </p:cSld>
  <p:clrMapOvr>
    <a:masterClrMapping/>
  </p:clrMapOvr>
  <p:transition spd="slow"/>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Box 3">
            <a:extLst>
              <a:ext uri="{FF2B5EF4-FFF2-40B4-BE49-F238E27FC236}">
                <a16:creationId xmlns:a16="http://schemas.microsoft.com/office/drawing/2014/main" id="{3E910646-BD09-05F3-9C89-C0A60D5B289C}"/>
              </a:ext>
            </a:extLst>
          </p:cNvPr>
          <p:cNvSpPr txBox="1">
            <a:spLocks noChangeArrowheads="1"/>
          </p:cNvSpPr>
          <p:nvPr/>
        </p:nvSpPr>
        <p:spPr bwMode="auto">
          <a:xfrm>
            <a:off x="0" y="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AFTERMATH, Part 4</a:t>
            </a:r>
          </a:p>
          <a:p>
            <a:pPr algn="ctr">
              <a:spcBef>
                <a:spcPct val="0"/>
              </a:spcBef>
              <a:buFontTx/>
              <a:buNone/>
            </a:pPr>
            <a:endParaRPr lang="en-US" altLang="en-US" sz="2200" b="0"/>
          </a:p>
          <a:p>
            <a:pPr>
              <a:spcBef>
                <a:spcPct val="0"/>
              </a:spcBef>
              <a:buFontTx/>
              <a:buNone/>
            </a:pPr>
            <a:r>
              <a:rPr lang="en-US" altLang="en-US" sz="2200" b="0"/>
              <a:t>	--Jackson went on to defend New Orleans successfully against a British attack in January 1815. This battle  ended for all practical purposes the War of 1812.</a:t>
            </a:r>
          </a:p>
          <a:p>
            <a:pPr>
              <a:spcBef>
                <a:spcPct val="0"/>
              </a:spcBef>
              <a:buFontTx/>
              <a:buNone/>
            </a:pPr>
            <a:endParaRPr lang="en-US" altLang="en-US" sz="2200" b="0"/>
          </a:p>
          <a:p>
            <a:pPr>
              <a:spcBef>
                <a:spcPct val="0"/>
              </a:spcBef>
              <a:buFontTx/>
              <a:buNone/>
            </a:pPr>
            <a:r>
              <a:rPr lang="en-US" altLang="en-US" sz="2200" b="0"/>
              <a:t>	--But Jackson and the Red Sticks were not through with each other.  After the War of 1812 a British officer, Lieutenant Colonel Edward Nichols, remained in Spanish Florida to encourage the Red Sticks to fight against the Treaty of Fort Jackson.  The Treaty of Ghent, which ended the War of 1812, was supposed to restore all lands to their pre-war owners.  </a:t>
            </a:r>
          </a:p>
          <a:p>
            <a:pPr>
              <a:spcBef>
                <a:spcPct val="0"/>
              </a:spcBef>
              <a:buFontTx/>
              <a:buNone/>
            </a:pPr>
            <a:r>
              <a:rPr lang="en-US" altLang="en-US" sz="2200" b="0"/>
              <a:t>	</a:t>
            </a:r>
          </a:p>
          <a:p>
            <a:pPr>
              <a:spcBef>
                <a:spcPct val="0"/>
              </a:spcBef>
              <a:buFontTx/>
              <a:buNone/>
            </a:pPr>
            <a:r>
              <a:rPr lang="en-US" altLang="en-US" sz="2200" b="0"/>
              <a:t>	--The British government was eager to move on from the war and did not endorse Nichols’ actions.  But before he left Florida, Nichols helped Red Sticks, Seminoles, and fugitive slaves build a fort on the Apalachicola River near the Gulf Coast.  </a:t>
            </a:r>
          </a:p>
        </p:txBody>
      </p:sp>
    </p:spTree>
  </p:cSld>
  <p:clrMapOvr>
    <a:masterClrMapping/>
  </p:clrMapOvr>
  <p:transition spd="slow"/>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Box 3">
            <a:extLst>
              <a:ext uri="{FF2B5EF4-FFF2-40B4-BE49-F238E27FC236}">
                <a16:creationId xmlns:a16="http://schemas.microsoft.com/office/drawing/2014/main" id="{CE231EDB-4F2C-AE82-C996-F5CCFE01854B}"/>
              </a:ext>
            </a:extLst>
          </p:cNvPr>
          <p:cNvSpPr txBox="1">
            <a:spLocks noChangeArrowheads="1"/>
          </p:cNvSpPr>
          <p:nvPr/>
        </p:nvSpPr>
        <p:spPr bwMode="auto">
          <a:xfrm>
            <a:off x="0" y="0"/>
            <a:ext cx="91440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AFTERMATH, Part 5</a:t>
            </a:r>
          </a:p>
          <a:p>
            <a:pPr algn="ctr">
              <a:spcBef>
                <a:spcPct val="0"/>
              </a:spcBef>
              <a:buFontTx/>
              <a:buNone/>
            </a:pPr>
            <a:endParaRPr lang="en-US" altLang="en-US" sz="2200" b="0"/>
          </a:p>
          <a:p>
            <a:pPr>
              <a:spcBef>
                <a:spcPct val="0"/>
              </a:spcBef>
              <a:buFontTx/>
              <a:buNone/>
            </a:pPr>
            <a:r>
              <a:rPr lang="en-US" altLang="en-US" sz="2200" b="0"/>
              <a:t>	--The fort’s presence blocked American transit down the Chattahoochee and Flint Rivers to the Apalachicola and the coast.  After an incident that killed US sailors, US forces blew up the fort in 1816, with tacit Spanish permission.  Further white-Indian unrest on the border led Jackson to launch an 1818 punitive raid into the Florida Panhandle.  These events became known to history as the First Seminole War.</a:t>
            </a:r>
          </a:p>
          <a:p>
            <a:pPr>
              <a:spcBef>
                <a:spcPct val="0"/>
              </a:spcBef>
              <a:buFontTx/>
              <a:buNone/>
            </a:pPr>
            <a:r>
              <a:rPr lang="en-US" altLang="en-US" sz="2200" b="0"/>
              <a:t>	</a:t>
            </a:r>
          </a:p>
          <a:p>
            <a:pPr>
              <a:spcBef>
                <a:spcPct val="0"/>
              </a:spcBef>
              <a:buFontTx/>
              <a:buNone/>
            </a:pPr>
            <a:r>
              <a:rPr lang="en-US" altLang="en-US" sz="2200" b="0"/>
              <a:t>	--In this raid Jackson also fought Red Stick Creeks, and even captured and hanged the old Red Stick prophet Josiah Francis.   </a:t>
            </a:r>
          </a:p>
          <a:p>
            <a:pPr>
              <a:spcBef>
                <a:spcPct val="0"/>
              </a:spcBef>
              <a:buFontTx/>
              <a:buNone/>
            </a:pPr>
            <a:endParaRPr lang="en-US" altLang="en-US" sz="2200" b="0"/>
          </a:p>
        </p:txBody>
      </p:sp>
    </p:spTree>
  </p:cSld>
  <p:clrMapOvr>
    <a:masterClrMapping/>
  </p:clrMapOvr>
  <p:transition spd="slow"/>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Box 3">
            <a:extLst>
              <a:ext uri="{FF2B5EF4-FFF2-40B4-BE49-F238E27FC236}">
                <a16:creationId xmlns:a16="http://schemas.microsoft.com/office/drawing/2014/main" id="{9886D207-11CC-4F1D-76E3-48CEF6532BB1}"/>
              </a:ext>
            </a:extLst>
          </p:cNvPr>
          <p:cNvSpPr txBox="1">
            <a:spLocks noChangeArrowheads="1"/>
          </p:cNvSpPr>
          <p:nvPr/>
        </p:nvSpPr>
        <p:spPr bwMode="auto">
          <a:xfrm>
            <a:off x="0" y="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300"/>
              <a:t>THE AFTERMATH, Part 6</a:t>
            </a:r>
          </a:p>
          <a:p>
            <a:pPr algn="ctr">
              <a:spcBef>
                <a:spcPct val="0"/>
              </a:spcBef>
              <a:buFontTx/>
              <a:buNone/>
            </a:pPr>
            <a:endParaRPr lang="en-US" altLang="en-US" sz="2200" b="0"/>
          </a:p>
          <a:p>
            <a:pPr>
              <a:spcBef>
                <a:spcPct val="0"/>
              </a:spcBef>
              <a:buFontTx/>
              <a:buNone/>
            </a:pPr>
            <a:r>
              <a:rPr lang="en-US" altLang="en-US" sz="2200" b="0"/>
              <a:t>	--When Andrew Jackson became president in 1829, he carried out what predecessors like Washington and Jefferson had considered: the removal of southeastern Native Americans to what is nowadays Oklahoma.  </a:t>
            </a:r>
          </a:p>
          <a:p>
            <a:pPr>
              <a:spcBef>
                <a:spcPct val="0"/>
              </a:spcBef>
              <a:buFontTx/>
              <a:buNone/>
            </a:pPr>
            <a:r>
              <a:rPr lang="en-US" altLang="en-US" sz="2200" b="0"/>
              <a:t>	</a:t>
            </a:r>
          </a:p>
          <a:p>
            <a:pPr>
              <a:spcBef>
                <a:spcPct val="0"/>
              </a:spcBef>
              <a:buFontTx/>
              <a:buNone/>
            </a:pPr>
            <a:r>
              <a:rPr lang="en-US" altLang="en-US" sz="2200" b="0"/>
              <a:t>	--Called the Trail of Tears, this forced removal of Cherokees, Choctaws, Chickasaws and Creeks was mostly peaceful. There was some sporadic fighting in the remaining Creek land, and this small struggle is called the Second Creek War.  </a:t>
            </a:r>
          </a:p>
          <a:p>
            <a:pPr>
              <a:spcBef>
                <a:spcPct val="0"/>
              </a:spcBef>
              <a:buFontTx/>
              <a:buNone/>
            </a:pPr>
            <a:endParaRPr lang="en-US" altLang="en-US" sz="2200" b="0"/>
          </a:p>
          <a:p>
            <a:pPr>
              <a:spcBef>
                <a:spcPct val="0"/>
              </a:spcBef>
              <a:buFontTx/>
              <a:buNone/>
            </a:pPr>
            <a:r>
              <a:rPr lang="en-US" altLang="en-US" sz="2200" b="0"/>
              <a:t>	--In what is called the Second Seminole War, the Florida Indians (Florida was now a U.S. territory) put up a tougher fight from the mid 1830s to the early 1840s.  Ironically, some of the US Army’s Indian allies versus the Seminoles were Creeks, including the former leader at Tohopeka, Menawa.  The US Army and these loyal Indians fought Seminole leaders such as Osceola, who was the son of a Red Stick refugee from the Creek War.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CA3343BD-8D8B-7984-DCEA-907AA3A668FF}"/>
              </a:ext>
            </a:extLst>
          </p:cNvPr>
          <p:cNvSpPr txBox="1">
            <a:spLocks noChangeArrowheads="1"/>
          </p:cNvSpPr>
          <p:nvPr/>
        </p:nvSpPr>
        <p:spPr bwMode="auto">
          <a:xfrm>
            <a:off x="0" y="0"/>
            <a:ext cx="9144000" cy="1077913"/>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1: Park Headquarters </a:t>
            </a:r>
          </a:p>
          <a:p>
            <a:pPr marL="457200" indent="-457200">
              <a:defRPr/>
            </a:pPr>
            <a:endParaRPr lang="en-US" sz="2400" dirty="0">
              <a:solidFill>
                <a:srgbClr val="FF0000"/>
              </a:solidFill>
              <a:latin typeface="Arial" charset="0"/>
            </a:endParaRPr>
          </a:p>
          <a:p>
            <a:pPr marL="457200" indent="-457200">
              <a:defRPr/>
            </a:pPr>
            <a:r>
              <a:rPr lang="en-US" sz="2000" b="1" dirty="0">
                <a:solidFill>
                  <a:srgbClr val="FF0000"/>
                </a:solidFill>
                <a:latin typeface="Arial" charset="0"/>
              </a:rPr>
              <a:t>Directions.</a:t>
            </a:r>
            <a:r>
              <a:rPr lang="en-US" sz="2000" dirty="0">
                <a:latin typeface="Arial" charset="0"/>
              </a:rPr>
              <a:t>  There is plenty of room outside HSB Park HQ for multiple groups.  </a:t>
            </a:r>
          </a:p>
        </p:txBody>
      </p:sp>
      <p:sp>
        <p:nvSpPr>
          <p:cNvPr id="69635" name="TextBox 2">
            <a:extLst>
              <a:ext uri="{FF2B5EF4-FFF2-40B4-BE49-F238E27FC236}">
                <a16:creationId xmlns:a16="http://schemas.microsoft.com/office/drawing/2014/main" id="{32771332-8F26-05AB-2F6A-990177CD0D32}"/>
              </a:ext>
            </a:extLst>
          </p:cNvPr>
          <p:cNvSpPr txBox="1">
            <a:spLocks noChangeArrowheads="1"/>
          </p:cNvSpPr>
          <p:nvPr/>
        </p:nvSpPr>
        <p:spPr bwMode="auto">
          <a:xfrm>
            <a:off x="0" y="1371600"/>
            <a:ext cx="9144000" cy="7080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Looking north from the Overlook Hill  parking lot, </a:t>
            </a:r>
          </a:p>
          <a:p>
            <a:pPr algn="ctr">
              <a:spcBef>
                <a:spcPct val="0"/>
              </a:spcBef>
              <a:buFontTx/>
              <a:buNone/>
            </a:pPr>
            <a:r>
              <a:rPr lang="en-US" altLang="en-US" sz="2000"/>
              <a:t>park headquarters in the background (red circle)</a:t>
            </a:r>
          </a:p>
        </p:txBody>
      </p:sp>
      <p:pic>
        <p:nvPicPr>
          <p:cNvPr id="69636" name="Picture 2">
            <a:extLst>
              <a:ext uri="{FF2B5EF4-FFF2-40B4-BE49-F238E27FC236}">
                <a16:creationId xmlns:a16="http://schemas.microsoft.com/office/drawing/2014/main" id="{1FACDEF7-33D2-5899-F11D-0644AA00FD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2074863"/>
            <a:ext cx="6003925" cy="3990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Oval 3">
            <a:extLst>
              <a:ext uri="{FF2B5EF4-FFF2-40B4-BE49-F238E27FC236}">
                <a16:creationId xmlns:a16="http://schemas.microsoft.com/office/drawing/2014/main" id="{3EA1F171-2FEA-1F9E-E019-66EDB44CCC2A}"/>
              </a:ext>
            </a:extLst>
          </p:cNvPr>
          <p:cNvSpPr>
            <a:spLocks noChangeArrowheads="1"/>
          </p:cNvSpPr>
          <p:nvPr/>
        </p:nvSpPr>
        <p:spPr bwMode="auto">
          <a:xfrm>
            <a:off x="4579938" y="3387725"/>
            <a:ext cx="8382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spTree>
  </p:cSld>
  <p:clrMapOvr>
    <a:masterClrMapping/>
  </p:clrMapOvr>
  <p:transition spd="slow"/>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Box 1">
            <a:extLst>
              <a:ext uri="{FF2B5EF4-FFF2-40B4-BE49-F238E27FC236}">
                <a16:creationId xmlns:a16="http://schemas.microsoft.com/office/drawing/2014/main" id="{E40FAF28-BE31-E822-2509-23E7C4CE8275}"/>
              </a:ext>
            </a:extLst>
          </p:cNvPr>
          <p:cNvSpPr txBox="1">
            <a:spLocks noChangeArrowheads="1"/>
          </p:cNvSpPr>
          <p:nvPr/>
        </p:nvSpPr>
        <p:spPr bwMode="auto">
          <a:xfrm>
            <a:off x="0" y="9144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b="0"/>
              <a:t>BATTLE OF HORSESHOE BEND </a:t>
            </a:r>
          </a:p>
          <a:p>
            <a:pPr algn="ctr">
              <a:spcBef>
                <a:spcPct val="0"/>
              </a:spcBef>
              <a:buFontTx/>
              <a:buNone/>
            </a:pPr>
            <a:r>
              <a:rPr lang="en-US" altLang="en-US" sz="2800" b="0"/>
              <a:t>PERSONAL ACCOUNTS</a:t>
            </a:r>
          </a:p>
          <a:p>
            <a:pPr algn="ctr">
              <a:spcBef>
                <a:spcPct val="0"/>
              </a:spcBef>
              <a:buFontTx/>
              <a:buNone/>
            </a:pPr>
            <a:endParaRPr lang="en-US" altLang="en-US" sz="2800" b="0"/>
          </a:p>
          <a:p>
            <a:pPr algn="ctr">
              <a:spcBef>
                <a:spcPct val="0"/>
              </a:spcBef>
              <a:buFontTx/>
              <a:buNone/>
            </a:pPr>
            <a:r>
              <a:rPr lang="en-US" altLang="en-US" sz="2800" b="0"/>
              <a:t>NOTE:</a:t>
            </a:r>
          </a:p>
          <a:p>
            <a:pPr algn="ctr">
              <a:spcBef>
                <a:spcPct val="0"/>
              </a:spcBef>
              <a:buFontTx/>
              <a:buNone/>
            </a:pPr>
            <a:r>
              <a:rPr lang="en-US" altLang="en-US" sz="2800" b="0"/>
              <a:t>These are among </a:t>
            </a:r>
          </a:p>
          <a:p>
            <a:pPr algn="ctr">
              <a:spcBef>
                <a:spcPct val="0"/>
              </a:spcBef>
              <a:buFontTx/>
              <a:buNone/>
            </a:pPr>
            <a:r>
              <a:rPr lang="en-US" altLang="en-US" sz="2800" b="0"/>
              <a:t>the few available personal accounts </a:t>
            </a:r>
          </a:p>
          <a:p>
            <a:pPr algn="ctr">
              <a:spcBef>
                <a:spcPct val="0"/>
              </a:spcBef>
              <a:buFontTx/>
              <a:buNone/>
            </a:pPr>
            <a:r>
              <a:rPr lang="en-US" altLang="en-US" sz="2800" b="0"/>
              <a:t>from Jackson’s side of the battle.</a:t>
            </a:r>
          </a:p>
          <a:p>
            <a:pPr algn="ctr">
              <a:spcBef>
                <a:spcPct val="0"/>
              </a:spcBef>
              <a:buFontTx/>
              <a:buNone/>
            </a:pPr>
            <a:r>
              <a:rPr lang="en-US" altLang="en-US" sz="2800" b="0"/>
              <a:t>There are no known Red Stick accounts.</a:t>
            </a:r>
            <a:r>
              <a:rPr lang="en-US" altLang="en-US" sz="2800"/>
              <a:t> </a:t>
            </a:r>
            <a:endParaRPr lang="en-US" altLang="en-US" sz="2400"/>
          </a:p>
        </p:txBody>
      </p:sp>
    </p:spTree>
  </p:cSld>
  <p:clrMapOvr>
    <a:masterClrMapping/>
  </p:clrMapOvr>
  <p:transition spd="slow"/>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extBox 1">
            <a:extLst>
              <a:ext uri="{FF2B5EF4-FFF2-40B4-BE49-F238E27FC236}">
                <a16:creationId xmlns:a16="http://schemas.microsoft.com/office/drawing/2014/main" id="{0FE99736-C478-EF50-00CB-3E9FB1CEEBEC}"/>
              </a:ext>
            </a:extLst>
          </p:cNvPr>
          <p:cNvSpPr txBox="1">
            <a:spLocks noChangeArrowheads="1"/>
          </p:cNvSpPr>
          <p:nvPr/>
        </p:nvSpPr>
        <p:spPr bwMode="auto">
          <a:xfrm>
            <a:off x="-9525" y="369888"/>
            <a:ext cx="9144000" cy="618648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100" b="0">
                <a:solidFill>
                  <a:srgbClr val="555555"/>
                </a:solidFill>
              </a:rPr>
              <a:t>Head quarters Fort Williams</a:t>
            </a:r>
            <a:br>
              <a:rPr lang="en-US" altLang="en-US" sz="1100" b="0">
                <a:solidFill>
                  <a:srgbClr val="555555"/>
                </a:solidFill>
              </a:rPr>
            </a:br>
            <a:r>
              <a:rPr lang="en-US" altLang="en-US" sz="1100" b="0">
                <a:solidFill>
                  <a:srgbClr val="555555"/>
                </a:solidFill>
              </a:rPr>
              <a:t>April 1rst. 1814</a:t>
            </a:r>
          </a:p>
          <a:p>
            <a:pPr>
              <a:spcBef>
                <a:spcPct val="0"/>
              </a:spcBef>
              <a:buFontTx/>
              <a:buNone/>
            </a:pPr>
            <a:r>
              <a:rPr lang="en-US" altLang="en-US" sz="1100" b="0">
                <a:solidFill>
                  <a:srgbClr val="555555"/>
                </a:solidFill>
              </a:rPr>
              <a:t>My Dear,</a:t>
            </a:r>
            <a:br>
              <a:rPr lang="en-US" altLang="en-US" sz="1100" b="0"/>
            </a:br>
            <a:r>
              <a:rPr lang="en-US" altLang="en-US" sz="1100" b="0">
                <a:solidFill>
                  <a:srgbClr val="555555"/>
                </a:solidFill>
              </a:rPr>
              <a:t>I returned to this place on yesterday three oclock P.M. from an excursion against Tohopeka, and about one hour after had the pleasure of receiving your affectionate letter of the 22nd ultimo----</a:t>
            </a:r>
            <a:br>
              <a:rPr lang="en-US" altLang="en-US" sz="1100" b="0"/>
            </a:br>
            <a:br>
              <a:rPr lang="en-US" altLang="en-US" sz="1100" b="0"/>
            </a:br>
            <a:r>
              <a:rPr lang="en-US" altLang="en-US" sz="1100" b="0">
                <a:solidFill>
                  <a:srgbClr val="555555"/>
                </a:solidFill>
              </a:rPr>
              <a:t>I have the pleasure to state to you that on the 27th march that I attacked &amp; have destroyed the whole combined force, of the Newyokas, oakfuskes, Hillabays, Fishponds, ocaias, and ufalee, Tribes – The carnage was dreadfull – They had possessed themselves of one of the most military sites, I Ever saw, which they had as strongly fortified with logs, across the neck of a bend – I endeavored, to levell the works with my cannon, but in vain – The balls passed thro the works without shaking the wall – but carrying destruction to the enemy behind it – I had sent Genl Coffee across the river, with his horse and Indians who had compleatly surrounded the bend which cut off (compleatly) their escape – and the Cherokees Effected a landing on the extreme point of the bend with about one hundred and fifty of Genls coffees Brigade, including Capt Russles spy company – The Battle raged, about two hours, when I found those engaged in the interior of the bend, were about to be overpowered, I ordered, the charge and carried the works, by storm – after which they Indians took possessession of the river bank, and part of their works raised with brush getting into the interior of the bend – and It was dark before we finished killing them – I ordered the dead bodies of the Indians to be counted, the next morning, and exclusive of those buried in their watry grave, who were killed in the [river] and who after being wounded plunged into it, there were counted, five hundred and fifty seven – from the report of Genl Coffee and the officers surrounding the bend, they are of the opinion, that there could not be less than three hundred, killed in the river, who sunk and could not be counted – I have no doubt, but at least Eight hundred and fifty were slain – about twenty who had hid under the bank in the water, made their Escape in the night, one of whom was taken the next morning who gives this account, that they were all wounded from which I believe about 19 wounded Indians alone escaped – we took about three hundred and fifty prisoners, weomen &amp; children and three warriors – What effect this will produce upon those infatuated and deluded people I cannot yet say – having destroyed To’hope’ka, three of the principal prophets leaving but two in their nation – having tread their holy ground as they termed it, and destroyed all their chiefs &amp; warriors on the Tallapoosee river above the big bend, it is probable they my now sue for peace should they not (If I can be supplied with provisions) I will give them, with the permission of heaven the final stroke at the hickory ground, in a few days we have lost in killed of the whites 26, and one hundred and seven wounded – amonghst the former is Major Montgomery who bravely fell on the walls, and of the latter Colo. Carroll – slightly – our friends all safe, and Jack you may say to Mrs. Caffery realized all my expectations he fought bravely – and killed an Indian – every officer and man did his duty - the 39th distinguished themselves and so did the militia, who stormed the works with them. There never was more heroism of roman courage displayed – I write in haste surrounded with a pressure of business, and a little fatigued - I will write you again before I leave this place – for the present I can only add, that I hope shortly to put an end to the war and return to your arms, kiss my little Andrew for me, tell him I have a warriors bow &amp; quiver for him – give my compliments to all friends, and cheer up the spirits of your Sister Cafferry – and receive my sincere prayers for your health &amp; happiness untill I return – affectionately adieu –Andrew Jackson</a:t>
            </a:r>
            <a:br>
              <a:rPr lang="en-US" altLang="en-US" sz="1100" b="0">
                <a:solidFill>
                  <a:srgbClr val="555555"/>
                </a:solidFill>
              </a:rPr>
            </a:br>
            <a:br>
              <a:rPr lang="en-US" altLang="en-US" sz="1100" b="0">
                <a:solidFill>
                  <a:srgbClr val="555555"/>
                </a:solidFill>
              </a:rPr>
            </a:br>
            <a:endParaRPr lang="en-US" altLang="en-US" sz="1100" b="0">
              <a:solidFill>
                <a:srgbClr val="555555"/>
              </a:solidFill>
            </a:endParaRPr>
          </a:p>
          <a:p>
            <a:pPr>
              <a:spcBef>
                <a:spcPct val="0"/>
              </a:spcBef>
              <a:buFontTx/>
              <a:buNone/>
            </a:pPr>
            <a:r>
              <a:rPr lang="en-US" altLang="en-US" sz="1100" b="0" i="1">
                <a:solidFill>
                  <a:srgbClr val="555555"/>
                </a:solidFill>
              </a:rPr>
              <a:t>Source: The Papers of Andrew Jackson, Vol. III, 1814-15, Moser, Harold D. ed., et al.</a:t>
            </a:r>
            <a:endParaRPr lang="en-US" altLang="en-US" sz="1600" b="0"/>
          </a:p>
        </p:txBody>
      </p:sp>
      <p:sp>
        <p:nvSpPr>
          <p:cNvPr id="564227" name="TextBox 2">
            <a:extLst>
              <a:ext uri="{FF2B5EF4-FFF2-40B4-BE49-F238E27FC236}">
                <a16:creationId xmlns:a16="http://schemas.microsoft.com/office/drawing/2014/main" id="{01B0A2C9-3E5E-725F-373C-066B166020AC}"/>
              </a:ext>
            </a:extLst>
          </p:cNvPr>
          <p:cNvSpPr txBox="1">
            <a:spLocks noChangeArrowheads="1"/>
          </p:cNvSpPr>
          <p:nvPr/>
        </p:nvSpPr>
        <p:spPr bwMode="auto">
          <a:xfrm>
            <a:off x="-9525" y="0"/>
            <a:ext cx="9153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b="0">
                <a:solidFill>
                  <a:srgbClr val="000000"/>
                </a:solidFill>
                <a:cs typeface="Arial" panose="020B0604020202020204" pitchFamily="34" charset="0"/>
              </a:rPr>
              <a:t>Andrew Jackson to his wife, Rachel Jackson</a:t>
            </a:r>
          </a:p>
        </p:txBody>
      </p:sp>
    </p:spTree>
  </p:cSld>
  <p:clrMapOvr>
    <a:masterClrMapping/>
  </p:clrMapOvr>
  <p:transition spd="slow"/>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Box 1">
            <a:extLst>
              <a:ext uri="{FF2B5EF4-FFF2-40B4-BE49-F238E27FC236}">
                <a16:creationId xmlns:a16="http://schemas.microsoft.com/office/drawing/2014/main" id="{904F8C8F-1BC1-76F8-CAAC-3AA7C1800469}"/>
              </a:ext>
            </a:extLst>
          </p:cNvPr>
          <p:cNvSpPr txBox="1">
            <a:spLocks noChangeArrowheads="1"/>
          </p:cNvSpPr>
          <p:nvPr/>
        </p:nvSpPr>
        <p:spPr bwMode="auto">
          <a:xfrm>
            <a:off x="-14288" y="366713"/>
            <a:ext cx="9144001" cy="640238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000" b="0">
                <a:solidFill>
                  <a:srgbClr val="555555"/>
                </a:solidFill>
              </a:rPr>
              <a:t>“Battle of Tehopiska, or the Horse Shoe”</a:t>
            </a:r>
            <a:br>
              <a:rPr lang="en-US" altLang="en-US" sz="1000" b="0">
                <a:solidFill>
                  <a:srgbClr val="555555"/>
                </a:solidFill>
              </a:rPr>
            </a:br>
            <a:endParaRPr lang="en-US" altLang="en-US" sz="1000" b="0">
              <a:solidFill>
                <a:srgbClr val="555555"/>
              </a:solidFill>
            </a:endParaRPr>
          </a:p>
          <a:p>
            <a:pPr>
              <a:spcBef>
                <a:spcPct val="0"/>
              </a:spcBef>
              <a:buFontTx/>
              <a:buNone/>
            </a:pPr>
            <a:r>
              <a:rPr lang="en-US" altLang="en-US" sz="1000" b="0">
                <a:solidFill>
                  <a:srgbClr val="555555"/>
                </a:solidFill>
              </a:rPr>
              <a:t>Ft. Williams, March 31, 1814</a:t>
            </a:r>
          </a:p>
          <a:p>
            <a:pPr>
              <a:spcBef>
                <a:spcPct val="0"/>
              </a:spcBef>
              <a:buFontTx/>
              <a:buNone/>
            </a:pPr>
            <a:r>
              <a:rPr lang="en-US" altLang="en-US" sz="1000" b="0">
                <a:solidFill>
                  <a:srgbClr val="555555"/>
                </a:solidFill>
              </a:rPr>
              <a:t>His Excellency, Willie Blount,</a:t>
            </a:r>
            <a:br>
              <a:rPr lang="en-US" altLang="en-US" sz="1000" b="0"/>
            </a:br>
            <a:r>
              <a:rPr lang="en-US" altLang="en-US" sz="1000" b="0">
                <a:solidFill>
                  <a:srgbClr val="555555"/>
                </a:solidFill>
              </a:rPr>
              <a:t>Sir,</a:t>
            </a:r>
            <a:br>
              <a:rPr lang="en-US" altLang="en-US" sz="1000" b="0"/>
            </a:br>
            <a:endParaRPr lang="en-US" altLang="en-US" sz="1000" b="0"/>
          </a:p>
          <a:p>
            <a:pPr>
              <a:spcBef>
                <a:spcPct val="0"/>
              </a:spcBef>
              <a:buFontTx/>
              <a:buNone/>
            </a:pPr>
            <a:r>
              <a:rPr lang="en-US" altLang="en-US" sz="1000" b="0">
                <a:solidFill>
                  <a:srgbClr val="555555"/>
                </a:solidFill>
              </a:rPr>
              <a:t>I am just returned from the expedition which I advised you in my last I was about to make to the Tallapoosa; and hasten to acquaint you with the good fortune which attended it.</a:t>
            </a:r>
            <a:br>
              <a:rPr lang="en-US" altLang="en-US" sz="1000" b="0"/>
            </a:br>
            <a:br>
              <a:rPr lang="en-US" altLang="en-US" sz="1000" b="0"/>
            </a:br>
            <a:r>
              <a:rPr lang="en-US" altLang="en-US" sz="1000" b="0">
                <a:solidFill>
                  <a:srgbClr val="555555"/>
                </a:solidFill>
              </a:rPr>
              <a:t>I took up the line of march from this place on the morning of the 24th instant, and having opened a passage of fifty two and a half miles over the ridges which divide the waters of the two rivers, I reached the bend of the Tallapoosa, three miles beyond where I had the engagements of the 22nd January and at the southern extremity of New Youka, on the morning of the 27th. This bend resembles in its curvature that of a horse shoe, and is thence called by that name among the whites. Nature furnishes few situations so eligible for defence; and barbarians have never rendered one more secure by art. Across the neck of land which leads into it from the North, they had erected a breast-work, of greatest compactness and strength – from five to eight feet high, and prepared with double rows of port-holes very artfully arranged. The figure of this wall, manifested no less skill in the projectors of it, than its construction: an army could not approach it without being exposed to a double and cross fire from the enemy who lay in perfect security behind it. The area of this peninsular, thus bounded by the breast-works includes, I conjecture eighty or a hundred acres.</a:t>
            </a:r>
            <a:br>
              <a:rPr lang="en-US" altLang="en-US" sz="1000" b="0"/>
            </a:br>
            <a:br>
              <a:rPr lang="en-US" altLang="en-US" sz="1000" b="0"/>
            </a:br>
            <a:r>
              <a:rPr lang="en-US" altLang="en-US" sz="1000" b="0">
                <a:solidFill>
                  <a:srgbClr val="555555"/>
                </a:solidFill>
              </a:rPr>
              <a:t>In this bend the warriors from Oakfuskee, Oakchaya, New Youka, Hillabees, the Fish ponds, and Eufaula towns, apprised of our approach, had collected their strength. Their exact number cannot be ascertained; but it is said, by the prisoners we have taken, to have been a thousand. It is certain they were very numerous; and that relying with the utmost confidence upon their strength – their situation, and the assurances of their prophets, they calculated on repulsing us with great ease.</a:t>
            </a:r>
            <a:br>
              <a:rPr lang="en-US" altLang="en-US" sz="1000" b="0"/>
            </a:br>
            <a:br>
              <a:rPr lang="en-US" altLang="en-US" sz="1000" b="0"/>
            </a:br>
            <a:r>
              <a:rPr lang="en-US" altLang="en-US" sz="1000" b="0">
                <a:solidFill>
                  <a:srgbClr val="555555"/>
                </a:solidFill>
              </a:rPr>
              <a:t>Early on the morning of the 27th having encamped the preceding night at the distance of six miles from them – I detailed Genl. Coffee with the mounted men and nearly the whole of the Indian force, to pass the river at a ford about three miles below their encampment, and to surround the bend in such a manner that none of them should escape by attempting to cross the river. With the remainder of the forces I proceeded along the point of land which leads to the front of the breast-work; and at half past ten oclock A. M. I had planted my artillery on a small eminence, distant from its nearest point about eighty yards, and from its farthest, about two hundred and fifty; from whence I immediately opened a brisk fire upon its centre. With the musketry and rifles I kept up a galling fire whenever the enemy shewed themselves behind their works, or ventured to approach them. This was continued with occasional intermissions, for about two hours, when Capt Russell’s company of spies and a part of the Cherokee force, headed by their gallant chieftain, Col. Richard Brown, and conducted by the brave Col. Morgan, crossed over to the extremity of the peninsular in canoes, and set fire to a few of their buildings which were there situated. They then advanced with great gallantry towards the breast-work, and commenced firing upon the enemy who lay behind it.</a:t>
            </a:r>
            <a:br>
              <a:rPr lang="en-US" altLang="en-US" sz="1000" b="0"/>
            </a:br>
            <a:br>
              <a:rPr lang="en-US" altLang="en-US" sz="1000" b="0"/>
            </a:br>
            <a:r>
              <a:rPr lang="en-US" altLang="en-US" sz="1000" b="0">
                <a:solidFill>
                  <a:srgbClr val="555555"/>
                </a:solidFill>
              </a:rPr>
              <a:t>Finding that this force notwithstanding the determined bravery they displayed, was wholly insufficient to dislodge the enemy and that General Coffee had secured the opposite banks of the river, I now determined upon taking possession of their works by storm. Never were men better disposed for such an undertaking than those by whom it was to be effected. They had entreated to be lead to the charge with the most pressing importunity, and received the order which was now given, with the strongest demonstration of joy. The effect was such, as this temper of mind foretold. The regular troops, led on by their intrepid and skillful commander Col. Williams, and by the gallant Major Montgomery were presently in possession of the nearer side of the breast-work; and the militia accompanied them in the charge with a vivacity and firmness which could not have been exceeded and has seldom been equalled by troops of any description. A few companies of General Doherty’s Brigade on the right were led on with great gallantry by Col. Bunch – the advance guard, by the Adjutant Sitler, and the left extremity of the line by Capt. Gordan of the Spies and Capt. McMurry of Gen’l Johnston’s Brigade of West Tennessee Militia . . . .</a:t>
            </a:r>
            <a:endParaRPr lang="en-US" altLang="en-US" sz="1000" b="0"/>
          </a:p>
        </p:txBody>
      </p:sp>
      <p:sp>
        <p:nvSpPr>
          <p:cNvPr id="3" name="TextBox 2">
            <a:extLst>
              <a:ext uri="{FF2B5EF4-FFF2-40B4-BE49-F238E27FC236}">
                <a16:creationId xmlns:a16="http://schemas.microsoft.com/office/drawing/2014/main" id="{927CDC65-DFB0-6ED6-8382-FF3D22C9F0E5}"/>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Andrew Jackson to Tennessee Governor Willie Blount, 1</a:t>
            </a:r>
            <a:endParaRPr lang="en-US" dirty="0"/>
          </a:p>
        </p:txBody>
      </p:sp>
    </p:spTree>
  </p:cSld>
  <p:clrMapOvr>
    <a:masterClrMapping/>
  </p:clrMapOvr>
  <p:transition spd="slow"/>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7D056-3B09-0837-A9BA-4C282BB0CD3D}"/>
              </a:ext>
            </a:extLst>
          </p:cNvPr>
          <p:cNvSpPr txBox="1">
            <a:spLocks noChangeArrowheads="1"/>
          </p:cNvSpPr>
          <p:nvPr/>
        </p:nvSpPr>
        <p:spPr bwMode="auto">
          <a:xfrm>
            <a:off x="-12700" y="533400"/>
            <a:ext cx="9144000" cy="4294188"/>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050" dirty="0">
                <a:solidFill>
                  <a:srgbClr val="555555"/>
                </a:solidFill>
              </a:rPr>
              <a:t>“Battle of </a:t>
            </a:r>
            <a:r>
              <a:rPr lang="en-US" sz="1050" dirty="0" err="1">
                <a:solidFill>
                  <a:srgbClr val="555555"/>
                </a:solidFill>
              </a:rPr>
              <a:t>Tehopiska</a:t>
            </a:r>
            <a:r>
              <a:rPr lang="en-US" sz="1050" dirty="0">
                <a:solidFill>
                  <a:srgbClr val="555555"/>
                </a:solidFill>
              </a:rPr>
              <a:t>, or the Horse Shoe”</a:t>
            </a:r>
            <a:br>
              <a:rPr lang="en-US" sz="1050" dirty="0">
                <a:solidFill>
                  <a:srgbClr val="555555"/>
                </a:solidFill>
              </a:rPr>
            </a:br>
            <a:endParaRPr lang="en-US" sz="1050" dirty="0">
              <a:solidFill>
                <a:srgbClr val="555555"/>
              </a:solidFill>
            </a:endParaRPr>
          </a:p>
          <a:p>
            <a:pPr>
              <a:defRPr/>
            </a:pPr>
            <a:r>
              <a:rPr lang="en-US" sz="1050" dirty="0">
                <a:solidFill>
                  <a:srgbClr val="555555"/>
                </a:solidFill>
              </a:rPr>
              <a:t> . . . . Having maintained for a few minutes a very obstinate contest, muzzle to muzzle, through the port-holes, in which many of the enemy’s balls were welded to the bayonets of our </a:t>
            </a:r>
            <a:r>
              <a:rPr lang="en-US" sz="1050" dirty="0" err="1">
                <a:solidFill>
                  <a:srgbClr val="555555"/>
                </a:solidFill>
              </a:rPr>
              <a:t>musquets</a:t>
            </a:r>
            <a:r>
              <a:rPr lang="en-US" sz="1050" dirty="0">
                <a:solidFill>
                  <a:srgbClr val="555555"/>
                </a:solidFill>
              </a:rPr>
              <a:t>, our troops succeeded in gaining possession of the opposite side of the works. The event could no longer be doubtful. The enemy </a:t>
            </a:r>
            <a:r>
              <a:rPr lang="en-US" sz="1050" dirty="0" err="1">
                <a:solidFill>
                  <a:srgbClr val="555555"/>
                </a:solidFill>
              </a:rPr>
              <a:t>altho</a:t>
            </a:r>
            <a:r>
              <a:rPr lang="en-US" sz="1050" dirty="0">
                <a:solidFill>
                  <a:srgbClr val="555555"/>
                </a:solidFill>
              </a:rPr>
              <a:t> many of them fought to the last with that kind of bravery desperations inspires, were at length entirely routed and cut to pieces. The whole margin of the river which surrounded the peninsular was strewed with the slain. Five hundred and fifty seven were found by officers of great </a:t>
            </a:r>
            <a:r>
              <a:rPr lang="en-US" sz="1050" dirty="0" err="1">
                <a:solidFill>
                  <a:srgbClr val="555555"/>
                </a:solidFill>
              </a:rPr>
              <a:t>respecability</a:t>
            </a:r>
            <a:r>
              <a:rPr lang="en-US" sz="1050" dirty="0">
                <a:solidFill>
                  <a:srgbClr val="555555"/>
                </a:solidFill>
              </a:rPr>
              <a:t> whom I had ordered to count them; besides a very great number who were thrown into the river by their surviving friends, and killed in attempting to pass by General Coffee’s men stationed on the opposite banks. Capt. Hammond who with his company of spies occupied a favorable position opposite the upper extremity of the breast-work did great execution and so did </a:t>
            </a:r>
            <a:r>
              <a:rPr lang="en-US" sz="1050" dirty="0" err="1">
                <a:solidFill>
                  <a:srgbClr val="555555"/>
                </a:solidFill>
              </a:rPr>
              <a:t>Lieu’t</a:t>
            </a:r>
            <a:r>
              <a:rPr lang="en-US" sz="1050" dirty="0">
                <a:solidFill>
                  <a:srgbClr val="555555"/>
                </a:solidFill>
              </a:rPr>
              <a:t> Bean who had been ordered by </a:t>
            </a:r>
            <a:r>
              <a:rPr lang="en-US" sz="1050" dirty="0" err="1">
                <a:solidFill>
                  <a:srgbClr val="555555"/>
                </a:solidFill>
              </a:rPr>
              <a:t>Gen’l</a:t>
            </a:r>
            <a:r>
              <a:rPr lang="en-US" sz="1050" dirty="0">
                <a:solidFill>
                  <a:srgbClr val="555555"/>
                </a:solidFill>
              </a:rPr>
              <a:t> Coffee to take possession of a small island fronting the lower extremity.</a:t>
            </a:r>
            <a:br>
              <a:rPr lang="en-US" sz="1050" dirty="0"/>
            </a:br>
            <a:br>
              <a:rPr lang="en-US" sz="1050" dirty="0"/>
            </a:br>
            <a:r>
              <a:rPr lang="en-US" sz="1050" dirty="0">
                <a:solidFill>
                  <a:srgbClr val="555555"/>
                </a:solidFill>
              </a:rPr>
              <a:t>Both officers and men who had the best opportunities of judging, believe the loss of the enemy in killed, not to fall short of eight hundred and if their number was as great as it is represented to have been by the prisoners, and as it is believed to have been by Col. Carrol and other who had a fair view of them as they advanced to the breastworks, their loss must even have been more considerable – as it is quite certain that not more than twenty can have escaped. Among the dead was found their famous prophet </a:t>
            </a:r>
            <a:r>
              <a:rPr lang="en-US" sz="1050" dirty="0" err="1">
                <a:solidFill>
                  <a:srgbClr val="555555"/>
                </a:solidFill>
              </a:rPr>
              <a:t>Monahee</a:t>
            </a:r>
            <a:r>
              <a:rPr lang="en-US" sz="1050" dirty="0">
                <a:solidFill>
                  <a:srgbClr val="555555"/>
                </a:solidFill>
              </a:rPr>
              <a:t> – shot in the mouth by a grape shot; and if Heaven designed to chastise his impostures by an appropriate punishment. Two other prophets were also killed – leaving no others, as I learn, on the Tallapoosa. I lament that two or three women and children were killed by accident. I do not know the exact number of prisoners taken; but it must exceed three hundred, all women and children except three or four.</a:t>
            </a:r>
            <a:br>
              <a:rPr lang="en-US" sz="1050" dirty="0"/>
            </a:br>
            <a:br>
              <a:rPr lang="en-US" sz="1050" dirty="0"/>
            </a:br>
            <a:r>
              <a:rPr lang="en-US" sz="1050" dirty="0">
                <a:solidFill>
                  <a:srgbClr val="555555"/>
                </a:solidFill>
              </a:rPr>
              <a:t>The battle may be said to have continued with severity for about five hours; but the firing and the slaughter continued until it was suspended by the darkness of the night. The next morning it was resumed and sixteen of the enemy slain who had concealed themselves under the banks.</a:t>
            </a:r>
            <a:br>
              <a:rPr lang="en-US" sz="1050" dirty="0"/>
            </a:br>
            <a:br>
              <a:rPr lang="en-US" sz="1050" dirty="0"/>
            </a:br>
            <a:r>
              <a:rPr lang="en-US" sz="1050" dirty="0">
                <a:solidFill>
                  <a:srgbClr val="555555"/>
                </a:solidFill>
              </a:rPr>
              <a:t>Our loss was twenty six white men killed and one hundred and seven wounded – Cherokees, eighteen killed, and thirty six wounded, friendly Creeks Five killed and eleven wounded. The loss of Col. Williams’ </a:t>
            </a:r>
            <a:r>
              <a:rPr lang="en-US" sz="1050" dirty="0" err="1">
                <a:solidFill>
                  <a:srgbClr val="555555"/>
                </a:solidFill>
              </a:rPr>
              <a:t>reg’t</a:t>
            </a:r>
            <a:r>
              <a:rPr lang="en-US" sz="1050" dirty="0">
                <a:solidFill>
                  <a:srgbClr val="555555"/>
                </a:solidFill>
              </a:rPr>
              <a:t> of Regulars is seventeen killed and fifty five wounded; three of whom have since died. Among the former were Major Montgomery, </a:t>
            </a:r>
            <a:r>
              <a:rPr lang="en-US" sz="1050" dirty="0" err="1">
                <a:solidFill>
                  <a:srgbClr val="555555"/>
                </a:solidFill>
              </a:rPr>
              <a:t>Lieut</a:t>
            </a:r>
            <a:r>
              <a:rPr lang="en-US" sz="1050" dirty="0">
                <a:solidFill>
                  <a:srgbClr val="555555"/>
                </a:solidFill>
              </a:rPr>
              <a:t>’ Somerville, and </a:t>
            </a:r>
            <a:r>
              <a:rPr lang="en-US" sz="1050" dirty="0" err="1">
                <a:solidFill>
                  <a:srgbClr val="555555"/>
                </a:solidFill>
              </a:rPr>
              <a:t>Lieut</a:t>
            </a:r>
            <a:r>
              <a:rPr lang="en-US" sz="1050" dirty="0">
                <a:solidFill>
                  <a:srgbClr val="555555"/>
                </a:solidFill>
              </a:rPr>
              <a:t>’ Moulton, who, fell in the charge which was made on the works.</a:t>
            </a:r>
            <a:r>
              <a:rPr lang="en-US" sz="1050" baseline="30000" dirty="0">
                <a:solidFill>
                  <a:srgbClr val="555555"/>
                </a:solidFill>
              </a:rPr>
              <a:t>1</a:t>
            </a:r>
            <a:r>
              <a:rPr lang="en-US" sz="1050" dirty="0">
                <a:solidFill>
                  <a:srgbClr val="555555"/>
                </a:solidFill>
              </a:rPr>
              <a:t> No men ever acted more gallantly, or fell more gloriously . . . .</a:t>
            </a:r>
            <a:endParaRPr lang="en-US" altLang="en-US" sz="1050" dirty="0"/>
          </a:p>
        </p:txBody>
      </p:sp>
      <p:sp>
        <p:nvSpPr>
          <p:cNvPr id="3" name="TextBox 2">
            <a:extLst>
              <a:ext uri="{FF2B5EF4-FFF2-40B4-BE49-F238E27FC236}">
                <a16:creationId xmlns:a16="http://schemas.microsoft.com/office/drawing/2014/main" id="{B54420D5-C24A-9728-97FE-879672FEA854}"/>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Andrew Jackson to Tennessee Governor Willie Blount, 2</a:t>
            </a:r>
            <a:endParaRPr lang="en-US" dirty="0"/>
          </a:p>
        </p:txBody>
      </p:sp>
    </p:spTree>
  </p:cSld>
  <p:clrMapOvr>
    <a:masterClrMapping/>
  </p:clrMapOvr>
  <p:transition spd="slow"/>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98F0B5-4D2B-2E6F-CF0A-7D6C1925AA1D}"/>
              </a:ext>
            </a:extLst>
          </p:cNvPr>
          <p:cNvSpPr txBox="1">
            <a:spLocks noChangeArrowheads="1"/>
          </p:cNvSpPr>
          <p:nvPr/>
        </p:nvSpPr>
        <p:spPr bwMode="auto">
          <a:xfrm>
            <a:off x="-12700" y="533400"/>
            <a:ext cx="9144000" cy="4454525"/>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050" dirty="0">
                <a:solidFill>
                  <a:srgbClr val="555555"/>
                </a:solidFill>
              </a:rPr>
              <a:t>“Battle of </a:t>
            </a:r>
            <a:r>
              <a:rPr lang="en-US" sz="1050" dirty="0" err="1">
                <a:solidFill>
                  <a:srgbClr val="555555"/>
                </a:solidFill>
              </a:rPr>
              <a:t>Tehopiska</a:t>
            </a:r>
            <a:r>
              <a:rPr lang="en-US" sz="1050" dirty="0">
                <a:solidFill>
                  <a:srgbClr val="555555"/>
                </a:solidFill>
              </a:rPr>
              <a:t>, or the Horse Shoe”</a:t>
            </a:r>
            <a:br>
              <a:rPr lang="en-US" sz="1050" dirty="0">
                <a:solidFill>
                  <a:srgbClr val="555555"/>
                </a:solidFill>
              </a:rPr>
            </a:br>
            <a:endParaRPr lang="en-US" sz="1050" dirty="0">
              <a:solidFill>
                <a:srgbClr val="555555"/>
              </a:solidFill>
            </a:endParaRPr>
          </a:p>
          <a:p>
            <a:pPr>
              <a:defRPr/>
            </a:pPr>
            <a:r>
              <a:rPr lang="en-US" sz="1050" dirty="0">
                <a:solidFill>
                  <a:srgbClr val="555555"/>
                </a:solidFill>
              </a:rPr>
              <a:t> . . . . Of the artillery company, commanded by Capt. Parish, eleven were wounded; one of whom, </a:t>
            </a:r>
            <a:r>
              <a:rPr lang="en-US" sz="1050" dirty="0" err="1">
                <a:solidFill>
                  <a:srgbClr val="555555"/>
                </a:solidFill>
              </a:rPr>
              <a:t>Sam’l</a:t>
            </a:r>
            <a:r>
              <a:rPr lang="en-US" sz="1050" dirty="0">
                <a:solidFill>
                  <a:srgbClr val="555555"/>
                </a:solidFill>
              </a:rPr>
              <a:t> Gaines, has since died; Lieutenants Allen and Ridley were both wounded. The whole company acted with its usual gallantry. Capt. Bradford, of the U.S. Infantry, who acted as chief engineer, and superintended the firing of the cannon, has entitled himself, by his good conduct to my warmest thanks. To say all in a word the whole army who achieved this fortunate victory, have merited by their good conduct, the gratitude of their country. So far as I saw, or could learn there was not an officer or soldier who did not perform his duty with the utmost fidelity. The conduct of the militia on this occasion has gone far towards redeeming the character of that description of troops. They have been as orderly in their encampments and on the line of march, as they have been signally brave in the day of battle.</a:t>
            </a:r>
            <a:br>
              <a:rPr lang="en-US" sz="1050" dirty="0"/>
            </a:br>
            <a:br>
              <a:rPr lang="en-US" sz="1050" dirty="0"/>
            </a:br>
            <a:r>
              <a:rPr lang="en-US" sz="1050" dirty="0">
                <a:solidFill>
                  <a:srgbClr val="555555"/>
                </a:solidFill>
              </a:rPr>
              <a:t>In a few days I shall take up the line of march for the Hickory Grounds; and have every thing to hope from such troops. Enclosed I send you </a:t>
            </a:r>
            <a:r>
              <a:rPr lang="en-US" sz="1050" dirty="0" err="1">
                <a:solidFill>
                  <a:srgbClr val="555555"/>
                </a:solidFill>
              </a:rPr>
              <a:t>Gen’l</a:t>
            </a:r>
            <a:r>
              <a:rPr lang="en-US" sz="1050" dirty="0">
                <a:solidFill>
                  <a:srgbClr val="555555"/>
                </a:solidFill>
              </a:rPr>
              <a:t> Coffee’s Brigade report.</a:t>
            </a:r>
            <a:br>
              <a:rPr lang="en-US" sz="1050" dirty="0"/>
            </a:br>
            <a:br>
              <a:rPr lang="en-US" sz="1050" dirty="0"/>
            </a:br>
            <a:r>
              <a:rPr lang="en-US" sz="1050" dirty="0">
                <a:solidFill>
                  <a:srgbClr val="555555"/>
                </a:solidFill>
              </a:rPr>
              <a:t>I have the honor to be with great </a:t>
            </a:r>
            <a:r>
              <a:rPr lang="en-US" sz="1050" dirty="0" err="1">
                <a:solidFill>
                  <a:srgbClr val="555555"/>
                </a:solidFill>
              </a:rPr>
              <a:t>respect,Your</a:t>
            </a:r>
            <a:r>
              <a:rPr lang="en-US" sz="1050" dirty="0">
                <a:solidFill>
                  <a:srgbClr val="555555"/>
                </a:solidFill>
              </a:rPr>
              <a:t> </a:t>
            </a:r>
            <a:r>
              <a:rPr lang="en-US" sz="1050" dirty="0" err="1">
                <a:solidFill>
                  <a:srgbClr val="555555"/>
                </a:solidFill>
              </a:rPr>
              <a:t>ob’t</a:t>
            </a:r>
            <a:r>
              <a:rPr lang="en-US" sz="1050" dirty="0">
                <a:solidFill>
                  <a:srgbClr val="555555"/>
                </a:solidFill>
              </a:rPr>
              <a:t> </a:t>
            </a:r>
            <a:r>
              <a:rPr lang="en-US" sz="1050" dirty="0" err="1">
                <a:solidFill>
                  <a:srgbClr val="555555"/>
                </a:solidFill>
              </a:rPr>
              <a:t>s’t</a:t>
            </a:r>
            <a:br>
              <a:rPr lang="en-US" sz="1050" dirty="0">
                <a:solidFill>
                  <a:srgbClr val="555555"/>
                </a:solidFill>
              </a:rPr>
            </a:br>
            <a:r>
              <a:rPr lang="en-US" sz="1050" dirty="0">
                <a:solidFill>
                  <a:srgbClr val="555555"/>
                </a:solidFill>
              </a:rPr>
              <a:t>Andrew Jackson</a:t>
            </a:r>
          </a:p>
          <a:p>
            <a:pPr>
              <a:defRPr/>
            </a:pPr>
            <a:br>
              <a:rPr lang="en-US" sz="1050" dirty="0"/>
            </a:br>
            <a:br>
              <a:rPr lang="en-US" sz="1050" dirty="0"/>
            </a:br>
            <a:br>
              <a:rPr lang="en-US" sz="1050" dirty="0"/>
            </a:br>
            <a:r>
              <a:rPr lang="en-US" sz="1050" baseline="30000" dirty="0">
                <a:solidFill>
                  <a:srgbClr val="555555"/>
                </a:solidFill>
              </a:rPr>
              <a:t>1 </a:t>
            </a:r>
            <a:r>
              <a:rPr lang="en-US" sz="1050" i="1" dirty="0">
                <a:solidFill>
                  <a:srgbClr val="555555"/>
                </a:solidFill>
              </a:rPr>
              <a:t>Several words are crossed out in the original which read, “Among the former were Major Montgomery, </a:t>
            </a:r>
            <a:r>
              <a:rPr lang="en-US" sz="1050" i="1" dirty="0" err="1">
                <a:solidFill>
                  <a:srgbClr val="555555"/>
                </a:solidFill>
              </a:rPr>
              <a:t>Lieut</a:t>
            </a:r>
            <a:r>
              <a:rPr lang="en-US" sz="1050" i="1" dirty="0">
                <a:solidFill>
                  <a:srgbClr val="555555"/>
                </a:solidFill>
              </a:rPr>
              <a:t> Somerville, </a:t>
            </a:r>
            <a:r>
              <a:rPr lang="en-US" sz="1050" i="1" dirty="0" err="1">
                <a:solidFill>
                  <a:srgbClr val="555555"/>
                </a:solidFill>
              </a:rPr>
              <a:t>Lieut</a:t>
            </a:r>
            <a:r>
              <a:rPr lang="en-US" sz="1050" i="1" dirty="0">
                <a:solidFill>
                  <a:srgbClr val="555555"/>
                </a:solidFill>
              </a:rPr>
              <a:t> Moulton and </a:t>
            </a:r>
            <a:r>
              <a:rPr lang="en-US" sz="1050" i="1" dirty="0" err="1">
                <a:solidFill>
                  <a:srgbClr val="555555"/>
                </a:solidFill>
              </a:rPr>
              <a:t>Capt</a:t>
            </a:r>
            <a:r>
              <a:rPr lang="en-US" sz="1050" i="1" dirty="0">
                <a:solidFill>
                  <a:srgbClr val="555555"/>
                </a:solidFill>
              </a:rPr>
              <a:t> Reynolds, the three first in the charge which was made on the works; and the last in attempting to oust a party of the enemy who had concealed themselves in the breast work which terminated the lower extremity of the fortification.”</a:t>
            </a:r>
            <a:br>
              <a:rPr lang="en-US" sz="1050" dirty="0"/>
            </a:br>
            <a:br>
              <a:rPr lang="en-US" sz="1050" dirty="0"/>
            </a:br>
            <a:br>
              <a:rPr lang="en-US" sz="1050" dirty="0"/>
            </a:br>
            <a:r>
              <a:rPr lang="en-US" sz="1050" i="1" dirty="0">
                <a:solidFill>
                  <a:srgbClr val="555555"/>
                </a:solidFill>
              </a:rPr>
              <a:t>Source: Correspondence of Andrew Jackson Vol. 1. pp. 489-492. The original is in the</a:t>
            </a:r>
            <a:br>
              <a:rPr lang="en-US" sz="1050" i="1" dirty="0">
                <a:solidFill>
                  <a:srgbClr val="555555"/>
                </a:solidFill>
              </a:rPr>
            </a:br>
            <a:r>
              <a:rPr lang="en-US" sz="1050" i="1" dirty="0">
                <a:solidFill>
                  <a:srgbClr val="555555"/>
                </a:solidFill>
              </a:rPr>
              <a:t>handwriting of Maj. John Reid and was found in a building used by Gov. Willie Blount</a:t>
            </a:r>
            <a:br>
              <a:rPr lang="en-US" sz="1050" i="1" dirty="0">
                <a:solidFill>
                  <a:srgbClr val="555555"/>
                </a:solidFill>
              </a:rPr>
            </a:br>
            <a:r>
              <a:rPr lang="en-US" sz="1050" i="1" dirty="0">
                <a:solidFill>
                  <a:srgbClr val="555555"/>
                </a:solidFill>
              </a:rPr>
              <a:t>as an office in Clarksville, Tennessee.</a:t>
            </a:r>
            <a:endParaRPr lang="en-US" altLang="en-US" sz="1050" dirty="0"/>
          </a:p>
        </p:txBody>
      </p:sp>
      <p:sp>
        <p:nvSpPr>
          <p:cNvPr id="3" name="TextBox 2">
            <a:extLst>
              <a:ext uri="{FF2B5EF4-FFF2-40B4-BE49-F238E27FC236}">
                <a16:creationId xmlns:a16="http://schemas.microsoft.com/office/drawing/2014/main" id="{0C91EAEF-CE79-EE40-7137-2D51BFB80F10}"/>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Andrew Jackson to Tennessee Governor Willie Blount, 3</a:t>
            </a:r>
            <a:endParaRPr lang="en-US" dirty="0"/>
          </a:p>
        </p:txBody>
      </p:sp>
    </p:spTree>
  </p:cSld>
  <p:clrMapOvr>
    <a:masterClrMapping/>
  </p:clrMapOvr>
  <p:transition spd="slow"/>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extBox 1">
            <a:extLst>
              <a:ext uri="{FF2B5EF4-FFF2-40B4-BE49-F238E27FC236}">
                <a16:creationId xmlns:a16="http://schemas.microsoft.com/office/drawing/2014/main" id="{03AC841C-2993-18B2-E50B-796C3D0F059E}"/>
              </a:ext>
            </a:extLst>
          </p:cNvPr>
          <p:cNvSpPr txBox="1">
            <a:spLocks noChangeArrowheads="1"/>
          </p:cNvSpPr>
          <p:nvPr/>
        </p:nvSpPr>
        <p:spPr bwMode="auto">
          <a:xfrm>
            <a:off x="-14288" y="344488"/>
            <a:ext cx="9144001" cy="45561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000" b="0">
                <a:solidFill>
                  <a:srgbClr val="555555"/>
                </a:solidFill>
              </a:rPr>
              <a:t>On the Battle ground, in the Bend of the Talapoose,</a:t>
            </a:r>
            <a:br>
              <a:rPr lang="en-US" altLang="en-US" sz="1000" b="0">
                <a:solidFill>
                  <a:srgbClr val="555555"/>
                </a:solidFill>
              </a:rPr>
            </a:br>
            <a:r>
              <a:rPr lang="en-US" altLang="en-US" sz="1000" b="0">
                <a:solidFill>
                  <a:srgbClr val="555555"/>
                </a:solidFill>
              </a:rPr>
              <a:t>28th March, 1814</a:t>
            </a:r>
          </a:p>
          <a:p>
            <a:pPr>
              <a:spcBef>
                <a:spcPct val="0"/>
              </a:spcBef>
              <a:buFontTx/>
              <a:buNone/>
            </a:pPr>
            <a:r>
              <a:rPr lang="en-US" altLang="en-US" sz="1000" b="0">
                <a:solidFill>
                  <a:srgbClr val="555555"/>
                </a:solidFill>
              </a:rPr>
              <a:t>Maj. Gen. Pinckney</a:t>
            </a:r>
            <a:br>
              <a:rPr lang="en-US" altLang="en-US" sz="1000" b="0"/>
            </a:br>
            <a:br>
              <a:rPr lang="en-US" altLang="en-US" sz="1000" b="0"/>
            </a:br>
            <a:r>
              <a:rPr lang="en-US" altLang="en-US" sz="1000" b="0">
                <a:solidFill>
                  <a:srgbClr val="555555"/>
                </a:solidFill>
              </a:rPr>
              <a:t>SIR,</a:t>
            </a:r>
            <a:br>
              <a:rPr lang="en-US" altLang="en-US" sz="1000" b="0"/>
            </a:br>
            <a:endParaRPr lang="en-US" altLang="en-US" sz="1000" b="0"/>
          </a:p>
          <a:p>
            <a:pPr>
              <a:spcBef>
                <a:spcPct val="0"/>
              </a:spcBef>
              <a:buFontTx/>
              <a:buNone/>
            </a:pPr>
            <a:r>
              <a:rPr lang="en-US" altLang="en-US" sz="1000" b="0">
                <a:solidFill>
                  <a:srgbClr val="555555"/>
                </a:solidFill>
              </a:rPr>
              <a:t>I feel particularly happy in being able to communicate to you the fortunate evenutation of my expedition to the Tallapoosie. I reached the head near Emuc fau (called by the whites the Horse-shoe) about 10 o’clock on the forenoon of yesterday, where I found the strength of the neighboring towns collected; expecting our approach, they had gathered from Oakfuskee, Oakehoga, New Yaacau, Hillibees, the Fish Pond and Eufalee towns, to the number it is said of 1000. It is difficult to conceive a situation more eligible for defence than the one they had chosen, or one rendered more secure by the skill with which they had erected their breastwork. It was from 5 to 8 feet high, and extended across the point in such a direction, as that a force approaching it would be exposed to a double fire while they lay in perfect security behind. A cannon planted at one extremity could have raked it to no advantage.</a:t>
            </a:r>
            <a:br>
              <a:rPr lang="en-US" altLang="en-US" sz="1000" b="0"/>
            </a:br>
            <a:br>
              <a:rPr lang="en-US" altLang="en-US" sz="1000" b="0"/>
            </a:br>
            <a:r>
              <a:rPr lang="en-US" altLang="en-US" sz="1000" b="0">
                <a:solidFill>
                  <a:srgbClr val="555555"/>
                </a:solidFill>
              </a:rPr>
              <a:t>Determining to exterminate them, I detached Gen. Coffee with the mounted and nearly the whole of the Indian force early on the morning of yesterday to cross the river about two miles below their encampment, and to surround the bend in such a manner, as that none of them should escape by attempting to cross the river. With the infantry I proceeded slowly and in order along the point of land which led to the front of their breastwork; having planted my cannon, (one six and one three pounder) on an eminence at the distance of 150 to 200 yards from it. I opened a very brisk fire, playing upon the enemy with the muskets and rifles whenever they shewed themselves beyond it; this was kept up with short interruptions for about two hours, when a part of the Indian force and Captain Russell’s and Lt. Bean’s companies of spies, who had accompanied Gen. Coffee, crossed over in canoes to the extremity of the bend, and set fire to a few of the buildings which were there situated; they then advanced with great gallantry towards the breastwork, and commenced a spirited fire upon the enemy behind it. Finding that this force, notwithstanding the bravery they displayed, was wholly insufficient to dislodge them, and that Gen. Coffee had entirely secured the opposite bank of the river, I now determined to take their works by storm. The men by whom this was to be affected had been waiting with impatience to receive the order, and hailed it with acclamation.</a:t>
            </a:r>
            <a:br>
              <a:rPr lang="en-US" altLang="en-US" sz="1000" b="0"/>
            </a:br>
            <a:br>
              <a:rPr lang="en-US" altLang="en-US" sz="1000" b="0"/>
            </a:br>
            <a:r>
              <a:rPr lang="en-US" altLang="en-US" sz="1000" b="0">
                <a:solidFill>
                  <a:srgbClr val="555555"/>
                </a:solidFill>
              </a:rPr>
              <a:t>The spirit which animated them was a sure augury of the success which was to follow. The history of warfare I think furnishes few instance of a more brillant attack – the regulars led on by their intrepid and skillful commander Col. Williams, and by the gallant Major Montgomery, soon gained possession of the works in the midst of a most tremendous fire from behind them, and the militia of the venerable General Doherty’s brigade accompanied them in the charge with a vivacity and firmness which would have done honor to regulars. The enemy were completely routed. Five hundred and fifty seven were left dead on the peninsula, and a great number were killed by the horsemen in attempting to cross the river – it is believed not more than twenty have escaped . . . .</a:t>
            </a:r>
          </a:p>
        </p:txBody>
      </p:sp>
      <p:sp>
        <p:nvSpPr>
          <p:cNvPr id="3" name="TextBox 2">
            <a:extLst>
              <a:ext uri="{FF2B5EF4-FFF2-40B4-BE49-F238E27FC236}">
                <a16:creationId xmlns:a16="http://schemas.microsoft.com/office/drawing/2014/main" id="{29F5B477-1E62-BAC4-A9C7-265401E2DDFD}"/>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Andrew Jackson to Army District Commander Thomas Pinckney, 1</a:t>
            </a:r>
            <a:endParaRPr lang="en-US" dirty="0"/>
          </a:p>
        </p:txBody>
      </p:sp>
    </p:spTree>
  </p:cSld>
  <p:clrMapOvr>
    <a:masterClrMapping/>
  </p:clrMapOvr>
  <p:transition spd="slow"/>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Box 1">
            <a:extLst>
              <a:ext uri="{FF2B5EF4-FFF2-40B4-BE49-F238E27FC236}">
                <a16:creationId xmlns:a16="http://schemas.microsoft.com/office/drawing/2014/main" id="{C13BDA6A-6955-C5CE-6F72-82BE05A7DFFF}"/>
              </a:ext>
            </a:extLst>
          </p:cNvPr>
          <p:cNvSpPr txBox="1">
            <a:spLocks noChangeArrowheads="1"/>
          </p:cNvSpPr>
          <p:nvPr/>
        </p:nvSpPr>
        <p:spPr bwMode="auto">
          <a:xfrm>
            <a:off x="-14288" y="344488"/>
            <a:ext cx="9144001" cy="240188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000" b="0">
                <a:solidFill>
                  <a:srgbClr val="555555"/>
                </a:solidFill>
              </a:rPr>
              <a:t> . . . . The fighting continued with some severity about five hours, but we continued to destroy many of them who had concealed themselves under the banks of the river until we were prevented by the night. This morning we killed 16 who had been concealed. We took about 250 prisoners, all women and children except two or three. Our loss is 106 wounded and 25 killed. Major M’Intosh (the Cowetau) who joined my army with a part of his tribe, greatly distinguished himself. When I get an hour’s leisure I will send you a more detailed account.</a:t>
            </a:r>
            <a:br>
              <a:rPr lang="en-US" altLang="en-US" sz="1000" b="0"/>
            </a:br>
            <a:br>
              <a:rPr lang="en-US" altLang="en-US" sz="1000" b="0"/>
            </a:br>
            <a:r>
              <a:rPr lang="en-US" altLang="en-US" sz="1000" b="0">
                <a:solidFill>
                  <a:srgbClr val="555555"/>
                </a:solidFill>
              </a:rPr>
              <a:t>According to my original purpose, I commenced my return march to Fort Williams today, and shall, if I find sufficient supplies there, hasten to the Hickory Ground. The power of the Creeks is I think forever broken.</a:t>
            </a:r>
            <a:br>
              <a:rPr lang="en-US" altLang="en-US" sz="1000" b="0"/>
            </a:br>
            <a:br>
              <a:rPr lang="en-US" altLang="en-US" sz="1000" b="0"/>
            </a:br>
            <a:r>
              <a:rPr lang="en-US" altLang="en-US" sz="1000" b="0">
                <a:solidFill>
                  <a:srgbClr val="555555"/>
                </a:solidFill>
              </a:rPr>
              <a:t>I send you a hasty sketch taken by the eye of the situation in which the enemy were encamped, &amp; of the manner in which I approached them.I have the honor to be, with great respect, your obedient servant,</a:t>
            </a:r>
            <a:br>
              <a:rPr lang="en-US" altLang="en-US" sz="1000" b="0">
                <a:solidFill>
                  <a:srgbClr val="555555"/>
                </a:solidFill>
              </a:rPr>
            </a:br>
            <a:endParaRPr lang="en-US" altLang="en-US" sz="1000" b="0">
              <a:solidFill>
                <a:srgbClr val="555555"/>
              </a:solidFill>
            </a:endParaRPr>
          </a:p>
          <a:p>
            <a:pPr>
              <a:spcBef>
                <a:spcPct val="0"/>
              </a:spcBef>
              <a:buFontTx/>
              <a:buNone/>
            </a:pPr>
            <a:r>
              <a:rPr lang="en-US" altLang="en-US" sz="1000" b="0">
                <a:solidFill>
                  <a:srgbClr val="555555"/>
                </a:solidFill>
              </a:rPr>
              <a:t>Andrew Jackson</a:t>
            </a:r>
            <a:br>
              <a:rPr lang="en-US" altLang="en-US" sz="1000" b="0">
                <a:solidFill>
                  <a:srgbClr val="555555"/>
                </a:solidFill>
              </a:rPr>
            </a:br>
            <a:r>
              <a:rPr lang="en-US" altLang="en-US" sz="1000" b="0">
                <a:solidFill>
                  <a:srgbClr val="555555"/>
                </a:solidFill>
              </a:rPr>
              <a:t>Major General</a:t>
            </a:r>
          </a:p>
          <a:p>
            <a:pPr>
              <a:spcBef>
                <a:spcPct val="0"/>
              </a:spcBef>
              <a:buFontTx/>
              <a:buNone/>
            </a:pPr>
            <a:br>
              <a:rPr lang="en-US" altLang="en-US" sz="1000" b="0"/>
            </a:br>
            <a:r>
              <a:rPr lang="en-US" altLang="en-US" sz="1000" b="0" i="1">
                <a:solidFill>
                  <a:srgbClr val="555555"/>
                </a:solidFill>
              </a:rPr>
              <a:t>Source: The Papers of Andrew Jackson, Volume III, 1814-1815, p. 52-53.</a:t>
            </a:r>
            <a:endParaRPr lang="en-US" altLang="en-US" sz="1000" b="0">
              <a:solidFill>
                <a:srgbClr val="555555"/>
              </a:solidFill>
            </a:endParaRPr>
          </a:p>
        </p:txBody>
      </p:sp>
      <p:sp>
        <p:nvSpPr>
          <p:cNvPr id="3" name="TextBox 2">
            <a:extLst>
              <a:ext uri="{FF2B5EF4-FFF2-40B4-BE49-F238E27FC236}">
                <a16:creationId xmlns:a16="http://schemas.microsoft.com/office/drawing/2014/main" id="{FBAD5608-D9FF-9962-F0E1-07046E45A851}"/>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Andrew Jackson to Army District Commander Thomas Pinckney, 2</a:t>
            </a:r>
            <a:endParaRPr lang="en-US" dirty="0"/>
          </a:p>
        </p:txBody>
      </p:sp>
    </p:spTree>
  </p:cSld>
  <p:clrMapOvr>
    <a:masterClrMapping/>
  </p:clrMapOvr>
  <p:transition spd="slow"/>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D0F94-A951-2583-4092-DBDD3AAAEE1B}"/>
              </a:ext>
            </a:extLst>
          </p:cNvPr>
          <p:cNvSpPr txBox="1">
            <a:spLocks noChangeArrowheads="1"/>
          </p:cNvSpPr>
          <p:nvPr/>
        </p:nvSpPr>
        <p:spPr bwMode="auto">
          <a:xfrm>
            <a:off x="-12700" y="533400"/>
            <a:ext cx="9144000" cy="6232525"/>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050" dirty="0">
                <a:solidFill>
                  <a:srgbClr val="555555"/>
                </a:solidFill>
              </a:rPr>
              <a:t>Fort Williams, 1st April 1814</a:t>
            </a:r>
          </a:p>
          <a:p>
            <a:pPr>
              <a:defRPr/>
            </a:pPr>
            <a:r>
              <a:rPr lang="en-US" sz="1050" dirty="0">
                <a:solidFill>
                  <a:srgbClr val="555555"/>
                </a:solidFill>
              </a:rPr>
              <a:t>Sir,</a:t>
            </a:r>
            <a:br>
              <a:rPr lang="en-US" sz="1050" dirty="0"/>
            </a:br>
            <a:r>
              <a:rPr lang="en-US" sz="1050" dirty="0">
                <a:solidFill>
                  <a:srgbClr val="555555"/>
                </a:solidFill>
              </a:rPr>
              <a:t>Agreeably to your order of the 27th Ultimo, I took up the line of march at half past six </a:t>
            </a:r>
            <a:r>
              <a:rPr lang="en-US" sz="1050" dirty="0" err="1">
                <a:solidFill>
                  <a:srgbClr val="555555"/>
                </a:solidFill>
              </a:rPr>
              <a:t>Oclock</a:t>
            </a:r>
            <a:r>
              <a:rPr lang="en-US" sz="1050" dirty="0">
                <a:solidFill>
                  <a:srgbClr val="555555"/>
                </a:solidFill>
              </a:rPr>
              <a:t> A.M. of the same day with a detachment of seven hundred cavalry and mounted gunmen and about six hundred Indians, five hundred of which were Cherokees and the balance friendly Creeks – I crossed the </a:t>
            </a:r>
            <a:r>
              <a:rPr lang="en-US" sz="1050" dirty="0" err="1">
                <a:solidFill>
                  <a:srgbClr val="555555"/>
                </a:solidFill>
              </a:rPr>
              <a:t>Tallapoosey</a:t>
            </a:r>
            <a:r>
              <a:rPr lang="en-US" sz="1050" dirty="0">
                <a:solidFill>
                  <a:srgbClr val="555555"/>
                </a:solidFill>
              </a:rPr>
              <a:t> river at the little Island ford about three miles below the bend, in which the enemy had concentrated, and then turned up the river bearing away from its </a:t>
            </a:r>
            <a:r>
              <a:rPr lang="en-US" sz="1050" dirty="0" err="1">
                <a:solidFill>
                  <a:srgbClr val="555555"/>
                </a:solidFill>
              </a:rPr>
              <a:t>clifts</a:t>
            </a:r>
            <a:r>
              <a:rPr lang="en-US" sz="1050" dirty="0">
                <a:solidFill>
                  <a:srgbClr val="555555"/>
                </a:solidFill>
              </a:rPr>
              <a:t> – when within half a mile of the village the savage yell was raised by the enemy, and I supposed he had discovered and was about to attack me. I immediately drew up my forces in line of battle in an open hilly woodland, and in that position moved on towards the yelling of the enemy – previous to this I had ordered the Indians on our approach to the bend of the river to advance secretly and take possession of the bank of the river and prevent the enemy from crossing on the approach of your army in his front – when within a quarter of a mile of the river, the firing of your cannon commenced, when the Indians with me immediately rushed forward with great impetuosity to the river bank – my line was halted and kept in order of battle, expecting an attack on our rear from the </a:t>
            </a:r>
            <a:r>
              <a:rPr lang="en-US" sz="1050" dirty="0" err="1">
                <a:solidFill>
                  <a:srgbClr val="555555"/>
                </a:solidFill>
              </a:rPr>
              <a:t>Oakfuskee</a:t>
            </a:r>
            <a:r>
              <a:rPr lang="en-US" sz="1050" dirty="0">
                <a:solidFill>
                  <a:srgbClr val="555555"/>
                </a:solidFill>
              </a:rPr>
              <a:t> villages, which lay down the river about eight miles below us –The firing of you cannon and small arms in a short time became general and heavy, which animated our Indians, and seeing about one hundred of the Warriors and all the squaws and children of the enemy running about among the huts of the village, which was open to our view, they could no longer remain silent spectators, while some kept up a fire across the river (which is about one hundred &amp; twenty yards wide) to prevent the enemy’s approach to the bank, others plunged into the water and swam over the river for canoes that lay at the other shore in considerable numbers, and brought them over, in which crafts a number of them embarked, and landed in the bend with the enemy – Colo. Gideon Morgan [Jr.] who commanded the Cherokees, Capt.[Hugh] Kerr, and Capt. William Russell, with a part of this company of Spies was amongst the first that crossed the river, they advanced into the village and very soon drove the enemy from the huts up the river bank to the fortified works from which they were fighting you – they pursued and continued to annoy them during the whole action – This movement of my Indians forces left the river bank unguarded and made it necessary that I should send a part of my line to take possession of the river bank. I accordingly ordered about one third of the men to be posted around the bend on the river bank, whilst the balance remained inline to protect our rear – Captain Hammonds company of </a:t>
            </a:r>
            <a:r>
              <a:rPr lang="en-US" sz="1050" dirty="0" err="1">
                <a:solidFill>
                  <a:srgbClr val="555555"/>
                </a:solidFill>
              </a:rPr>
              <a:t>Raingers</a:t>
            </a:r>
            <a:r>
              <a:rPr lang="en-US" sz="1050" dirty="0">
                <a:solidFill>
                  <a:srgbClr val="555555"/>
                </a:solidFill>
              </a:rPr>
              <a:t> took post on the river bank on my right and during the whole engagement kept up a continued and destructive fire on those of the enemy that attempted to escape into the river and killed a very large proportion of those that were found dead under the bank as well as many others sunk under water – I ordered Lieutenant Bean to take possession of the Island below with forty men, to prevent the enemy’s taking refuge there, which was executed with promptitude, and which had a very happy effect, as many of the enemy did attempt their escape to the Island, but not one ever landed, they were sunk by </a:t>
            </a:r>
            <a:r>
              <a:rPr lang="en-US" sz="1050" dirty="0" err="1">
                <a:solidFill>
                  <a:srgbClr val="555555"/>
                </a:solidFill>
              </a:rPr>
              <a:t>Leut</a:t>
            </a:r>
            <a:r>
              <a:rPr lang="en-US" sz="1050" dirty="0">
                <a:solidFill>
                  <a:srgbClr val="555555"/>
                </a:solidFill>
              </a:rPr>
              <a:t>. Beans command ere they reached the bank, and that few was killed the instant they landed – From the report of my Officers as well as from my own observation, I feel warranted in saying that from two hundred &amp; fifty to three hundred of the enemy was buried under water and was not numbered with the dead that was found – My loss was two white men killed and ten wounded – and twenty three friendly Indians killed and forty seven wounded – making in the whole of my detachment, twenty five killed and fifty seven wounded – I left my position after you had gained possession of the bend and the enemy’s works, and after the few who survived had taken shelter under the banks of the river, and marched up thro’ the </a:t>
            </a:r>
            <a:r>
              <a:rPr lang="en-US" sz="1050" dirty="0" err="1">
                <a:solidFill>
                  <a:srgbClr val="555555"/>
                </a:solidFill>
              </a:rPr>
              <a:t>Newyorker</a:t>
            </a:r>
            <a:r>
              <a:rPr lang="en-US" sz="1050" dirty="0">
                <a:solidFill>
                  <a:srgbClr val="555555"/>
                </a:solidFill>
              </a:rPr>
              <a:t> village, crossed over and joined the main army at seven </a:t>
            </a:r>
            <a:r>
              <a:rPr lang="en-US" sz="1050" dirty="0" err="1">
                <a:solidFill>
                  <a:srgbClr val="555555"/>
                </a:solidFill>
              </a:rPr>
              <a:t>Oclock</a:t>
            </a:r>
            <a:r>
              <a:rPr lang="en-US" sz="1050" dirty="0">
                <a:solidFill>
                  <a:srgbClr val="555555"/>
                </a:solidFill>
              </a:rPr>
              <a:t> P.M. during the action all the men and Officers of my detachment acted their several parts well – no one neglected to do the duty assigned to him with great firmness – Quarter Master [Joshua] Haskell attached himself to </a:t>
            </a:r>
            <a:r>
              <a:rPr lang="en-US" sz="1050" dirty="0" err="1">
                <a:solidFill>
                  <a:srgbClr val="555555"/>
                </a:solidFill>
              </a:rPr>
              <a:t>Capt</a:t>
            </a:r>
            <a:r>
              <a:rPr lang="en-US" sz="1050" dirty="0">
                <a:solidFill>
                  <a:srgbClr val="555555"/>
                </a:solidFill>
              </a:rPr>
              <a:t> Hammonds company, and fired not less than fifty rounds at the enemy during the course of the day and no doubt, done much </a:t>
            </a:r>
            <a:r>
              <a:rPr lang="en-US" sz="1050" dirty="0" err="1">
                <a:solidFill>
                  <a:srgbClr val="555555"/>
                </a:solidFill>
              </a:rPr>
              <a:t>execution.I</a:t>
            </a:r>
            <a:r>
              <a:rPr lang="en-US" sz="1050" dirty="0">
                <a:solidFill>
                  <a:srgbClr val="555555"/>
                </a:solidFill>
              </a:rPr>
              <a:t> am Sir very respectfully you very Humble Servant</a:t>
            </a:r>
          </a:p>
          <a:p>
            <a:pPr>
              <a:defRPr/>
            </a:pPr>
            <a:r>
              <a:rPr lang="en-US" sz="1050" dirty="0" err="1">
                <a:solidFill>
                  <a:srgbClr val="555555"/>
                </a:solidFill>
              </a:rPr>
              <a:t>Jno</a:t>
            </a:r>
            <a:r>
              <a:rPr lang="en-US" sz="1050" dirty="0">
                <a:solidFill>
                  <a:srgbClr val="555555"/>
                </a:solidFill>
              </a:rPr>
              <a:t>. Coffee</a:t>
            </a:r>
            <a:br>
              <a:rPr lang="en-US" sz="1050" dirty="0">
                <a:solidFill>
                  <a:srgbClr val="555555"/>
                </a:solidFill>
              </a:rPr>
            </a:br>
            <a:r>
              <a:rPr lang="en-US" sz="1050" dirty="0" err="1">
                <a:solidFill>
                  <a:srgbClr val="555555"/>
                </a:solidFill>
              </a:rPr>
              <a:t>Brigd</a:t>
            </a:r>
            <a:r>
              <a:rPr lang="en-US" sz="1050" dirty="0">
                <a:solidFill>
                  <a:srgbClr val="555555"/>
                </a:solidFill>
              </a:rPr>
              <a:t>. Genl.</a:t>
            </a:r>
          </a:p>
          <a:p>
            <a:pPr>
              <a:defRPr/>
            </a:pPr>
            <a:br>
              <a:rPr lang="en-US" sz="1050" dirty="0"/>
            </a:br>
            <a:br>
              <a:rPr lang="en-US" sz="1050" dirty="0"/>
            </a:br>
            <a:r>
              <a:rPr lang="en-US" sz="1050" i="1" dirty="0">
                <a:solidFill>
                  <a:srgbClr val="555555"/>
                </a:solidFill>
              </a:rPr>
              <a:t>Source: Horseshoe Bend NMP historical files.</a:t>
            </a:r>
            <a:endParaRPr lang="en-US" altLang="en-US" sz="1050" dirty="0"/>
          </a:p>
        </p:txBody>
      </p:sp>
      <p:sp>
        <p:nvSpPr>
          <p:cNvPr id="3" name="TextBox 2">
            <a:extLst>
              <a:ext uri="{FF2B5EF4-FFF2-40B4-BE49-F238E27FC236}">
                <a16:creationId xmlns:a16="http://schemas.microsoft.com/office/drawing/2014/main" id="{C1B8B071-3CFD-C6ED-0E0B-BB0E6A2B19F0}"/>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Mounted-Brigade Commander John Coffee to Andrew Jackson</a:t>
            </a:r>
            <a:endParaRPr lang="en-US" dirty="0"/>
          </a:p>
        </p:txBody>
      </p:sp>
    </p:spTree>
  </p:cSld>
  <p:clrMapOvr>
    <a:masterClrMapping/>
  </p:clrMapOvr>
  <p:transition spd="slow"/>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2" name="Picture 18">
            <a:extLst>
              <a:ext uri="{FF2B5EF4-FFF2-40B4-BE49-F238E27FC236}">
                <a16:creationId xmlns:a16="http://schemas.microsoft.com/office/drawing/2014/main" id="{E460ED97-7AEA-9439-427B-4431A3E7C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4025"/>
            <a:ext cx="4572000" cy="640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8563" name="Picture 20">
            <a:extLst>
              <a:ext uri="{FF2B5EF4-FFF2-40B4-BE49-F238E27FC236}">
                <a16:creationId xmlns:a16="http://schemas.microsoft.com/office/drawing/2014/main" id="{807DB629-54D5-A0EF-F188-7CDADB7C7D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54025"/>
            <a:ext cx="4252912" cy="640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E4BEC79-5EE9-DC12-A128-9C732D6E538E}"/>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Cherokee Regiment Commander Gideon Morgan to Tennessee Governor Willy Blount</a:t>
            </a:r>
            <a:endParaRPr lang="en-US" dirty="0"/>
          </a:p>
        </p:txBody>
      </p:sp>
    </p:spTree>
  </p:cSld>
  <p:clrMapOvr>
    <a:masterClrMapping/>
  </p:clrMapOvr>
  <p:transition spd="slow"/>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0" name="Picture 2">
            <a:extLst>
              <a:ext uri="{FF2B5EF4-FFF2-40B4-BE49-F238E27FC236}">
                <a16:creationId xmlns:a16="http://schemas.microsoft.com/office/drawing/2014/main" id="{9178C394-02F7-7518-D17B-10CDAF4C3800}"/>
              </a:ext>
            </a:extLst>
          </p:cNvPr>
          <p:cNvPicPr>
            <a:picLocks noChangeAspect="1"/>
          </p:cNvPicPr>
          <p:nvPr/>
        </p:nvPicPr>
        <p:blipFill>
          <a:blip r:embed="rId3">
            <a:extLst>
              <a:ext uri="{28A0092B-C50C-407E-A947-70E740481C1C}">
                <a14:useLocalDpi xmlns:a14="http://schemas.microsoft.com/office/drawing/2010/main" val="0"/>
              </a:ext>
            </a:extLst>
          </a:blip>
          <a:srcRect l="12085" r="13950" b="30482"/>
          <a:stretch>
            <a:fillRect/>
          </a:stretch>
        </p:blipFill>
        <p:spPr bwMode="auto">
          <a:xfrm>
            <a:off x="-9525" y="369888"/>
            <a:ext cx="4572000" cy="589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0611" name="Picture 2" descr="HSB COL Carrol HSB Map">
            <a:extLst>
              <a:ext uri="{FF2B5EF4-FFF2-40B4-BE49-F238E27FC236}">
                <a16:creationId xmlns:a16="http://schemas.microsoft.com/office/drawing/2014/main" id="{07FFC7D9-8455-51A4-9C8F-62D49853D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69888"/>
            <a:ext cx="4419600" cy="589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ADABAE-8F8B-0EED-D1E6-D8397C86CDBE}"/>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Account and Sketch Map by Jackson Aide, Colonel William Carroll</a:t>
            </a:r>
            <a:endParaRPr lang="en-US" dirty="0"/>
          </a:p>
        </p:txBody>
      </p:sp>
      <p:sp>
        <p:nvSpPr>
          <p:cNvPr id="580613" name="TextBox 5">
            <a:extLst>
              <a:ext uri="{FF2B5EF4-FFF2-40B4-BE49-F238E27FC236}">
                <a16:creationId xmlns:a16="http://schemas.microsoft.com/office/drawing/2014/main" id="{31CB6FCF-574A-76C9-D71C-07A39B87D6E7}"/>
              </a:ext>
            </a:extLst>
          </p:cNvPr>
          <p:cNvSpPr txBox="1">
            <a:spLocks noChangeArrowheads="1"/>
          </p:cNvSpPr>
          <p:nvPr/>
        </p:nvSpPr>
        <p:spPr bwMode="auto">
          <a:xfrm>
            <a:off x="4598988" y="6262688"/>
            <a:ext cx="45720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200" b="0"/>
              <a:t>Map is courtesy North Carolina Division of Archives and History, </a:t>
            </a:r>
          </a:p>
          <a:p>
            <a:pPr>
              <a:spcBef>
                <a:spcPct val="0"/>
              </a:spcBef>
              <a:buFontTx/>
              <a:buNone/>
            </a:pPr>
            <a:r>
              <a:rPr lang="en-US" altLang="en-US" sz="1200" b="0"/>
              <a:t>https://archives.ncdcr.gov/contact/staff-list#specialcollections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a:extLst>
              <a:ext uri="{FF2B5EF4-FFF2-40B4-BE49-F238E27FC236}">
                <a16:creationId xmlns:a16="http://schemas.microsoft.com/office/drawing/2014/main" id="{D2936FF8-C334-85F2-7A60-169EAD1195AE}"/>
              </a:ext>
            </a:extLst>
          </p:cNvPr>
          <p:cNvSpPr txBox="1">
            <a:spLocks noChangeArrowheads="1"/>
          </p:cNvSpPr>
          <p:nvPr/>
        </p:nvSpPr>
        <p:spPr bwMode="auto">
          <a:xfrm>
            <a:off x="0" y="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1:  Park HQ—War of 1812 thru 1813, and Creek War</a:t>
            </a:r>
            <a:r>
              <a:rPr lang="en-US" altLang="en-US" sz="2000" b="0">
                <a:solidFill>
                  <a:srgbClr val="FF0000"/>
                </a:solidFill>
              </a:rPr>
              <a:t> </a:t>
            </a:r>
            <a:r>
              <a:rPr lang="en-US" altLang="en-US" sz="2000">
                <a:solidFill>
                  <a:srgbClr val="FF0000"/>
                </a:solidFill>
              </a:rPr>
              <a:t>Origins</a:t>
            </a:r>
          </a:p>
          <a:p>
            <a:pPr algn="ctr">
              <a:spcBef>
                <a:spcPct val="0"/>
              </a:spcBef>
              <a:buFontTx/>
              <a:buNone/>
            </a:pPr>
            <a:r>
              <a:rPr lang="en-US" altLang="en-US" sz="2000">
                <a:solidFill>
                  <a:srgbClr val="0000FF"/>
                </a:solidFill>
              </a:rPr>
              <a:t>Reference Menu for Your Research</a:t>
            </a:r>
          </a:p>
          <a:p>
            <a:pPr>
              <a:spcBef>
                <a:spcPct val="0"/>
              </a:spcBef>
              <a:buFontTx/>
              <a:buNone/>
            </a:pPr>
            <a:endParaRPr lang="en-US" altLang="en-US" sz="1800" b="0">
              <a:solidFill>
                <a:srgbClr val="FF00FF"/>
              </a:solidFill>
            </a:endParaRPr>
          </a:p>
          <a:p>
            <a:pPr>
              <a:spcBef>
                <a:spcPct val="0"/>
              </a:spcBef>
              <a:buFontTx/>
              <a:buNone/>
            </a:pPr>
            <a:r>
              <a:rPr lang="en-US" altLang="en-US" sz="1800" b="0">
                <a:solidFill>
                  <a:srgbClr val="0000FF"/>
                </a:solidFill>
              </a:rPr>
              <a:t>--This file’s slides 78-94 (War of 1812 issues), 105-127 (Creek Civil War), 285</a:t>
            </a:r>
          </a:p>
          <a:p>
            <a:pPr>
              <a:spcBef>
                <a:spcPct val="0"/>
              </a:spcBef>
              <a:buFontTx/>
              <a:buNone/>
            </a:pPr>
            <a:r>
              <a:rPr lang="en-US" altLang="en-US" sz="1800" b="0">
                <a:solidFill>
                  <a:srgbClr val="0000FF"/>
                </a:solidFill>
              </a:rPr>
              <a:t>--</a:t>
            </a:r>
            <a:r>
              <a:rPr lang="en-US" altLang="en-US" sz="1800" b="0" i="1">
                <a:solidFill>
                  <a:srgbClr val="0000FF"/>
                </a:solidFill>
              </a:rPr>
              <a:t>American Military History, V. 1</a:t>
            </a:r>
            <a:r>
              <a:rPr lang="en-US" altLang="en-US" sz="1800" b="0">
                <a:solidFill>
                  <a:srgbClr val="0000FF"/>
                </a:solidFill>
              </a:rPr>
              <a:t>, Chapter 6, especially pp. 132-146  (overview of War of</a:t>
            </a:r>
          </a:p>
          <a:p>
            <a:pPr>
              <a:spcBef>
                <a:spcPct val="0"/>
              </a:spcBef>
              <a:buFontTx/>
              <a:buNone/>
            </a:pPr>
            <a:r>
              <a:rPr lang="en-US" altLang="en-US" sz="1800" b="0">
                <a:solidFill>
                  <a:srgbClr val="0000FF"/>
                </a:solidFill>
              </a:rPr>
              <a:t>    1812—the best quick, mostly reliable reference)</a:t>
            </a:r>
          </a:p>
          <a:p>
            <a:pPr>
              <a:spcBef>
                <a:spcPct val="0"/>
              </a:spcBef>
              <a:buFontTx/>
              <a:buNone/>
            </a:pPr>
            <a:r>
              <a:rPr lang="en-US" altLang="en-US" sz="1800" b="0">
                <a:solidFill>
                  <a:srgbClr val="FF0000"/>
                </a:solidFill>
              </a:rPr>
              <a:t>	</a:t>
            </a:r>
            <a:r>
              <a:rPr lang="en-US" altLang="en-US" sz="1800" b="0">
                <a:solidFill>
                  <a:srgbClr val="FF0000"/>
                </a:solidFill>
                <a:hlinkClick r:id="rId3"/>
              </a:rPr>
              <a:t>http://www.history.army.mil/books/AMH-V1/ch06.htm</a:t>
            </a:r>
            <a:endParaRPr lang="en-US" altLang="en-US" sz="1800" b="0">
              <a:solidFill>
                <a:srgbClr val="FF0000"/>
              </a:solidFill>
            </a:endParaRPr>
          </a:p>
          <a:p>
            <a:pPr>
              <a:spcBef>
                <a:spcPct val="0"/>
              </a:spcBef>
              <a:buFontTx/>
              <a:buNone/>
            </a:pPr>
            <a:r>
              <a:rPr lang="en-US" altLang="en-US" sz="1800" b="0">
                <a:solidFill>
                  <a:srgbClr val="0000FF"/>
                </a:solidFill>
              </a:rPr>
              <a:t>--Blackmon, </a:t>
            </a:r>
            <a:r>
              <a:rPr lang="en-US" altLang="en-US" sz="1800" b="0" i="1">
                <a:solidFill>
                  <a:srgbClr val="0000FF"/>
                </a:solidFill>
              </a:rPr>
              <a:t>The Creek War, </a:t>
            </a:r>
            <a:r>
              <a:rPr lang="en-US" altLang="en-US" sz="1800" b="0">
                <a:solidFill>
                  <a:srgbClr val="0000FF"/>
                </a:solidFill>
              </a:rPr>
              <a:t>pp. 7-19, </a:t>
            </a:r>
            <a:r>
              <a:rPr lang="en-US" altLang="en-US" sz="1800" b="0">
                <a:hlinkClick r:id="rId4"/>
              </a:rPr>
              <a:t>https://history.army.mil/catalog/pubs/74/74-4.html</a:t>
            </a:r>
            <a:r>
              <a:rPr lang="en-US" altLang="en-US" sz="1800" b="0">
                <a:solidFill>
                  <a:srgbClr val="0000FF"/>
                </a:solidFill>
              </a:rPr>
              <a:t> </a:t>
            </a:r>
          </a:p>
          <a:p>
            <a:pPr>
              <a:spcBef>
                <a:spcPct val="0"/>
              </a:spcBef>
              <a:buFontTx/>
              <a:buNone/>
            </a:pPr>
            <a:r>
              <a:rPr lang="en-US" altLang="en-US" sz="1800" b="0">
                <a:solidFill>
                  <a:srgbClr val="0000FF"/>
                </a:solidFill>
              </a:rPr>
              <a:t>--Braund, ed., </a:t>
            </a:r>
            <a:r>
              <a:rPr lang="en-US" altLang="en-US" sz="1800" b="0" i="1">
                <a:solidFill>
                  <a:srgbClr val="0000FF"/>
                </a:solidFill>
              </a:rPr>
              <a:t>Tohopeka</a:t>
            </a:r>
            <a:r>
              <a:rPr lang="en-US" altLang="en-US" sz="1800" b="0">
                <a:solidFill>
                  <a:srgbClr val="0000FF"/>
                </a:solidFill>
              </a:rPr>
              <a:t>, Ch. 2 (a view of Tecumseh’s impact); </a:t>
            </a:r>
          </a:p>
          <a:p>
            <a:pPr>
              <a:spcBef>
                <a:spcPct val="0"/>
              </a:spcBef>
              <a:buFontTx/>
              <a:buNone/>
            </a:pPr>
            <a:r>
              <a:rPr lang="en-US" altLang="en-US" sz="1800" b="0">
                <a:solidFill>
                  <a:srgbClr val="0000FF"/>
                </a:solidFill>
              </a:rPr>
              <a:t>    Ch. 3 (discussion of white concerns)</a:t>
            </a:r>
          </a:p>
          <a:p>
            <a:pPr>
              <a:spcBef>
                <a:spcPct val="0"/>
              </a:spcBef>
              <a:buFontTx/>
              <a:buNone/>
            </a:pPr>
            <a:r>
              <a:rPr lang="en-US" altLang="en-US" sz="1800" b="0">
                <a:solidFill>
                  <a:srgbClr val="0000FF"/>
                </a:solidFill>
              </a:rPr>
              <a:t>--Bunn &amp; Williams, </a:t>
            </a:r>
            <a:r>
              <a:rPr lang="en-US" altLang="en-US" sz="1800" b="0" i="1">
                <a:solidFill>
                  <a:srgbClr val="0000FF"/>
                </a:solidFill>
              </a:rPr>
              <a:t>Battle for the Southern Frontier</a:t>
            </a:r>
            <a:r>
              <a:rPr lang="en-US" altLang="en-US" sz="1800" b="0">
                <a:solidFill>
                  <a:srgbClr val="0000FF"/>
                </a:solidFill>
              </a:rPr>
              <a:t>, pp. 15-39 (brief background) </a:t>
            </a:r>
          </a:p>
          <a:p>
            <a:pPr>
              <a:spcBef>
                <a:spcPct val="0"/>
              </a:spcBef>
              <a:buFontTx/>
              <a:buNone/>
            </a:pPr>
            <a:r>
              <a:rPr lang="en-US" altLang="en-US" sz="1800" b="0">
                <a:solidFill>
                  <a:srgbClr val="0000FF"/>
                </a:solidFill>
              </a:rPr>
              <a:t>--Clark and Guice, </a:t>
            </a:r>
            <a:r>
              <a:rPr lang="en-US" altLang="en-US" sz="1800" b="0" i="1">
                <a:solidFill>
                  <a:srgbClr val="0000FF"/>
                </a:solidFill>
              </a:rPr>
              <a:t>Old Southwest</a:t>
            </a:r>
            <a:r>
              <a:rPr lang="en-US" altLang="en-US" sz="1800" b="0">
                <a:solidFill>
                  <a:srgbClr val="0000FF"/>
                </a:solidFill>
              </a:rPr>
              <a:t>, Chs. 7-8 (regional overview)</a:t>
            </a:r>
          </a:p>
          <a:p>
            <a:pPr>
              <a:spcBef>
                <a:spcPct val="0"/>
              </a:spcBef>
              <a:buFontTx/>
              <a:buNone/>
            </a:pPr>
            <a:r>
              <a:rPr lang="en-US" altLang="en-US" sz="1800" b="0">
                <a:solidFill>
                  <a:srgbClr val="0000FF"/>
                </a:solidFill>
              </a:rPr>
              <a:t>--Cave, </a:t>
            </a:r>
            <a:r>
              <a:rPr lang="en-US" altLang="en-US" sz="1800" b="0" i="1">
                <a:solidFill>
                  <a:srgbClr val="0000FF"/>
                </a:solidFill>
              </a:rPr>
              <a:t>Prophets of the Great Spirit</a:t>
            </a:r>
            <a:r>
              <a:rPr lang="en-US" altLang="en-US" sz="1800" b="0">
                <a:solidFill>
                  <a:srgbClr val="0000FF"/>
                </a:solidFill>
              </a:rPr>
              <a:t>, Chs. 3-4 (Tecumseh and the Creeks)</a:t>
            </a:r>
          </a:p>
          <a:p>
            <a:pPr>
              <a:spcBef>
                <a:spcPct val="0"/>
              </a:spcBef>
              <a:buFontTx/>
              <a:buNone/>
            </a:pPr>
            <a:r>
              <a:rPr lang="en-US" altLang="en-US" sz="1800" b="0" i="1">
                <a:solidFill>
                  <a:srgbClr val="0000FF"/>
                </a:solidFill>
              </a:rPr>
              <a:t>--</a:t>
            </a:r>
            <a:r>
              <a:rPr lang="en-US" altLang="en-US" sz="1800" b="0">
                <a:solidFill>
                  <a:srgbClr val="0000FF"/>
                </a:solidFill>
              </a:rPr>
              <a:t>Elting, </a:t>
            </a:r>
            <a:r>
              <a:rPr lang="en-US" altLang="en-US" sz="1800" b="0" i="1">
                <a:solidFill>
                  <a:srgbClr val="0000FF"/>
                </a:solidFill>
              </a:rPr>
              <a:t>Amateurs to Arms! </a:t>
            </a:r>
            <a:r>
              <a:rPr lang="en-US" altLang="en-US" sz="1800" b="0">
                <a:solidFill>
                  <a:srgbClr val="0000FF"/>
                </a:solidFill>
              </a:rPr>
              <a:t>Ch 1 &amp; pp. 156-165 (difficulties / Creek War setup)</a:t>
            </a:r>
          </a:p>
          <a:p>
            <a:pPr>
              <a:spcBef>
                <a:spcPct val="0"/>
              </a:spcBef>
              <a:buFontTx/>
              <a:buNone/>
            </a:pPr>
            <a:r>
              <a:rPr lang="en-US" altLang="en-US" sz="1800" b="0">
                <a:solidFill>
                  <a:srgbClr val="0000FF"/>
                </a:solidFill>
              </a:rPr>
              <a:t>--Halbert and Ball, </a:t>
            </a:r>
            <a:r>
              <a:rPr lang="en-US" altLang="en-US" sz="1800" b="0" i="1">
                <a:solidFill>
                  <a:srgbClr val="0000FF"/>
                </a:solidFill>
              </a:rPr>
              <a:t>Creek War</a:t>
            </a:r>
            <a:r>
              <a:rPr lang="en-US" altLang="en-US" sz="1800" b="0">
                <a:solidFill>
                  <a:srgbClr val="0000FF"/>
                </a:solidFill>
              </a:rPr>
              <a:t>, Chs. 2, 4-9 (Tecumseh, Creek Civil War) </a:t>
            </a:r>
          </a:p>
          <a:p>
            <a:pPr>
              <a:spcBef>
                <a:spcPct val="0"/>
              </a:spcBef>
              <a:buFontTx/>
              <a:buNone/>
            </a:pPr>
            <a:r>
              <a:rPr lang="en-US" altLang="en-US" sz="1800" b="0">
                <a:solidFill>
                  <a:srgbClr val="0000FF"/>
                </a:solidFill>
              </a:rPr>
              <a:t>--Martin, </a:t>
            </a:r>
            <a:r>
              <a:rPr lang="en-US" altLang="en-US" sz="1800" b="0" i="1">
                <a:solidFill>
                  <a:srgbClr val="0000FF"/>
                </a:solidFill>
              </a:rPr>
              <a:t>Sacred Revolt</a:t>
            </a:r>
            <a:r>
              <a:rPr lang="en-US" altLang="en-US" sz="1800" b="0">
                <a:solidFill>
                  <a:srgbClr val="0000FF"/>
                </a:solidFill>
              </a:rPr>
              <a:t>, Chap. 5 (Tecumseh’s impact upon Creeks)</a:t>
            </a:r>
          </a:p>
          <a:p>
            <a:pPr>
              <a:spcBef>
                <a:spcPct val="0"/>
              </a:spcBef>
              <a:buFontTx/>
              <a:buNone/>
            </a:pPr>
            <a:r>
              <a:rPr lang="en-US" altLang="en-US" sz="1800" b="0">
                <a:solidFill>
                  <a:srgbClr val="0000FF"/>
                </a:solidFill>
              </a:rPr>
              <a:t>--Owsley, </a:t>
            </a:r>
            <a:r>
              <a:rPr lang="en-US" altLang="en-US" sz="1800" b="0" i="1">
                <a:solidFill>
                  <a:srgbClr val="0000FF"/>
                </a:solidFill>
              </a:rPr>
              <a:t>Struggle for the Gulf Borderlands</a:t>
            </a:r>
            <a:r>
              <a:rPr lang="en-US" altLang="en-US" sz="1800" b="0">
                <a:solidFill>
                  <a:srgbClr val="0000FF"/>
                </a:solidFill>
              </a:rPr>
              <a:t>, Chaps. 1-3 (regional overview)</a:t>
            </a:r>
          </a:p>
          <a:p>
            <a:pPr>
              <a:spcBef>
                <a:spcPct val="0"/>
              </a:spcBef>
              <a:buFontTx/>
              <a:buNone/>
            </a:pPr>
            <a:r>
              <a:rPr lang="en-US" altLang="en-US" sz="1800" b="0">
                <a:solidFill>
                  <a:srgbClr val="0000FF"/>
                </a:solidFill>
              </a:rPr>
              <a:t>--O’Brien, </a:t>
            </a:r>
            <a:r>
              <a:rPr lang="en-US" altLang="en-US" sz="1800" b="0" i="1">
                <a:solidFill>
                  <a:srgbClr val="0000FF"/>
                </a:solidFill>
              </a:rPr>
              <a:t>In Bitterness and in Tears,</a:t>
            </a:r>
            <a:r>
              <a:rPr lang="en-US" altLang="en-US" sz="1800" b="0">
                <a:solidFill>
                  <a:srgbClr val="0000FF"/>
                </a:solidFill>
              </a:rPr>
              <a:t> Chaps. 2-5, (regional overview)</a:t>
            </a:r>
          </a:p>
          <a:p>
            <a:pPr>
              <a:spcBef>
                <a:spcPct val="0"/>
              </a:spcBef>
              <a:buFontTx/>
              <a:buNone/>
            </a:pPr>
            <a:r>
              <a:rPr lang="en-US" altLang="en-US" sz="1800" b="0">
                <a:solidFill>
                  <a:srgbClr val="0000FF"/>
                </a:solidFill>
              </a:rPr>
              <a:t>--Sugden, </a:t>
            </a:r>
            <a:r>
              <a:rPr lang="en-US" altLang="en-US" sz="1800" b="0" i="1">
                <a:solidFill>
                  <a:srgbClr val="0000FF"/>
                </a:solidFill>
              </a:rPr>
              <a:t>Tecumseh</a:t>
            </a:r>
            <a:r>
              <a:rPr lang="en-US" altLang="en-US" sz="1800" b="0">
                <a:solidFill>
                  <a:srgbClr val="0000FF"/>
                </a:solidFill>
              </a:rPr>
              <a:t>, Ch. 19</a:t>
            </a:r>
          </a:p>
          <a:p>
            <a:pPr>
              <a:spcBef>
                <a:spcPct val="0"/>
              </a:spcBef>
              <a:buFontTx/>
              <a:buNone/>
            </a:pPr>
            <a:r>
              <a:rPr lang="en-US" altLang="en-US" sz="1800" b="0">
                <a:solidFill>
                  <a:srgbClr val="0000FF"/>
                </a:solidFill>
              </a:rPr>
              <a:t>--Stiggins, </a:t>
            </a:r>
            <a:r>
              <a:rPr lang="en-US" altLang="en-US" sz="1800" b="0" i="1">
                <a:solidFill>
                  <a:srgbClr val="0000FF"/>
                </a:solidFill>
              </a:rPr>
              <a:t>Creek Indian History</a:t>
            </a:r>
            <a:r>
              <a:rPr lang="en-US" altLang="en-US" sz="1800" b="0">
                <a:solidFill>
                  <a:srgbClr val="0000FF"/>
                </a:solidFill>
              </a:rPr>
              <a:t>, pp. 83-96 (ditto), 97-114 (Creek Civil War)</a:t>
            </a:r>
          </a:p>
          <a:p>
            <a:pPr>
              <a:spcBef>
                <a:spcPct val="0"/>
              </a:spcBef>
              <a:buFontTx/>
              <a:buNone/>
            </a:pPr>
            <a:r>
              <a:rPr lang="en-US" altLang="en-US" sz="1800" b="0">
                <a:solidFill>
                  <a:srgbClr val="0000FF"/>
                </a:solidFill>
              </a:rPr>
              <a:t>--Southerland and Brown, </a:t>
            </a:r>
            <a:r>
              <a:rPr lang="en-US" altLang="en-US" sz="1800" b="0" i="1">
                <a:solidFill>
                  <a:srgbClr val="0000FF"/>
                </a:solidFill>
              </a:rPr>
              <a:t>The Federal Road</a:t>
            </a:r>
            <a:r>
              <a:rPr lang="en-US" altLang="en-US" sz="1800" b="0">
                <a:solidFill>
                  <a:srgbClr val="0000FF"/>
                </a:solidFill>
              </a:rPr>
              <a:t>, pp. 8-40 (Creek War catalyst)</a:t>
            </a:r>
          </a:p>
          <a:p>
            <a:pPr>
              <a:spcBef>
                <a:spcPct val="0"/>
              </a:spcBef>
              <a:buFontTx/>
              <a:buNone/>
            </a:pPr>
            <a:r>
              <a:rPr lang="en-US" altLang="en-US" sz="1800" b="0">
                <a:solidFill>
                  <a:srgbClr val="0000FF"/>
                </a:solidFill>
              </a:rPr>
              <a:t>--Waselkov, </a:t>
            </a:r>
            <a:r>
              <a:rPr lang="en-US" altLang="en-US" sz="1800" b="0" i="1">
                <a:solidFill>
                  <a:srgbClr val="0000FF"/>
                </a:solidFill>
              </a:rPr>
              <a:t>Conquering Spirit</a:t>
            </a:r>
            <a:r>
              <a:rPr lang="en-US" altLang="en-US" sz="1800" b="0">
                <a:solidFill>
                  <a:srgbClr val="0000FF"/>
                </a:solidFill>
              </a:rPr>
              <a:t>, pp. 72-84 (ditto), 85-138 (ditto)</a:t>
            </a:r>
          </a:p>
          <a:p>
            <a:pPr>
              <a:spcBef>
                <a:spcPct val="0"/>
              </a:spcBef>
              <a:buFontTx/>
              <a:buNone/>
            </a:pPr>
            <a:r>
              <a:rPr lang="en-US" altLang="en-US" sz="1800" b="0">
                <a:solidFill>
                  <a:srgbClr val="0000FF"/>
                </a:solidFill>
              </a:rPr>
              <a:t>--Weir, </a:t>
            </a:r>
            <a:r>
              <a:rPr lang="en-US" altLang="en-US" sz="1800" b="0" i="1">
                <a:solidFill>
                  <a:srgbClr val="0000FF"/>
                </a:solidFill>
              </a:rPr>
              <a:t>Paradise of Blood</a:t>
            </a:r>
            <a:r>
              <a:rPr lang="en-US" altLang="en-US" sz="1800" b="0">
                <a:solidFill>
                  <a:srgbClr val="0000FF"/>
                </a:solidFill>
              </a:rPr>
              <a:t>, Chs. 2-4 (detailed regional overview)</a:t>
            </a:r>
          </a:p>
          <a:p>
            <a:pPr>
              <a:spcBef>
                <a:spcPct val="0"/>
              </a:spcBef>
              <a:buFontTx/>
              <a:buNone/>
            </a:pPr>
            <a:r>
              <a:rPr lang="en-US" altLang="en-US" sz="1800" b="0">
                <a:solidFill>
                  <a:srgbClr val="0000FF"/>
                </a:solidFill>
              </a:rPr>
              <a:t>--Wright, </a:t>
            </a:r>
            <a:r>
              <a:rPr lang="en-US" altLang="en-US" sz="1800" b="0" i="1">
                <a:solidFill>
                  <a:srgbClr val="0000FF"/>
                </a:solidFill>
              </a:rPr>
              <a:t>Creeks and Seminoles</a:t>
            </a:r>
            <a:r>
              <a:rPr lang="en-US" altLang="en-US" sz="1800" b="0">
                <a:solidFill>
                  <a:srgbClr val="0000FF"/>
                </a:solidFill>
              </a:rPr>
              <a:t>, pp. 129-175 (Creek conditions for war)</a:t>
            </a:r>
            <a:endParaRPr lang="en-US" altLang="en-US" sz="1800" b="0">
              <a:solidFill>
                <a:srgbClr val="FF0000"/>
              </a:solidFill>
            </a:endParaRPr>
          </a:p>
        </p:txBody>
      </p:sp>
    </p:spTree>
  </p:cSld>
  <p:clrMapOvr>
    <a:masterClrMapping/>
  </p:clrMapOvr>
  <p:transition spd="slow"/>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58" name="Picture 2">
            <a:extLst>
              <a:ext uri="{FF2B5EF4-FFF2-40B4-BE49-F238E27FC236}">
                <a16:creationId xmlns:a16="http://schemas.microsoft.com/office/drawing/2014/main" id="{98378C68-E212-91C1-8C62-522FB12A5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486275"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2659" name="Picture 4">
            <a:extLst>
              <a:ext uri="{FF2B5EF4-FFF2-40B4-BE49-F238E27FC236}">
                <a16:creationId xmlns:a16="http://schemas.microsoft.com/office/drawing/2014/main" id="{9C57A5EB-28F6-B3A1-5511-137EF33DCD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609600"/>
            <a:ext cx="4516437" cy="332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A246E-31DA-F302-C759-8F4E87C32766}"/>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John Reid Letters, Part 1</a:t>
            </a:r>
            <a:endParaRPr lang="en-US" dirty="0"/>
          </a:p>
        </p:txBody>
      </p:sp>
    </p:spTree>
  </p:cSld>
  <p:clrMapOvr>
    <a:masterClrMapping/>
  </p:clrMapOvr>
  <p:transition spd="slow"/>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Picture 2">
            <a:extLst>
              <a:ext uri="{FF2B5EF4-FFF2-40B4-BE49-F238E27FC236}">
                <a16:creationId xmlns:a16="http://schemas.microsoft.com/office/drawing/2014/main" id="{8E82F505-C12C-AC92-6029-45E3882D84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685800"/>
            <a:ext cx="4714875" cy="586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4707" name="Picture 4">
            <a:extLst>
              <a:ext uri="{FF2B5EF4-FFF2-40B4-BE49-F238E27FC236}">
                <a16:creationId xmlns:a16="http://schemas.microsoft.com/office/drawing/2014/main" id="{4F4D2D5D-B6AA-9CAA-0ED2-E05ACB8204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685800"/>
            <a:ext cx="4216400" cy="586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8A152F-19C8-D1C7-5AE1-CE45CBA851A2}"/>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John Reid Letters, Part 2</a:t>
            </a:r>
            <a:endParaRPr lang="en-US" dirty="0"/>
          </a:p>
        </p:txBody>
      </p:sp>
    </p:spTree>
  </p:cSld>
  <p:clrMapOvr>
    <a:masterClrMapping/>
  </p:clrMapOvr>
  <p:transition spd="slow"/>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4" name="Picture 1">
            <a:extLst>
              <a:ext uri="{FF2B5EF4-FFF2-40B4-BE49-F238E27FC236}">
                <a16:creationId xmlns:a16="http://schemas.microsoft.com/office/drawing/2014/main" id="{A174821F-5AB9-E226-F1B7-7AEEBFACB4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6065838" cy="269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989C72-BEC0-E580-0C37-69125D0E0331}"/>
              </a:ext>
            </a:extLst>
          </p:cNvPr>
          <p:cNvSpPr txBox="1"/>
          <p:nvPr/>
        </p:nvSpPr>
        <p:spPr>
          <a:xfrm>
            <a:off x="-9525" y="0"/>
            <a:ext cx="9153525" cy="369888"/>
          </a:xfrm>
          <a:prstGeom prst="rect">
            <a:avLst/>
          </a:prstGeom>
          <a:noFill/>
        </p:spPr>
        <p:txBody>
          <a:bodyPr>
            <a:spAutoFit/>
          </a:bodyPr>
          <a:lstStyle/>
          <a:p>
            <a:pPr algn="ctr">
              <a:defRPr/>
            </a:pPr>
            <a:r>
              <a:rPr lang="en-US" dirty="0">
                <a:solidFill>
                  <a:srgbClr val="000000"/>
                </a:solidFill>
                <a:latin typeface="+mn-lt"/>
              </a:rPr>
              <a:t>John Reid Letters, Part 3</a:t>
            </a:r>
            <a:endParaRPr lang="en-US" dirty="0"/>
          </a:p>
        </p:txBody>
      </p:sp>
    </p:spTree>
  </p:cSld>
  <p:clrMapOvr>
    <a:masterClrMapping/>
  </p:clrMapOvr>
  <p:transition spd="slow"/>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2" name="Picture 2">
            <a:extLst>
              <a:ext uri="{FF2B5EF4-FFF2-40B4-BE49-F238E27FC236}">
                <a16:creationId xmlns:a16="http://schemas.microsoft.com/office/drawing/2014/main" id="{27116501-9CCC-6739-3934-B15EE6B53DE2}"/>
              </a:ext>
            </a:extLst>
          </p:cNvPr>
          <p:cNvPicPr>
            <a:picLocks noChangeAspect="1"/>
          </p:cNvPicPr>
          <p:nvPr/>
        </p:nvPicPr>
        <p:blipFill>
          <a:blip r:embed="rId3">
            <a:extLst>
              <a:ext uri="{28A0092B-C50C-407E-A947-70E740481C1C}">
                <a14:useLocalDpi xmlns:a14="http://schemas.microsoft.com/office/drawing/2010/main" val="0"/>
              </a:ext>
            </a:extLst>
          </a:blip>
          <a:srcRect l="8511" r="3499"/>
          <a:stretch>
            <a:fillRect/>
          </a:stretch>
        </p:blipFill>
        <p:spPr bwMode="auto">
          <a:xfrm>
            <a:off x="4654550" y="546100"/>
            <a:ext cx="4478338" cy="562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8803" name="Picture 4">
            <a:extLst>
              <a:ext uri="{FF2B5EF4-FFF2-40B4-BE49-F238E27FC236}">
                <a16:creationId xmlns:a16="http://schemas.microsoft.com/office/drawing/2014/main" id="{9EFE5E42-0204-73C4-9206-97003CC9982C}"/>
              </a:ext>
            </a:extLst>
          </p:cNvPr>
          <p:cNvPicPr>
            <a:picLocks noChangeAspect="1"/>
          </p:cNvPicPr>
          <p:nvPr/>
        </p:nvPicPr>
        <p:blipFill>
          <a:blip r:embed="rId4">
            <a:extLst>
              <a:ext uri="{28A0092B-C50C-407E-A947-70E740481C1C}">
                <a14:useLocalDpi xmlns:a14="http://schemas.microsoft.com/office/drawing/2010/main" val="0"/>
              </a:ext>
            </a:extLst>
          </a:blip>
          <a:srcRect l="12311" r="13821" b="1389"/>
          <a:stretch>
            <a:fillRect/>
          </a:stretch>
        </p:blipFill>
        <p:spPr bwMode="auto">
          <a:xfrm>
            <a:off x="0" y="546100"/>
            <a:ext cx="4478338" cy="6311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8804" name="TextBox 5">
            <a:extLst>
              <a:ext uri="{FF2B5EF4-FFF2-40B4-BE49-F238E27FC236}">
                <a16:creationId xmlns:a16="http://schemas.microsoft.com/office/drawing/2014/main" id="{2DD9E77D-F991-9E2E-2771-C1FAAC280B0A}"/>
              </a:ext>
            </a:extLst>
          </p:cNvPr>
          <p:cNvSpPr txBox="1">
            <a:spLocks noChangeArrowheads="1"/>
          </p:cNvSpPr>
          <p:nvPr/>
        </p:nvSpPr>
        <p:spPr bwMode="auto">
          <a:xfrm>
            <a:off x="-3175" y="23813"/>
            <a:ext cx="9147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b="0"/>
              <a:t>Private Jesse Webb’s Account of Melee Fighting and Wounds Suffered</a:t>
            </a:r>
          </a:p>
        </p:txBody>
      </p:sp>
    </p:spTree>
  </p:cSld>
  <p:clrMapOvr>
    <a:masterClrMapping/>
  </p:clrMapOvr>
  <p:transition spd="slow"/>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ext Box 2">
            <a:extLst>
              <a:ext uri="{FF2B5EF4-FFF2-40B4-BE49-F238E27FC236}">
                <a16:creationId xmlns:a16="http://schemas.microsoft.com/office/drawing/2014/main" id="{C22804C5-CE5F-ED41-1FF4-64D3A723FE83}"/>
              </a:ext>
            </a:extLst>
          </p:cNvPr>
          <p:cNvSpPr txBox="1">
            <a:spLocks noChangeArrowheads="1"/>
          </p:cNvSpPr>
          <p:nvPr/>
        </p:nvSpPr>
        <p:spPr bwMode="auto">
          <a:xfrm>
            <a:off x="0" y="1600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Selected Creek War Site Visits</a:t>
            </a:r>
          </a:p>
        </p:txBody>
      </p:sp>
    </p:spTree>
  </p:cSld>
  <p:clrMapOvr>
    <a:masterClrMapping/>
  </p:clrMapOvr>
  <p:transition spd="slow"/>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extBox 1">
            <a:extLst>
              <a:ext uri="{FF2B5EF4-FFF2-40B4-BE49-F238E27FC236}">
                <a16:creationId xmlns:a16="http://schemas.microsoft.com/office/drawing/2014/main" id="{807074EF-DA7A-6643-4EA3-8BA9F536C86D}"/>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1</a:t>
            </a:r>
          </a:p>
          <a:p>
            <a:pPr algn="ctr">
              <a:spcBef>
                <a:spcPct val="0"/>
              </a:spcBef>
              <a:buFontTx/>
              <a:buNone/>
            </a:pPr>
            <a:r>
              <a:rPr lang="en-US" altLang="en-US" sz="2200"/>
              <a:t>Notable Forts</a:t>
            </a:r>
          </a:p>
          <a:p>
            <a:pPr algn="ctr">
              <a:spcBef>
                <a:spcPct val="0"/>
              </a:spcBef>
              <a:buFontTx/>
              <a:buNone/>
            </a:pPr>
            <a:endParaRPr lang="en-US" altLang="en-US" sz="2200" b="0"/>
          </a:p>
          <a:p>
            <a:pPr>
              <a:spcBef>
                <a:spcPct val="0"/>
              </a:spcBef>
              <a:buFontTx/>
              <a:buNone/>
            </a:pPr>
            <a:r>
              <a:rPr lang="en-US" altLang="en-US" sz="2200"/>
              <a:t>--Fort Mims.</a:t>
            </a:r>
            <a:r>
              <a:rPr lang="en-US" altLang="en-US" sz="2200" b="0"/>
              <a:t> The directions to the location of this catalytic event in the Creek War are based upon transit from Interstate Highway 65. Just east of the Tombigbee River, Middle River, and Tensaw River Bridge complex north of Mobile, Alabama, take I-65’s Exit 31 for Spanish Fort and Alabama State Highway 225.</a:t>
            </a:r>
          </a:p>
          <a:p>
            <a:pPr>
              <a:spcBef>
                <a:spcPct val="0"/>
              </a:spcBef>
              <a:buFontTx/>
              <a:buNone/>
            </a:pPr>
            <a:r>
              <a:rPr lang="en-US" altLang="en-US" sz="2200" b="0"/>
              <a:t>	Once off the interstate, turn north on Highway 225.  Proceed 3.6 miles until meeting State Highway 59; bear left on Highway 59 and continue 13 miles north (beware of a road, 'Old Stage Road,' that veers to the right about a mile after joining 59--keep left).  After the 13 miles, turn left off of 59 and on to County Highway 80 (a sign for Fort Mims is also there).  Drive three miles and turn right on to Fort Mims Road.  Follow Fort Mims Road 0.5 miles through a trailer park.  Fort Mims parking will be on your right.	</a:t>
            </a:r>
          </a:p>
          <a:p>
            <a:pPr>
              <a:spcBef>
                <a:spcPct val="0"/>
              </a:spcBef>
              <a:buFontTx/>
              <a:buNone/>
            </a:pPr>
            <a:r>
              <a:rPr lang="en-US" altLang="en-US" sz="2200" b="0"/>
              <a:t>	The open state park features a replica of part of the fort, with the existing replica structures standing where archaeological and historical research has placed them.  Ample placards tell the visitor the Fort Mims story, as well as the significance of the various sections. </a:t>
            </a:r>
          </a:p>
        </p:txBody>
      </p:sp>
    </p:spTree>
  </p:cSld>
  <p:clrMapOvr>
    <a:masterClrMapping/>
  </p:clrMapOvr>
  <p:transition spd="slow"/>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extBox 1">
            <a:extLst>
              <a:ext uri="{FF2B5EF4-FFF2-40B4-BE49-F238E27FC236}">
                <a16:creationId xmlns:a16="http://schemas.microsoft.com/office/drawing/2014/main" id="{AF2DCD47-9BF3-6DEA-C70B-A121BBE461E0}"/>
              </a:ext>
            </a:extLst>
          </p:cNvPr>
          <p:cNvSpPr txBox="1">
            <a:spLocks noChangeArrowheads="1"/>
          </p:cNvSpPr>
          <p:nvPr/>
        </p:nvSpPr>
        <p:spPr bwMode="auto">
          <a:xfrm>
            <a:off x="0" y="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2</a:t>
            </a:r>
          </a:p>
          <a:p>
            <a:pPr algn="ctr">
              <a:spcBef>
                <a:spcPct val="0"/>
              </a:spcBef>
              <a:buFontTx/>
              <a:buNone/>
            </a:pPr>
            <a:r>
              <a:rPr lang="en-US" altLang="en-US" sz="2200"/>
              <a:t>Notable Forts</a:t>
            </a:r>
          </a:p>
          <a:p>
            <a:pPr algn="ctr">
              <a:spcBef>
                <a:spcPct val="0"/>
              </a:spcBef>
              <a:buFontTx/>
              <a:buNone/>
            </a:pPr>
            <a:endParaRPr lang="en-US" altLang="en-US" sz="2200" b="0"/>
          </a:p>
          <a:p>
            <a:pPr>
              <a:spcBef>
                <a:spcPct val="0"/>
              </a:spcBef>
              <a:buFontTx/>
              <a:buNone/>
            </a:pPr>
            <a:r>
              <a:rPr lang="en-US" altLang="en-US" sz="2200"/>
              <a:t>--Fort Mitchell.</a:t>
            </a:r>
            <a:r>
              <a:rPr lang="en-US" altLang="en-US" sz="2200" b="0"/>
              <a:t>  A replica fort stands near where John Floyd established his main forward base for operations against the Red Sticks.  Take US Highway 431 southwest out of Phenix City, Alabama.  Just past the Chattahoochee Valley Community College, turn left southbound on State Highway 165 and proceed 5 miles.  The visitor center and fort are on the left.</a:t>
            </a:r>
            <a:endParaRPr lang="en-US" altLang="en-US" sz="2200"/>
          </a:p>
          <a:p>
            <a:pPr>
              <a:spcBef>
                <a:spcPct val="0"/>
              </a:spcBef>
              <a:buFontTx/>
              <a:buNone/>
            </a:pPr>
            <a:endParaRPr lang="en-US" altLang="en-US" sz="2200"/>
          </a:p>
          <a:p>
            <a:pPr>
              <a:spcBef>
                <a:spcPct val="0"/>
              </a:spcBef>
              <a:buFontTx/>
              <a:buNone/>
            </a:pPr>
            <a:r>
              <a:rPr lang="en-US" altLang="en-US" sz="2200"/>
              <a:t>--Fort Strother.  </a:t>
            </a:r>
            <a:r>
              <a:rPr lang="en-US" altLang="en-US" sz="2200" b="0"/>
              <a:t>About 20 miles south of Gadsden, Alabama, turn off State Highway 77 west on to State Highway 144.  Proceed 1.7 miles on Highway 144 across Henry Neely Dam.  At 1.7 miles one will see Valley Drive on the left.  At the intersection of Valley Drive and Highway 144 is a stone marker which commemorates Fort Strother.  Obviously the dam and lake have altered the landscape, but the marker indicates the approximate location of the fort which was Jackson’s main base for much of the campaign.</a:t>
            </a:r>
          </a:p>
        </p:txBody>
      </p:sp>
    </p:spTree>
  </p:cSld>
  <p:clrMapOvr>
    <a:masterClrMapping/>
  </p:clrMapOvr>
  <p:transition spd="slow"/>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Box 1">
            <a:extLst>
              <a:ext uri="{FF2B5EF4-FFF2-40B4-BE49-F238E27FC236}">
                <a16:creationId xmlns:a16="http://schemas.microsoft.com/office/drawing/2014/main" id="{22151B7F-E696-ACD1-B445-2A3FDF6C433D}"/>
              </a:ext>
            </a:extLst>
          </p:cNvPr>
          <p:cNvSpPr txBox="1">
            <a:spLocks noChangeArrowheads="1"/>
          </p:cNvSpPr>
          <p:nvPr/>
        </p:nvSpPr>
        <p:spPr bwMode="auto">
          <a:xfrm>
            <a:off x="0" y="0"/>
            <a:ext cx="9144000" cy="78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3</a:t>
            </a:r>
          </a:p>
          <a:p>
            <a:pPr algn="ctr">
              <a:spcBef>
                <a:spcPct val="0"/>
              </a:spcBef>
              <a:buFontTx/>
              <a:buNone/>
            </a:pPr>
            <a:r>
              <a:rPr lang="en-US" altLang="en-US" sz="2200"/>
              <a:t>Notable Forts</a:t>
            </a:r>
          </a:p>
          <a:p>
            <a:pPr algn="ctr">
              <a:spcBef>
                <a:spcPct val="0"/>
              </a:spcBef>
              <a:buFontTx/>
              <a:buNone/>
            </a:pPr>
            <a:endParaRPr lang="en-US" altLang="en-US" sz="2200" b="0"/>
          </a:p>
          <a:p>
            <a:pPr>
              <a:spcBef>
                <a:spcPct val="0"/>
              </a:spcBef>
              <a:buFontTx/>
              <a:buNone/>
            </a:pPr>
            <a:r>
              <a:rPr lang="en-US" altLang="en-US" sz="2200"/>
              <a:t>--Fort Williams.</a:t>
            </a:r>
            <a:r>
              <a:rPr lang="en-US" altLang="en-US" sz="2200" b="0"/>
              <a:t>  Note:  Lay Lake now covers the site of Fort Williams, Jackson’s pre-Horseshoe Bend advance base, but the monument and cemetery markers' current location are not far from where the fort and actual gravesite sat on the east side of the Coosa River (the markers cannot be verified).  In Sylacauga Alabama, there is a cemetery and historical marker that purports to be the site of Fort Williams, but the fort sat alongside the Coosa River, which is 12 miles from Sylacauga.   </a:t>
            </a:r>
            <a:endParaRPr lang="en-US" altLang="en-US" sz="2200" b="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2200" b="0"/>
              <a:t>	Directions to reach the markers are based upon proceeding south from Childersburg, Alabama and US Highway 280, which is a traffic artery between Columbus, Georgia, and Birmingham, Alabama.</a:t>
            </a:r>
          </a:p>
          <a:p>
            <a:pPr>
              <a:spcBef>
                <a:spcPct val="0"/>
              </a:spcBef>
              <a:buFontTx/>
              <a:buNone/>
            </a:pPr>
            <a:r>
              <a:rPr lang="en-US" altLang="en-US" sz="2200" b="0"/>
              <a:t>	Just east of the Coosa River bridge, turn south off 280 onto Highway 8 (Childersburg-Fayetteville Highway).  Proceed 8.5 miles and turn right at Russell Chapel Road.  Travel 2.8 miles on Russell Chapel and then turn left on Cedar Creek Road.  Follow Cedar Creek Road for 1.8 miles and turn right on General Jackson Memorial Boulevard (the name is abbreviated on the road sign).  Proceed 0.5 miles and on the right are the small stone monument and markers.</a:t>
            </a:r>
          </a:p>
          <a:p>
            <a:pPr>
              <a:spcBef>
                <a:spcPct val="0"/>
              </a:spcBef>
              <a:buFontTx/>
              <a:buNone/>
            </a:pPr>
            <a:r>
              <a:rPr lang="en-US" altLang="en-US" sz="2200" b="0"/>
              <a:t>   </a:t>
            </a:r>
          </a:p>
          <a:p>
            <a:pPr>
              <a:spcBef>
                <a:spcPct val="0"/>
              </a:spcBef>
              <a:buFontTx/>
              <a:buNone/>
            </a:pPr>
            <a:r>
              <a:rPr lang="en-US" altLang="en-US" sz="2200" b="0"/>
              <a:t>	</a:t>
            </a:r>
          </a:p>
          <a:p>
            <a:pPr>
              <a:spcBef>
                <a:spcPct val="0"/>
              </a:spcBef>
              <a:buFontTx/>
              <a:buNone/>
            </a:pPr>
            <a:endParaRPr lang="en-US" altLang="en-US" sz="2200" b="0"/>
          </a:p>
        </p:txBody>
      </p:sp>
    </p:spTree>
  </p:cSld>
  <p:clrMapOvr>
    <a:masterClrMapping/>
  </p:clrMapOvr>
  <p:transition spd="slow"/>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1">
            <a:extLst>
              <a:ext uri="{FF2B5EF4-FFF2-40B4-BE49-F238E27FC236}">
                <a16:creationId xmlns:a16="http://schemas.microsoft.com/office/drawing/2014/main" id="{5987DA37-3F58-440A-AB2E-948352472E4D}"/>
              </a:ext>
            </a:extLst>
          </p:cNvPr>
          <p:cNvSpPr>
            <a:spLocks noChangeArrowheads="1"/>
          </p:cNvSpPr>
          <p:nvPr/>
        </p:nvSpPr>
        <p:spPr bwMode="auto">
          <a:xfrm>
            <a:off x="0" y="0"/>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4</a:t>
            </a:r>
          </a:p>
          <a:p>
            <a:pPr algn="ctr">
              <a:spcBef>
                <a:spcPct val="0"/>
              </a:spcBef>
              <a:buFontTx/>
              <a:buNone/>
            </a:pPr>
            <a:r>
              <a:rPr lang="en-US" altLang="en-US" sz="2200"/>
              <a:t>Notable Forts </a:t>
            </a:r>
          </a:p>
          <a:p>
            <a:pPr algn="ctr">
              <a:spcBef>
                <a:spcPct val="0"/>
              </a:spcBef>
              <a:buFontTx/>
              <a:buNone/>
            </a:pPr>
            <a:endParaRPr lang="en-US" altLang="en-US" sz="2200"/>
          </a:p>
          <a:p>
            <a:pPr>
              <a:spcBef>
                <a:spcPct val="0"/>
              </a:spcBef>
              <a:buFontTx/>
              <a:buNone/>
            </a:pPr>
            <a:r>
              <a:rPr lang="en-US" altLang="en-US" sz="2200"/>
              <a:t>--Fort Jackson.  </a:t>
            </a:r>
            <a:r>
              <a:rPr lang="en-US" altLang="en-US" sz="2200" b="0"/>
              <a:t>This was Jackson’s post-Horseshoe Bend main base, and is a state park nowadays. Directions are in reference to Interstate Highway 85 east of Montgomery Alabama.  Take I-85’s Exit 6 and go north on US 231 for 12 miles.  Turn left on West Fort Toulouse Road and travel 2.5 miles to the park entrance.  A small fee is required.  </a:t>
            </a:r>
          </a:p>
          <a:p>
            <a:pPr>
              <a:spcBef>
                <a:spcPct val="0"/>
              </a:spcBef>
              <a:buFontTx/>
              <a:buNone/>
            </a:pPr>
            <a:r>
              <a:rPr lang="en-US" altLang="en-US" sz="2200" b="0"/>
              <a:t>	The state park is named Fort Toulouse-Fort Jackson because in the 1700s a French fort existed on this site near the confluence of the Coosa and Tallapoosa Rivers.  There is a replica stockade in the park.  </a:t>
            </a:r>
          </a:p>
          <a:p>
            <a:pPr>
              <a:spcBef>
                <a:spcPct val="0"/>
              </a:spcBef>
              <a:buFontTx/>
              <a:buNone/>
            </a:pPr>
            <a:r>
              <a:rPr lang="en-US" altLang="en-US" sz="2200" b="0"/>
              <a:t>	Also on park grounds are the remnants of the earthwork fort that US troops built in the spring of 1814.  General Pinckney named this fort for Jackson, who dictated harsh terms to the Creeks on this spot in summer 1814.  </a:t>
            </a:r>
          </a:p>
        </p:txBody>
      </p:sp>
    </p:spTree>
  </p:cSld>
  <p:clrMapOvr>
    <a:masterClrMapping/>
  </p:clrMapOvr>
  <p:transition spd="slow"/>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TextBox 1">
            <a:extLst>
              <a:ext uri="{FF2B5EF4-FFF2-40B4-BE49-F238E27FC236}">
                <a16:creationId xmlns:a16="http://schemas.microsoft.com/office/drawing/2014/main" id="{5A79D38E-478C-18E1-C5DF-FE740C94924F}"/>
              </a:ext>
            </a:extLst>
          </p:cNvPr>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5</a:t>
            </a:r>
          </a:p>
          <a:p>
            <a:pPr algn="ctr">
              <a:spcBef>
                <a:spcPct val="0"/>
              </a:spcBef>
              <a:buFontTx/>
              <a:buNone/>
            </a:pPr>
            <a:r>
              <a:rPr lang="en-US" altLang="en-US" sz="2200"/>
              <a:t>Battles</a:t>
            </a:r>
          </a:p>
          <a:p>
            <a:pPr algn="ctr">
              <a:spcBef>
                <a:spcPct val="0"/>
              </a:spcBef>
              <a:buFontTx/>
              <a:buNone/>
            </a:pPr>
            <a:endParaRPr lang="en-US" altLang="en-US" sz="2200" b="0"/>
          </a:p>
          <a:p>
            <a:pPr>
              <a:spcBef>
                <a:spcPct val="0"/>
              </a:spcBef>
              <a:buFontTx/>
              <a:buNone/>
            </a:pPr>
            <a:r>
              <a:rPr lang="en-US" altLang="en-US" sz="2200"/>
              <a:t>--Holy Ground.</a:t>
            </a:r>
            <a:r>
              <a:rPr lang="en-US" altLang="en-US" sz="2200" b="0"/>
              <a:t>  These directions are based upon transit on US Highway 80 between Montgomery and Selma Alabama.  Approximately 25 miles west of Montgomery, turn north on County Road 29 and proceed 4.7 miles, where 29 crosses railroad tracks and becomes County Road 40 as 40 merges from the right.  Proceed on 40 after the rail crossing for 4.5 miles.  Turn right off 40 and on to Holy Ground Road.  Drive 1.8 miles to the Holy Ground Battlefield Park entrance.</a:t>
            </a:r>
          </a:p>
          <a:p>
            <a:pPr>
              <a:spcBef>
                <a:spcPct val="0"/>
              </a:spcBef>
              <a:buFontTx/>
              <a:buNone/>
            </a:pPr>
            <a:r>
              <a:rPr lang="en-US" altLang="en-US" sz="2200" b="0"/>
              <a:t>	As of this writing, archaeological studies have been underway to learn more about the battle site, but the park currently focuses upon outdoor recreation and is not actually a battlefield park.</a:t>
            </a:r>
          </a:p>
          <a:p>
            <a:pPr>
              <a:spcBef>
                <a:spcPct val="0"/>
              </a:spcBef>
              <a:buFontTx/>
              <a:buNone/>
            </a:pPr>
            <a:endParaRPr lang="en-US" altLang="en-US" sz="2200" b="0"/>
          </a:p>
          <a:p>
            <a:pPr>
              <a:spcBef>
                <a:spcPct val="0"/>
              </a:spcBef>
              <a:buFontTx/>
              <a:buNone/>
            </a:pPr>
            <a:r>
              <a:rPr lang="en-US" altLang="en-US" sz="2200"/>
              <a:t>--Autassee and Calabee Creek.</a:t>
            </a:r>
            <a:r>
              <a:rPr lang="en-US" altLang="en-US" sz="2200" b="0"/>
              <a:t>  There are no markers for either of these battles between John Floyd’s force and the Red Sticks.  Also, estimated sites for the battles are on private land.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3BB0157F-22E0-EDC7-FB49-A9DC2011BCC5}"/>
              </a:ext>
            </a:extLst>
          </p:cNvPr>
          <p:cNvSpPr txBox="1">
            <a:spLocks noChangeArrowheads="1"/>
          </p:cNvSpPr>
          <p:nvPr/>
        </p:nvSpPr>
        <p:spPr bwMode="auto">
          <a:xfrm>
            <a:off x="0" y="0"/>
            <a:ext cx="9144000" cy="5078413"/>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1: Park Headquarters </a:t>
            </a:r>
          </a:p>
          <a:p>
            <a:pPr marL="457200" indent="-457200">
              <a:defRPr/>
            </a:pPr>
            <a:endParaRPr lang="en-US" sz="2400" dirty="0">
              <a:solidFill>
                <a:srgbClr val="FF0000"/>
              </a:solidFill>
              <a:latin typeface="Arial" charset="0"/>
            </a:endParaRPr>
          </a:p>
          <a:p>
            <a:pPr marL="457200" indent="-457200" algn="ctr">
              <a:defRPr/>
            </a:pPr>
            <a:r>
              <a:rPr lang="en-US" sz="2000" b="1" dirty="0">
                <a:solidFill>
                  <a:srgbClr val="FF0000"/>
                </a:solidFill>
                <a:latin typeface="Arial" charset="0"/>
              </a:rPr>
              <a:t>Suggested SME Talking Points / Group Discussion Questions</a:t>
            </a:r>
          </a:p>
          <a:p>
            <a:pPr marL="457200" indent="-457200" algn="ctr">
              <a:defRPr/>
            </a:pPr>
            <a:r>
              <a:rPr lang="en-US" sz="2000" b="1" u="sng" dirty="0">
                <a:latin typeface="Arial" charset="0"/>
              </a:rPr>
              <a:t>Part 1:  The War of 1812 up through 1813</a:t>
            </a:r>
          </a:p>
          <a:p>
            <a:pPr marL="457200" indent="-457200">
              <a:defRPr/>
            </a:pPr>
            <a:endParaRPr lang="en-US" sz="2000" dirty="0">
              <a:solidFill>
                <a:srgbClr val="FF0000"/>
              </a:solidFill>
              <a:latin typeface="Arial" charset="0"/>
            </a:endParaRPr>
          </a:p>
          <a:p>
            <a:pPr marL="457200" indent="-457200">
              <a:defRPr/>
            </a:pPr>
            <a:r>
              <a:rPr lang="en-US" sz="2000" dirty="0">
                <a:latin typeface="Arial" charset="0"/>
              </a:rPr>
              <a:t>--What were the US aims in the War of 1812 with Britain?  </a:t>
            </a:r>
          </a:p>
          <a:p>
            <a:pPr marL="457200" indent="-457200">
              <a:defRPr/>
            </a:pPr>
            <a:r>
              <a:rPr lang="en-US" sz="2000" dirty="0">
                <a:latin typeface="Arial" charset="0"/>
              </a:rPr>
              <a:t>--As of the Ft. Mims Massacre, how had the War of 1812 gone for the US?  </a:t>
            </a:r>
          </a:p>
          <a:p>
            <a:pPr>
              <a:defRPr/>
            </a:pPr>
            <a:r>
              <a:rPr lang="en-US" sz="2000" dirty="0">
                <a:latin typeface="Arial" charset="0"/>
              </a:rPr>
              <a:t>--What influence did the War of 1812 have upon southern whites, </a:t>
            </a:r>
          </a:p>
          <a:p>
            <a:pPr>
              <a:defRPr/>
            </a:pPr>
            <a:r>
              <a:rPr lang="en-US" sz="2000" dirty="0">
                <a:latin typeface="Arial" charset="0"/>
              </a:rPr>
              <a:t>    southern Indians, and upon the strategic concerns of people like Jackson?</a:t>
            </a:r>
          </a:p>
          <a:p>
            <a:pPr>
              <a:defRPr/>
            </a:pPr>
            <a:r>
              <a:rPr lang="en-US" sz="2000" dirty="0">
                <a:latin typeface="Arial" charset="0"/>
              </a:rPr>
              <a:t>    Was there a perceived British threat to the Deep South?  How?  Why?  </a:t>
            </a:r>
          </a:p>
          <a:p>
            <a:pPr>
              <a:defRPr/>
            </a:pPr>
            <a:r>
              <a:rPr lang="en-US" sz="2000" dirty="0">
                <a:latin typeface="Arial" charset="0"/>
              </a:rPr>
              <a:t>    What role did the Indians (i.e., Tecumseh) play in anti-British feeling?</a:t>
            </a:r>
          </a:p>
          <a:p>
            <a:pPr>
              <a:defRPr/>
            </a:pPr>
            <a:r>
              <a:rPr lang="en-US" sz="2000" dirty="0">
                <a:latin typeface="Arial" charset="0"/>
              </a:rPr>
              <a:t>--Did U.S. forces enjoy good logistical support in this war?</a:t>
            </a:r>
          </a:p>
          <a:p>
            <a:pPr>
              <a:defRPr/>
            </a:pPr>
            <a:r>
              <a:rPr lang="en-US" sz="2000" dirty="0">
                <a:latin typeface="Arial" charset="0"/>
              </a:rPr>
              <a:t>--What about the militia’s role and effectiveness in the War of 1812?</a:t>
            </a:r>
          </a:p>
          <a:p>
            <a:pPr>
              <a:defRPr/>
            </a:pPr>
            <a:r>
              <a:rPr lang="en-US" sz="2000" dirty="0">
                <a:latin typeface="Arial" charset="0"/>
              </a:rPr>
              <a:t>--Had the US matched aims and means well in this war so far?</a:t>
            </a:r>
          </a:p>
          <a:p>
            <a:pPr>
              <a:defRPr/>
            </a:pPr>
            <a:r>
              <a:rPr lang="en-US" sz="2000" dirty="0">
                <a:latin typeface="Arial" charset="0"/>
              </a:rPr>
              <a:t>    Has an aims-means disconnect been a problem with other wars in our</a:t>
            </a:r>
          </a:p>
          <a:p>
            <a:pPr>
              <a:defRPr/>
            </a:pPr>
            <a:r>
              <a:rPr lang="en-US" sz="2000" dirty="0">
                <a:latin typeface="Arial" charset="0"/>
              </a:rPr>
              <a:t>        history?  Why/why not?</a:t>
            </a:r>
          </a:p>
        </p:txBody>
      </p:sp>
    </p:spTree>
  </p:cSld>
  <p:clrMapOvr>
    <a:masterClrMapping/>
  </p:clrMapOvr>
  <p:transition spd="slow"/>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TextBox 1">
            <a:extLst>
              <a:ext uri="{FF2B5EF4-FFF2-40B4-BE49-F238E27FC236}">
                <a16:creationId xmlns:a16="http://schemas.microsoft.com/office/drawing/2014/main" id="{580854E6-8EBF-2B14-F08F-593A9EC32CB7}"/>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6</a:t>
            </a:r>
            <a:endParaRPr lang="en-US" altLang="en-US" sz="2200" b="0"/>
          </a:p>
          <a:p>
            <a:pPr algn="ctr">
              <a:spcBef>
                <a:spcPct val="0"/>
              </a:spcBef>
              <a:buFontTx/>
              <a:buNone/>
            </a:pPr>
            <a:r>
              <a:rPr lang="en-US" altLang="en-US" sz="2200" b="0"/>
              <a:t>Battles</a:t>
            </a:r>
          </a:p>
          <a:p>
            <a:pPr algn="ctr">
              <a:spcBef>
                <a:spcPct val="0"/>
              </a:spcBef>
              <a:buFontTx/>
              <a:buNone/>
            </a:pPr>
            <a:endParaRPr lang="en-US" altLang="en-US" sz="2200" b="0"/>
          </a:p>
          <a:p>
            <a:pPr>
              <a:spcBef>
                <a:spcPct val="0"/>
              </a:spcBef>
              <a:buFontTx/>
              <a:buNone/>
            </a:pPr>
            <a:r>
              <a:rPr lang="en-US" altLang="en-US" sz="2200"/>
              <a:t>--Tallushatchie.</a:t>
            </a:r>
            <a:r>
              <a:rPr lang="en-US" altLang="en-US" sz="2200" b="0"/>
              <a:t>  The marker and approximate site of  this first big battle between Jackson’s force and the Red Sticks is not too far from Fort Strother.  About 20 miles south of Gadsden, Alabama, turn off State Highway 77 </a:t>
            </a:r>
            <a:r>
              <a:rPr lang="en-US" altLang="en-US" sz="2200" b="0" i="1"/>
              <a:t>east</a:t>
            </a:r>
            <a:r>
              <a:rPr lang="en-US" altLang="en-US" sz="2200" b="0"/>
              <a:t> on to State Highway 144.  Go straight ahead on Highway 144 for 8.5 miles to Highway 144's intersection with Highway 431.  Turn left and proceed 2.1 miles.  A roadside historical marker is on the left, next to a small lake.  The lake and adjoining land are on private property. </a:t>
            </a:r>
          </a:p>
          <a:p>
            <a:pPr>
              <a:spcBef>
                <a:spcPct val="0"/>
              </a:spcBef>
              <a:buFontTx/>
              <a:buNone/>
            </a:pPr>
            <a:endParaRPr lang="en-US" altLang="en-US" sz="2200" b="0"/>
          </a:p>
          <a:p>
            <a:pPr>
              <a:spcBef>
                <a:spcPct val="0"/>
              </a:spcBef>
              <a:buFontTx/>
              <a:buNone/>
            </a:pPr>
            <a:r>
              <a:rPr lang="en-US" altLang="en-US" sz="2200"/>
              <a:t>--Emuckfau Creek and Enitachopco Creek.</a:t>
            </a:r>
            <a:r>
              <a:rPr lang="en-US" altLang="en-US" sz="2200" b="0"/>
              <a:t>  There is no historical marker or definitive location for where Jackson fought these battles in his January 1814 raid.  However, for general reference State Highway 49 crosses Emuckfau Creek just over one mile from the Horseshoe Bend National Military Park’s headquarters.  Access to Enitachopco Creek, which mostly runs through private land, requires navigating a series of country roads west-northwest of Goldville Alabama, and is too involved to be described here.    </a:t>
            </a:r>
          </a:p>
        </p:txBody>
      </p:sp>
    </p:spTree>
  </p:cSld>
  <p:clrMapOvr>
    <a:masterClrMapping/>
  </p:clrMapOvr>
  <p:transition spd="slow"/>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extBox 1">
            <a:extLst>
              <a:ext uri="{FF2B5EF4-FFF2-40B4-BE49-F238E27FC236}">
                <a16:creationId xmlns:a16="http://schemas.microsoft.com/office/drawing/2014/main" id="{B3BDD92F-312E-4BE4-8F65-B6DE2FEBBE0A}"/>
              </a:ext>
            </a:extLst>
          </p:cNvPr>
          <p:cNvSpPr txBox="1">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Site Visits 7</a:t>
            </a:r>
            <a:endParaRPr lang="en-US" altLang="en-US" sz="2200" b="0"/>
          </a:p>
          <a:p>
            <a:pPr algn="ctr">
              <a:spcBef>
                <a:spcPct val="0"/>
              </a:spcBef>
              <a:buFontTx/>
              <a:buNone/>
            </a:pPr>
            <a:r>
              <a:rPr lang="en-US" altLang="en-US" sz="2200" b="0"/>
              <a:t>Battles</a:t>
            </a:r>
          </a:p>
          <a:p>
            <a:pPr algn="ctr">
              <a:spcBef>
                <a:spcPct val="0"/>
              </a:spcBef>
              <a:buFontTx/>
              <a:buNone/>
            </a:pPr>
            <a:endParaRPr lang="en-US" altLang="en-US" sz="2200" b="0"/>
          </a:p>
          <a:p>
            <a:pPr>
              <a:spcBef>
                <a:spcPct val="0"/>
              </a:spcBef>
              <a:buFontTx/>
              <a:buNone/>
            </a:pPr>
            <a:r>
              <a:rPr lang="en-US" altLang="en-US" sz="2200"/>
              <a:t>--Horseshoe Bend.  </a:t>
            </a:r>
            <a:r>
              <a:rPr lang="en-US" altLang="en-US" sz="2200" b="0"/>
              <a:t>The scene of the Creek War’s climactic battle is a well-kept national military park.  Directions will be from US Highway 280 just west of Dadeville, Alabama.  Turn right on to State Highway 49 and drive 11.5 miles, and the park entrance is on your right.  There is no entrance fee.  The park headquarters has a small but informative museum about the Creek Confederacy and Creek War.  As of this writing, the displays  include the prize musket awarded to the Cherokee warrior called Whale.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a:extLst>
              <a:ext uri="{FF2B5EF4-FFF2-40B4-BE49-F238E27FC236}">
                <a16:creationId xmlns:a16="http://schemas.microsoft.com/office/drawing/2014/main" id="{4CA46107-0D6F-5242-B95C-497643CE5C66}"/>
              </a:ext>
            </a:extLst>
          </p:cNvPr>
          <p:cNvSpPr txBox="1">
            <a:spLocks noChangeArrowheads="1"/>
          </p:cNvSpPr>
          <p:nvPr/>
        </p:nvSpPr>
        <p:spPr bwMode="auto">
          <a:xfrm>
            <a:off x="0" y="0"/>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dirty="0"/>
              <a:t>Table of Contents 2</a:t>
            </a:r>
          </a:p>
          <a:p>
            <a:pPr>
              <a:spcBef>
                <a:spcPct val="0"/>
              </a:spcBef>
              <a:buFontTx/>
              <a:buNone/>
            </a:pPr>
            <a:endParaRPr lang="en-US" altLang="en-US" sz="2000" b="0" dirty="0"/>
          </a:p>
          <a:p>
            <a:pPr algn="ctr">
              <a:spcBef>
                <a:spcPct val="0"/>
              </a:spcBef>
              <a:buNone/>
            </a:pPr>
            <a:r>
              <a:rPr lang="en-US" altLang="en-US" sz="2000" b="0" u="sng" dirty="0"/>
              <a:t>Historical Background Information for Horseshoe Bend</a:t>
            </a:r>
          </a:p>
          <a:p>
            <a:pPr>
              <a:spcBef>
                <a:spcPct val="0"/>
              </a:spcBef>
              <a:buFontTx/>
              <a:buNone/>
            </a:pPr>
            <a:endParaRPr lang="en-US" altLang="en-US" sz="2000" b="0" dirty="0"/>
          </a:p>
          <a:p>
            <a:pPr>
              <a:spcBef>
                <a:spcPct val="0"/>
              </a:spcBef>
              <a:buFontTx/>
              <a:buNone/>
            </a:pPr>
            <a:r>
              <a:rPr lang="en-US" altLang="en-US" sz="2000" b="0" dirty="0"/>
              <a:t>--The War of 1812 up through 1813	.	.	.	Slide 78</a:t>
            </a:r>
          </a:p>
          <a:p>
            <a:pPr>
              <a:spcBef>
                <a:spcPct val="0"/>
              </a:spcBef>
              <a:buFontTx/>
              <a:buNone/>
            </a:pPr>
            <a:endParaRPr lang="en-US" altLang="en-US" sz="2000" b="0" dirty="0"/>
          </a:p>
          <a:p>
            <a:pPr>
              <a:spcBef>
                <a:spcPct val="0"/>
              </a:spcBef>
              <a:buFontTx/>
              <a:buNone/>
            </a:pPr>
            <a:r>
              <a:rPr lang="en-US" altLang="en-US" sz="2000" b="0" dirty="0"/>
              <a:t>--Creek and Red Stick Background,</a:t>
            </a:r>
            <a:r>
              <a:rPr lang="en-US" altLang="en-US" sz="2000" dirty="0">
                <a:solidFill>
                  <a:srgbClr val="0000FF"/>
                </a:solidFill>
              </a:rPr>
              <a:t> </a:t>
            </a:r>
            <a:r>
              <a:rPr lang="en-US" altLang="en-US" sz="2000" b="0" dirty="0"/>
              <a:t>and the Creek Civil War	Slide 95</a:t>
            </a:r>
          </a:p>
          <a:p>
            <a:pPr>
              <a:spcBef>
                <a:spcPct val="0"/>
              </a:spcBef>
              <a:buFontTx/>
              <a:buNone/>
            </a:pPr>
            <a:endParaRPr lang="en-US" altLang="en-US" sz="2000" b="0" dirty="0"/>
          </a:p>
          <a:p>
            <a:pPr>
              <a:spcBef>
                <a:spcPct val="0"/>
              </a:spcBef>
              <a:buFontTx/>
              <a:buNone/>
            </a:pPr>
            <a:r>
              <a:rPr lang="en-US" altLang="en-US" sz="2000" b="0" dirty="0"/>
              <a:t>--Overall Reaction to Fort Mims, </a:t>
            </a:r>
          </a:p>
          <a:p>
            <a:pPr>
              <a:spcBef>
                <a:spcPct val="0"/>
              </a:spcBef>
              <a:buFontTx/>
              <a:buNone/>
            </a:pPr>
            <a:r>
              <a:rPr lang="en-US" altLang="en-US" sz="2000" b="0" dirty="0"/>
              <a:t>	and Tennessean Relations with Indians 	.	.	Slide 125</a:t>
            </a:r>
          </a:p>
          <a:p>
            <a:pPr>
              <a:spcBef>
                <a:spcPct val="0"/>
              </a:spcBef>
              <a:buFontTx/>
              <a:buNone/>
            </a:pPr>
            <a:endParaRPr lang="en-US" altLang="en-US" sz="2000" b="0" dirty="0"/>
          </a:p>
          <a:p>
            <a:pPr>
              <a:spcBef>
                <a:spcPct val="0"/>
              </a:spcBef>
              <a:buFontTx/>
              <a:buNone/>
            </a:pPr>
            <a:r>
              <a:rPr lang="en-US" altLang="en-US" sz="2000" b="0" dirty="0"/>
              <a:t>--Creek War:  Overall Setup and Issues	.	.	.	Slide 128</a:t>
            </a:r>
          </a:p>
          <a:p>
            <a:pPr>
              <a:spcBef>
                <a:spcPct val="0"/>
              </a:spcBef>
              <a:buFontTx/>
              <a:buNone/>
            </a:pPr>
            <a:r>
              <a:rPr lang="en-US" altLang="en-US" sz="2000" b="0" dirty="0"/>
              <a:t>	</a:t>
            </a:r>
          </a:p>
          <a:p>
            <a:pPr>
              <a:spcBef>
                <a:spcPct val="0"/>
              </a:spcBef>
              <a:buFontTx/>
              <a:buNone/>
            </a:pPr>
            <a:r>
              <a:rPr lang="en-US" altLang="en-US" sz="2000" b="0" dirty="0"/>
              <a:t>--Creek War Campaigns (except for Jackson’s Campaign)</a:t>
            </a:r>
          </a:p>
          <a:p>
            <a:pPr>
              <a:spcBef>
                <a:spcPct val="0"/>
              </a:spcBef>
              <a:buFontTx/>
              <a:buNone/>
            </a:pPr>
            <a:r>
              <a:rPr lang="en-US" altLang="en-US" sz="2000" b="0" dirty="0"/>
              <a:t>	---Floyd’s Autumn Raid	.	.	.	.	Slide 142</a:t>
            </a:r>
          </a:p>
          <a:p>
            <a:pPr>
              <a:spcBef>
                <a:spcPct val="0"/>
              </a:spcBef>
              <a:buFontTx/>
              <a:buNone/>
            </a:pPr>
            <a:r>
              <a:rPr lang="en-US" altLang="en-US" sz="2000" b="0" dirty="0"/>
              <a:t>	---Claiborne’s Late-Autumn Raid	.	.	.	Slide 150</a:t>
            </a:r>
          </a:p>
          <a:p>
            <a:pPr>
              <a:spcBef>
                <a:spcPct val="0"/>
              </a:spcBef>
              <a:buFontTx/>
              <a:buNone/>
            </a:pPr>
            <a:r>
              <a:rPr lang="en-US" altLang="en-US" sz="2000" b="0" dirty="0"/>
              <a:t>	---Russell and McKee	.	.	.	.	Slide 157</a:t>
            </a:r>
          </a:p>
          <a:p>
            <a:pPr>
              <a:spcBef>
                <a:spcPct val="0"/>
              </a:spcBef>
              <a:buFontTx/>
              <a:buNone/>
            </a:pPr>
            <a:r>
              <a:rPr lang="en-US" altLang="en-US" sz="2000" b="0" dirty="0"/>
              <a:t>	---Floyd’s Second Foray, and Milton’s Advance	.	Slide 161</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F59D228A-BFD5-9319-E2D1-1D336809BFC5}"/>
              </a:ext>
            </a:extLst>
          </p:cNvPr>
          <p:cNvSpPr txBox="1">
            <a:spLocks noChangeArrowheads="1"/>
          </p:cNvSpPr>
          <p:nvPr/>
        </p:nvSpPr>
        <p:spPr bwMode="auto">
          <a:xfrm>
            <a:off x="0" y="0"/>
            <a:ext cx="9144000" cy="4462463"/>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1: Park Headquarters </a:t>
            </a:r>
          </a:p>
          <a:p>
            <a:pPr algn="ctr">
              <a:defRPr/>
            </a:pPr>
            <a:endParaRPr lang="en-US" sz="2400" dirty="0">
              <a:solidFill>
                <a:srgbClr val="FF0000"/>
              </a:solidFill>
              <a:latin typeface="Arial" charset="0"/>
            </a:endParaRPr>
          </a:p>
          <a:p>
            <a:pPr marL="457200" indent="-457200">
              <a:defRPr/>
            </a:pPr>
            <a:r>
              <a:rPr lang="en-US" sz="2000" dirty="0">
                <a:latin typeface="Arial" charset="0"/>
              </a:rPr>
              <a:t>Park HQ.  There’s plenty of room outside HSB Park HQ to conduct an overview briefing and discussion of these topics.  </a:t>
            </a:r>
          </a:p>
          <a:p>
            <a:pPr marL="457200" indent="-457200">
              <a:defRPr/>
            </a:pPr>
            <a:endParaRPr lang="en-US" sz="2000" dirty="0">
              <a:solidFill>
                <a:srgbClr val="FF0000"/>
              </a:solidFill>
              <a:latin typeface="Arial" charset="0"/>
            </a:endParaRPr>
          </a:p>
          <a:p>
            <a:pPr marL="457200" indent="-457200" algn="ctr">
              <a:defRPr/>
            </a:pPr>
            <a:r>
              <a:rPr lang="en-US" sz="2000" b="1" dirty="0">
                <a:solidFill>
                  <a:srgbClr val="FF0000"/>
                </a:solidFill>
                <a:latin typeface="Arial" charset="0"/>
              </a:rPr>
              <a:t>Suggested SME Talking Points / Group Discussion Questions</a:t>
            </a:r>
          </a:p>
          <a:p>
            <a:pPr marL="457200" indent="-457200" algn="ctr">
              <a:defRPr/>
            </a:pPr>
            <a:r>
              <a:rPr lang="en-US" sz="2000" b="1" u="sng" dirty="0">
                <a:latin typeface="Arial" charset="0"/>
              </a:rPr>
              <a:t>Part 2:  Origins of the Creek War</a:t>
            </a:r>
            <a:r>
              <a:rPr lang="en-US" sz="2000" u="sng" dirty="0">
                <a:latin typeface="Arial" charset="0"/>
              </a:rPr>
              <a:t> </a:t>
            </a:r>
            <a:endParaRPr lang="en-US" sz="2000" b="1" u="sng" dirty="0">
              <a:latin typeface="Arial" charset="0"/>
            </a:endParaRPr>
          </a:p>
          <a:p>
            <a:pPr marL="457200" indent="-457200">
              <a:defRPr/>
            </a:pPr>
            <a:endParaRPr lang="en-US" sz="2000" dirty="0">
              <a:solidFill>
                <a:srgbClr val="FF0000"/>
              </a:solidFill>
              <a:latin typeface="Arial" charset="0"/>
            </a:endParaRPr>
          </a:p>
          <a:p>
            <a:pPr>
              <a:defRPr/>
            </a:pPr>
            <a:r>
              <a:rPr lang="en-US" sz="2000" dirty="0">
                <a:latin typeface="Arial" charset="0"/>
              </a:rPr>
              <a:t>--Who was Tecumseh and what was his impact upon the Creeks? </a:t>
            </a:r>
          </a:p>
          <a:p>
            <a:pPr>
              <a:defRPr/>
            </a:pPr>
            <a:r>
              <a:rPr lang="en-US" sz="2000" dirty="0">
                <a:latin typeface="Arial" charset="0"/>
              </a:rPr>
              <a:t>--Why did the Creek Civil War occur, and why did it provoke a U.S. reaction?</a:t>
            </a:r>
          </a:p>
          <a:p>
            <a:pPr>
              <a:defRPr/>
            </a:pPr>
            <a:r>
              <a:rPr lang="en-US" sz="2000" dirty="0">
                <a:latin typeface="Arial" charset="0"/>
              </a:rPr>
              <a:t>--Did Creek Indian Agent  Hawkins seem to grasp the Red Stick threat?  </a:t>
            </a:r>
          </a:p>
          <a:p>
            <a:pPr>
              <a:defRPr/>
            </a:pPr>
            <a:r>
              <a:rPr lang="en-US" sz="2000" dirty="0">
                <a:latin typeface="Arial" charset="0"/>
              </a:rPr>
              <a:t>--What concerns did the Ft. Mims Massacre raise among southern whites?</a:t>
            </a:r>
          </a:p>
          <a:p>
            <a:pPr>
              <a:defRPr/>
            </a:pPr>
            <a:r>
              <a:rPr lang="en-US" sz="2000" dirty="0">
                <a:latin typeface="Arial" charset="0"/>
              </a:rPr>
              <a:t>--Did the Creek threat and war with Britain create a hybrid-war situation </a:t>
            </a:r>
          </a:p>
          <a:p>
            <a:pPr>
              <a:defRPr/>
            </a:pPr>
            <a:r>
              <a:rPr lang="en-US" sz="2000" dirty="0">
                <a:latin typeface="Arial" charset="0"/>
              </a:rPr>
              <a:t>    for the US?  Why/why not?</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835C8DEB-71BD-CEC8-365E-E4BA8FF0F738}"/>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2:</a:t>
            </a:r>
          </a:p>
          <a:p>
            <a:pPr algn="ctr">
              <a:spcBef>
                <a:spcPct val="0"/>
              </a:spcBef>
              <a:buFontTx/>
              <a:buNone/>
            </a:pPr>
            <a:r>
              <a:rPr lang="en-US" altLang="en-US" sz="2400" b="0"/>
              <a:t>Overlook Hill </a:t>
            </a:r>
            <a:endParaRPr lang="en-US" altLang="en-US" sz="2000" b="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a:extLst>
              <a:ext uri="{FF2B5EF4-FFF2-40B4-BE49-F238E27FC236}">
                <a16:creationId xmlns:a16="http://schemas.microsoft.com/office/drawing/2014/main" id="{50466D9E-5914-A5D2-35E9-725DC2EA11DD}"/>
              </a:ext>
            </a:extLst>
          </p:cNvPr>
          <p:cNvSpPr txBox="1">
            <a:spLocks noChangeArrowheads="1"/>
          </p:cNvSpPr>
          <p:nvPr/>
        </p:nvSpPr>
        <p:spPr bwMode="auto">
          <a:xfrm>
            <a:off x="0" y="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2, Overlook Hill:  </a:t>
            </a:r>
          </a:p>
          <a:p>
            <a:pPr algn="ctr">
              <a:spcBef>
                <a:spcPct val="0"/>
              </a:spcBef>
              <a:buFontTx/>
              <a:buNone/>
            </a:pPr>
            <a:endParaRPr lang="en-US" altLang="en-US" sz="2000" b="0">
              <a:solidFill>
                <a:srgbClr val="FF0000"/>
              </a:solidFill>
            </a:endParaRPr>
          </a:p>
          <a:p>
            <a:pPr>
              <a:spcBef>
                <a:spcPct val="0"/>
              </a:spcBef>
              <a:buFontTx/>
              <a:buNone/>
            </a:pPr>
            <a:r>
              <a:rPr lang="en-US" altLang="en-US" sz="2000" b="0">
                <a:solidFill>
                  <a:srgbClr val="FF0000"/>
                </a:solidFill>
              </a:rPr>
              <a:t>	</a:t>
            </a:r>
            <a:r>
              <a:rPr lang="en-US" altLang="en-US" sz="2000">
                <a:solidFill>
                  <a:srgbClr val="FF0000"/>
                </a:solidFill>
              </a:rPr>
              <a:t>Directions.</a:t>
            </a:r>
            <a:r>
              <a:rPr lang="en-US" altLang="en-US" sz="2000" b="0">
                <a:solidFill>
                  <a:srgbClr val="FF0000"/>
                </a:solidFill>
              </a:rPr>
              <a:t>  </a:t>
            </a:r>
            <a:r>
              <a:rPr lang="en-US" altLang="en-US" sz="2000" b="0"/>
              <a:t>From the Park HQ area, walk south about 200 yards to the hill that overlooks the battlefield from the north.  When you look south from the hilltop, the field before you is where Jackson massed his brigades to attack the Red Stick Wall in the distance (small white posts mark the wall’s location).  </a:t>
            </a:r>
          </a:p>
          <a:p>
            <a:pPr>
              <a:spcBef>
                <a:spcPct val="0"/>
              </a:spcBef>
              <a:buFontTx/>
              <a:buNone/>
            </a:pPr>
            <a:r>
              <a:rPr lang="en-US" altLang="en-US" sz="2000" b="0"/>
              <a:t>	Again, there’s plenty of room for more than one group to do this stand.  It’s a good place to discuss the campaign and battle setup.  </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9">
            <a:extLst>
              <a:ext uri="{FF2B5EF4-FFF2-40B4-BE49-F238E27FC236}">
                <a16:creationId xmlns:a16="http://schemas.microsoft.com/office/drawing/2014/main" id="{6EFD47F8-AB8F-57FC-E038-F502C4F4FB2C}"/>
              </a:ext>
            </a:extLst>
          </p:cNvPr>
          <p:cNvSpPr txBox="1">
            <a:spLocks noChangeArrowheads="1"/>
          </p:cNvSpPr>
          <p:nvPr/>
        </p:nvSpPr>
        <p:spPr bwMode="auto">
          <a:xfrm>
            <a:off x="4211638" y="0"/>
            <a:ext cx="4932362" cy="6461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On Overlook Hill (Stand 2) facing south towards Stands 4 and 5</a:t>
            </a:r>
          </a:p>
        </p:txBody>
      </p:sp>
      <p:pic>
        <p:nvPicPr>
          <p:cNvPr id="81923" name="Picture 6">
            <a:extLst>
              <a:ext uri="{FF2B5EF4-FFF2-40B4-BE49-F238E27FC236}">
                <a16:creationId xmlns:a16="http://schemas.microsoft.com/office/drawing/2014/main" id="{E21A8791-9C1F-E4C9-F444-7F52AAC3448F}"/>
              </a:ext>
            </a:extLst>
          </p:cNvPr>
          <p:cNvPicPr>
            <a:picLocks noChangeAspect="1"/>
          </p:cNvPicPr>
          <p:nvPr/>
        </p:nvPicPr>
        <p:blipFill>
          <a:blip r:embed="rId3">
            <a:extLst>
              <a:ext uri="{28A0092B-C50C-407E-A947-70E740481C1C}">
                <a14:useLocalDpi xmlns:a14="http://schemas.microsoft.com/office/drawing/2010/main" val="0"/>
              </a:ext>
            </a:extLst>
          </a:blip>
          <a:srcRect l="13768"/>
          <a:stretch>
            <a:fillRect/>
          </a:stretch>
        </p:blipFill>
        <p:spPr bwMode="auto">
          <a:xfrm>
            <a:off x="4211638" y="665163"/>
            <a:ext cx="4932362" cy="3221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4" name="Picture 8">
            <a:extLst>
              <a:ext uri="{FF2B5EF4-FFF2-40B4-BE49-F238E27FC236}">
                <a16:creationId xmlns:a16="http://schemas.microsoft.com/office/drawing/2014/main" id="{E2EEB8BA-8901-C6DB-0B05-D4E5185D5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340"/>
          <a:stretch>
            <a:fillRect/>
          </a:stretch>
        </p:blipFill>
        <p:spPr bwMode="auto">
          <a:xfrm>
            <a:off x="12700" y="685800"/>
            <a:ext cx="4057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2">
            <a:extLst>
              <a:ext uri="{FF2B5EF4-FFF2-40B4-BE49-F238E27FC236}">
                <a16:creationId xmlns:a16="http://schemas.microsoft.com/office/drawing/2014/main" id="{B9B7DB70-C515-5BA6-9673-E86087765308}"/>
              </a:ext>
            </a:extLst>
          </p:cNvPr>
          <p:cNvSpPr txBox="1">
            <a:spLocks noChangeArrowheads="1"/>
          </p:cNvSpPr>
          <p:nvPr/>
        </p:nvSpPr>
        <p:spPr bwMode="auto">
          <a:xfrm>
            <a:off x="-12700" y="0"/>
            <a:ext cx="4057650" cy="10160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Looking southeast toward </a:t>
            </a:r>
          </a:p>
          <a:p>
            <a:pPr algn="ctr">
              <a:spcBef>
                <a:spcPct val="0"/>
              </a:spcBef>
              <a:buFontTx/>
              <a:buNone/>
            </a:pPr>
            <a:r>
              <a:rPr lang="en-US" altLang="en-US" sz="2000"/>
              <a:t>Stand #2, Overlook Hill, </a:t>
            </a:r>
          </a:p>
          <a:p>
            <a:pPr algn="ctr">
              <a:spcBef>
                <a:spcPct val="0"/>
              </a:spcBef>
              <a:buFontTx/>
              <a:buNone/>
            </a:pPr>
            <a:r>
              <a:rPr lang="en-US" altLang="en-US" sz="2000"/>
              <a:t>from near its parking lot</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a:extLst>
              <a:ext uri="{FF2B5EF4-FFF2-40B4-BE49-F238E27FC236}">
                <a16:creationId xmlns:a16="http://schemas.microsoft.com/office/drawing/2014/main" id="{2E1AD412-905A-96ED-35B8-3203E8AF7414}"/>
              </a:ext>
            </a:extLst>
          </p:cNvPr>
          <p:cNvSpPr txBox="1">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dirty="0">
                <a:solidFill>
                  <a:srgbClr val="FF0000"/>
                </a:solidFill>
              </a:rPr>
              <a:t>Tour Stand 2, Overlook Hill:  </a:t>
            </a:r>
          </a:p>
          <a:p>
            <a:pPr algn="ctr">
              <a:spcBef>
                <a:spcPct val="0"/>
              </a:spcBef>
              <a:buFontTx/>
              <a:buNone/>
            </a:pPr>
            <a:r>
              <a:rPr lang="en-US" altLang="en-US" sz="2000" dirty="0">
                <a:solidFill>
                  <a:srgbClr val="FF0000"/>
                </a:solidFill>
              </a:rPr>
              <a:t>Creek War Campaigns and Jackson’s Campaign up to Horseshoe Bend; </a:t>
            </a:r>
          </a:p>
          <a:p>
            <a:pPr algn="ctr">
              <a:spcBef>
                <a:spcPct val="0"/>
              </a:spcBef>
              <a:buFontTx/>
              <a:buNone/>
            </a:pPr>
            <a:r>
              <a:rPr lang="en-US" altLang="en-US" sz="2000" dirty="0">
                <a:solidFill>
                  <a:srgbClr val="FF0000"/>
                </a:solidFill>
              </a:rPr>
              <a:t>Horseshoe Bend Terrain, Order of Battle for Both Sides</a:t>
            </a:r>
          </a:p>
          <a:p>
            <a:pPr algn="ctr">
              <a:spcBef>
                <a:spcPct val="0"/>
              </a:spcBef>
              <a:buFontTx/>
              <a:buNone/>
            </a:pPr>
            <a:r>
              <a:rPr lang="en-US" altLang="en-US" sz="2000" dirty="0">
                <a:solidFill>
                  <a:srgbClr val="0000FF"/>
                </a:solidFill>
              </a:rPr>
              <a:t>Reference Menu for Research</a:t>
            </a:r>
          </a:p>
          <a:p>
            <a:pPr algn="ctr">
              <a:spcBef>
                <a:spcPct val="0"/>
              </a:spcBef>
              <a:buFontTx/>
              <a:buNone/>
            </a:pPr>
            <a:endParaRPr lang="en-US" altLang="en-US" sz="2000" dirty="0">
              <a:solidFill>
                <a:srgbClr val="0000FF"/>
              </a:solidFill>
            </a:endParaRPr>
          </a:p>
          <a:p>
            <a:pPr>
              <a:spcBef>
                <a:spcPct val="0"/>
              </a:spcBef>
              <a:buFontTx/>
              <a:buNone/>
            </a:pPr>
            <a:r>
              <a:rPr lang="en-US" altLang="en-US" sz="1800" b="0" dirty="0">
                <a:solidFill>
                  <a:srgbClr val="0000FF"/>
                </a:solidFill>
              </a:rPr>
              <a:t>--This file’s slides 125-203 (campaigns), 205-208 (overall order of battle),</a:t>
            </a:r>
          </a:p>
          <a:p>
            <a:pPr>
              <a:spcBef>
                <a:spcPct val="0"/>
              </a:spcBef>
              <a:buFontTx/>
              <a:buNone/>
            </a:pPr>
            <a:r>
              <a:rPr lang="en-US" altLang="en-US" sz="1800" b="0" dirty="0">
                <a:solidFill>
                  <a:srgbClr val="0000FF"/>
                </a:solidFill>
              </a:rPr>
              <a:t>	238-243 (terrain), 245 (logistics), 286-290 (site locations)</a:t>
            </a:r>
          </a:p>
          <a:p>
            <a:pPr>
              <a:spcBef>
                <a:spcPct val="0"/>
              </a:spcBef>
              <a:buFontTx/>
              <a:buNone/>
            </a:pPr>
            <a:r>
              <a:rPr lang="en-US" altLang="en-US" sz="1800" b="0" dirty="0">
                <a:solidFill>
                  <a:srgbClr val="0000FF"/>
                </a:solidFill>
              </a:rPr>
              <a:t>--Bassett, ed. </a:t>
            </a:r>
            <a:r>
              <a:rPr lang="en-US" altLang="en-US" sz="1800" b="0" i="1" dirty="0">
                <a:solidFill>
                  <a:srgbClr val="0000FF"/>
                </a:solidFill>
              </a:rPr>
              <a:t>Correspondence of Andrew Jackson, Volume I</a:t>
            </a:r>
            <a:r>
              <a:rPr lang="en-US" altLang="en-US" sz="1800" b="0" dirty="0">
                <a:solidFill>
                  <a:srgbClr val="0000FF"/>
                </a:solidFill>
              </a:rPr>
              <a:t> (pp. 315-481; on-line)</a:t>
            </a:r>
            <a:endParaRPr lang="en-US" altLang="en-US" sz="1800" b="0" i="1" dirty="0">
              <a:solidFill>
                <a:srgbClr val="0000FF"/>
              </a:solidFill>
            </a:endParaRPr>
          </a:p>
          <a:p>
            <a:pPr>
              <a:spcBef>
                <a:spcPct val="0"/>
              </a:spcBef>
              <a:buFontTx/>
              <a:buNone/>
            </a:pPr>
            <a:r>
              <a:rPr lang="en-US" altLang="en-US" sz="1800" b="0" dirty="0">
                <a:solidFill>
                  <a:srgbClr val="0000FF"/>
                </a:solidFill>
              </a:rPr>
              <a:t>--Blackmon, </a:t>
            </a:r>
            <a:r>
              <a:rPr lang="en-US" altLang="en-US" sz="1800" b="0" i="1" dirty="0">
                <a:solidFill>
                  <a:srgbClr val="0000FF"/>
                </a:solidFill>
              </a:rPr>
              <a:t>Creek War</a:t>
            </a:r>
            <a:r>
              <a:rPr lang="en-US" altLang="en-US" sz="1800" b="0" dirty="0">
                <a:solidFill>
                  <a:srgbClr val="0000FF"/>
                </a:solidFill>
              </a:rPr>
              <a:t>, pp. 19-33, </a:t>
            </a:r>
            <a:r>
              <a:rPr lang="en-US" altLang="en-US" sz="1800" b="0" dirty="0">
                <a:hlinkClick r:id="rId3"/>
              </a:rPr>
              <a:t>https://history.army.mil/catalog/pubs/74/74-4.html</a:t>
            </a:r>
            <a:r>
              <a:rPr lang="en-US" altLang="en-US" sz="1800" b="0" dirty="0">
                <a:solidFill>
                  <a:srgbClr val="0000FF"/>
                </a:solidFill>
              </a:rPr>
              <a:t> </a:t>
            </a:r>
          </a:p>
          <a:p>
            <a:pPr>
              <a:spcBef>
                <a:spcPct val="0"/>
              </a:spcBef>
              <a:buFontTx/>
              <a:buNone/>
            </a:pPr>
            <a:r>
              <a:rPr lang="en-US" altLang="en-US" sz="1800" b="0" dirty="0">
                <a:solidFill>
                  <a:srgbClr val="0000FF"/>
                </a:solidFill>
              </a:rPr>
              <a:t>--</a:t>
            </a:r>
            <a:r>
              <a:rPr lang="en-US" altLang="en-US" sz="1800" b="0" dirty="0" err="1">
                <a:solidFill>
                  <a:srgbClr val="0000FF"/>
                </a:solidFill>
              </a:rPr>
              <a:t>Braund</a:t>
            </a:r>
            <a:r>
              <a:rPr lang="en-US" altLang="en-US" sz="1800" b="0" dirty="0">
                <a:solidFill>
                  <a:srgbClr val="0000FF"/>
                </a:solidFill>
              </a:rPr>
              <a:t>, ed., </a:t>
            </a:r>
            <a:r>
              <a:rPr lang="en-US" altLang="en-US" sz="1800" b="0" i="1" dirty="0">
                <a:solidFill>
                  <a:srgbClr val="0000FF"/>
                </a:solidFill>
              </a:rPr>
              <a:t>Tohopeka</a:t>
            </a:r>
            <a:r>
              <a:rPr lang="en-US" altLang="en-US" sz="1800" b="0" dirty="0">
                <a:solidFill>
                  <a:srgbClr val="0000FF"/>
                </a:solidFill>
              </a:rPr>
              <a:t>, Ch. 5  (Jackson’s campaign)</a:t>
            </a:r>
          </a:p>
          <a:p>
            <a:pPr>
              <a:spcBef>
                <a:spcPct val="0"/>
              </a:spcBef>
              <a:buFontTx/>
              <a:buNone/>
            </a:pPr>
            <a:r>
              <a:rPr lang="en-US" altLang="en-US" sz="1800" b="0" dirty="0">
                <a:solidFill>
                  <a:srgbClr val="0000FF"/>
                </a:solidFill>
              </a:rPr>
              <a:t>--Buchanan, </a:t>
            </a:r>
            <a:r>
              <a:rPr lang="en-US" altLang="en-US" sz="1800" b="0" i="1" dirty="0">
                <a:solidFill>
                  <a:srgbClr val="0000FF"/>
                </a:solidFill>
              </a:rPr>
              <a:t>Jackson’s Way</a:t>
            </a:r>
            <a:r>
              <a:rPr lang="en-US" altLang="en-US" sz="1800" b="0" dirty="0">
                <a:solidFill>
                  <a:srgbClr val="0000FF"/>
                </a:solidFill>
              </a:rPr>
              <a:t>, pp. 226-283 (Creek War, esp. Jackson, to HSB)</a:t>
            </a:r>
          </a:p>
          <a:p>
            <a:pPr>
              <a:spcBef>
                <a:spcPct val="0"/>
              </a:spcBef>
              <a:buFontTx/>
              <a:buNone/>
            </a:pPr>
            <a:r>
              <a:rPr lang="en-US" altLang="en-US" sz="1800" b="0" dirty="0">
                <a:solidFill>
                  <a:srgbClr val="0000FF"/>
                </a:solidFill>
              </a:rPr>
              <a:t>--Bunn &amp; Williams, </a:t>
            </a:r>
            <a:r>
              <a:rPr lang="en-US" altLang="en-US" sz="1800" b="0" i="1" dirty="0">
                <a:solidFill>
                  <a:srgbClr val="0000FF"/>
                </a:solidFill>
              </a:rPr>
              <a:t>Battle for the Southern Frontier</a:t>
            </a:r>
            <a:r>
              <a:rPr lang="en-US" altLang="en-US" sz="1800" b="0" dirty="0">
                <a:solidFill>
                  <a:srgbClr val="0000FF"/>
                </a:solidFill>
              </a:rPr>
              <a:t>, pp. 40-82 (brief background) </a:t>
            </a:r>
          </a:p>
          <a:p>
            <a:pPr>
              <a:spcBef>
                <a:spcPct val="0"/>
              </a:spcBef>
              <a:buFontTx/>
              <a:buNone/>
            </a:pPr>
            <a:r>
              <a:rPr lang="en-US" altLang="en-US" sz="1800" b="0" dirty="0">
                <a:solidFill>
                  <a:srgbClr val="0000FF"/>
                </a:solidFill>
              </a:rPr>
              <a:t>--Clark and </a:t>
            </a:r>
            <a:r>
              <a:rPr lang="en-US" altLang="en-US" sz="1800" b="0" dirty="0" err="1">
                <a:solidFill>
                  <a:srgbClr val="0000FF"/>
                </a:solidFill>
              </a:rPr>
              <a:t>Guice</a:t>
            </a:r>
            <a:r>
              <a:rPr lang="en-US" altLang="en-US" sz="1800" b="0" dirty="0">
                <a:solidFill>
                  <a:srgbClr val="0000FF"/>
                </a:solidFill>
              </a:rPr>
              <a:t>, </a:t>
            </a:r>
            <a:r>
              <a:rPr lang="en-US" altLang="en-US" sz="1800" b="0" i="1" dirty="0">
                <a:solidFill>
                  <a:srgbClr val="0000FF"/>
                </a:solidFill>
              </a:rPr>
              <a:t>Old Southwest</a:t>
            </a:r>
            <a:r>
              <a:rPr lang="en-US" altLang="en-US" sz="1800" b="0" dirty="0">
                <a:solidFill>
                  <a:srgbClr val="0000FF"/>
                </a:solidFill>
              </a:rPr>
              <a:t>, Ch. 8</a:t>
            </a:r>
          </a:p>
          <a:p>
            <a:pPr>
              <a:spcBef>
                <a:spcPct val="0"/>
              </a:spcBef>
              <a:buFontTx/>
              <a:buNone/>
            </a:pPr>
            <a:r>
              <a:rPr lang="en-US" altLang="en-US" sz="1800" b="0" dirty="0">
                <a:solidFill>
                  <a:srgbClr val="0000FF"/>
                </a:solidFill>
              </a:rPr>
              <a:t>--Halbert and Ball, </a:t>
            </a:r>
            <a:r>
              <a:rPr lang="en-US" altLang="en-US" sz="1800" b="0" i="1" dirty="0">
                <a:solidFill>
                  <a:srgbClr val="0000FF"/>
                </a:solidFill>
              </a:rPr>
              <a:t>Creek War</a:t>
            </a:r>
            <a:r>
              <a:rPr lang="en-US" altLang="en-US" sz="1800" b="0" dirty="0">
                <a:solidFill>
                  <a:srgbClr val="0000FF"/>
                </a:solidFill>
              </a:rPr>
              <a:t>, pp. 185-274 (mostly Mississippi militia campaign)</a:t>
            </a:r>
          </a:p>
          <a:p>
            <a:pPr>
              <a:spcBef>
                <a:spcPct val="0"/>
              </a:spcBef>
              <a:buFontTx/>
              <a:buNone/>
            </a:pPr>
            <a:r>
              <a:rPr lang="en-US" altLang="en-US" sz="1800" b="0" dirty="0">
                <a:solidFill>
                  <a:srgbClr val="0000FF"/>
                </a:solidFill>
              </a:rPr>
              <a:t>--</a:t>
            </a:r>
            <a:r>
              <a:rPr lang="en-US" altLang="en-US" sz="1800" b="0" dirty="0" err="1">
                <a:solidFill>
                  <a:srgbClr val="0000FF"/>
                </a:solidFill>
              </a:rPr>
              <a:t>Kanon</a:t>
            </a:r>
            <a:r>
              <a:rPr lang="en-US" altLang="en-US" sz="1800" b="0" dirty="0">
                <a:solidFill>
                  <a:srgbClr val="0000FF"/>
                </a:solidFill>
              </a:rPr>
              <a:t>, </a:t>
            </a:r>
            <a:r>
              <a:rPr lang="en-US" altLang="en-US" sz="1800" b="0" i="1" dirty="0">
                <a:solidFill>
                  <a:srgbClr val="0000FF"/>
                </a:solidFill>
              </a:rPr>
              <a:t>Tennesseans at War, </a:t>
            </a:r>
            <a:r>
              <a:rPr lang="en-US" altLang="en-US" sz="1800" b="0" dirty="0" err="1">
                <a:solidFill>
                  <a:srgbClr val="0000FF"/>
                </a:solidFill>
              </a:rPr>
              <a:t>Chs</a:t>
            </a:r>
            <a:r>
              <a:rPr lang="en-US" altLang="en-US" sz="1800" b="0" dirty="0">
                <a:solidFill>
                  <a:srgbClr val="0000FF"/>
                </a:solidFill>
              </a:rPr>
              <a:t>. 3-4</a:t>
            </a:r>
          </a:p>
          <a:p>
            <a:pPr>
              <a:spcBef>
                <a:spcPct val="0"/>
              </a:spcBef>
              <a:buFontTx/>
              <a:buNone/>
            </a:pPr>
            <a:r>
              <a:rPr lang="en-US" altLang="en-US" sz="1800" b="0" dirty="0">
                <a:solidFill>
                  <a:srgbClr val="0000FF"/>
                </a:solidFill>
              </a:rPr>
              <a:t>--Medley, “Jackson’s Iron Will,” in </a:t>
            </a:r>
            <a:r>
              <a:rPr lang="en-US" altLang="en-US" sz="1800" b="0" i="1" dirty="0">
                <a:solidFill>
                  <a:srgbClr val="0000FF"/>
                </a:solidFill>
              </a:rPr>
              <a:t>Studies in Battle Command</a:t>
            </a:r>
            <a:r>
              <a:rPr lang="en-US" altLang="en-US" sz="1800" b="0" dirty="0">
                <a:solidFill>
                  <a:srgbClr val="0000FF"/>
                </a:solidFill>
              </a:rPr>
              <a:t>, CSI Press </a:t>
            </a:r>
            <a:r>
              <a:rPr lang="en-US" altLang="en-US" sz="1800" b="0" dirty="0"/>
              <a:t>	</a:t>
            </a:r>
            <a:r>
              <a:rPr lang="en-US" altLang="en-US" sz="1800" b="0" dirty="0">
                <a:hlinkClick r:id="rId4"/>
              </a:rPr>
              <a:t>http://usacac.army.mil/cac2/cgsc/carl/download/csipubs/battles.pdf</a:t>
            </a:r>
            <a:r>
              <a:rPr lang="en-US" altLang="en-US" sz="1800" b="0" dirty="0">
                <a:solidFill>
                  <a:srgbClr val="0000FF"/>
                </a:solidFill>
              </a:rPr>
              <a:t>  </a:t>
            </a:r>
          </a:p>
          <a:p>
            <a:pPr>
              <a:spcBef>
                <a:spcPct val="0"/>
              </a:spcBef>
              <a:buFontTx/>
              <a:buNone/>
            </a:pPr>
            <a:r>
              <a:rPr lang="en-US" altLang="en-US" sz="1800" b="0" dirty="0">
                <a:solidFill>
                  <a:srgbClr val="0000FF"/>
                </a:solidFill>
              </a:rPr>
              <a:t>--Moser, et al, eds.  </a:t>
            </a:r>
            <a:r>
              <a:rPr lang="en-US" altLang="en-US" sz="1800" b="0" i="1" dirty="0">
                <a:solidFill>
                  <a:srgbClr val="0000FF"/>
                </a:solidFill>
              </a:rPr>
              <a:t>The Papers of Andrew Jackson, Volume III</a:t>
            </a:r>
            <a:r>
              <a:rPr lang="en-US" altLang="en-US" sz="1800" b="0" dirty="0">
                <a:solidFill>
                  <a:srgbClr val="0000FF"/>
                </a:solidFill>
              </a:rPr>
              <a:t> (on-line)</a:t>
            </a:r>
            <a:endParaRPr lang="en-US" altLang="en-US" sz="1800" b="0" i="1" dirty="0">
              <a:solidFill>
                <a:srgbClr val="0000FF"/>
              </a:solidFill>
            </a:endParaRPr>
          </a:p>
          <a:p>
            <a:pPr>
              <a:spcBef>
                <a:spcPct val="0"/>
              </a:spcBef>
              <a:buFontTx/>
              <a:buNone/>
            </a:pPr>
            <a:r>
              <a:rPr lang="en-US" altLang="en-US" sz="1800" b="0" dirty="0">
                <a:solidFill>
                  <a:srgbClr val="0000FF"/>
                </a:solidFill>
              </a:rPr>
              <a:t>--O’Brien, </a:t>
            </a:r>
            <a:r>
              <a:rPr lang="en-US" altLang="en-US" sz="1800" b="0" i="1" dirty="0">
                <a:solidFill>
                  <a:srgbClr val="0000FF"/>
                </a:solidFill>
              </a:rPr>
              <a:t>In Bitterness and in Tears,</a:t>
            </a:r>
            <a:r>
              <a:rPr lang="en-US" altLang="en-US" sz="1800" b="0" dirty="0">
                <a:solidFill>
                  <a:srgbClr val="0000FF"/>
                </a:solidFill>
              </a:rPr>
              <a:t> pp. 73-139 (Creek War to HSB, OOB)</a:t>
            </a:r>
          </a:p>
          <a:p>
            <a:pPr>
              <a:spcBef>
                <a:spcPct val="0"/>
              </a:spcBef>
              <a:buFontTx/>
              <a:buNone/>
            </a:pPr>
            <a:r>
              <a:rPr lang="en-US" altLang="en-US" sz="1800" b="0" dirty="0">
                <a:solidFill>
                  <a:srgbClr val="0000FF"/>
                </a:solidFill>
              </a:rPr>
              <a:t>--Owsley, </a:t>
            </a:r>
            <a:r>
              <a:rPr lang="en-US" altLang="en-US" sz="1800" b="0" i="1" dirty="0">
                <a:solidFill>
                  <a:srgbClr val="0000FF"/>
                </a:solidFill>
              </a:rPr>
              <a:t>Struggle for Gulf Borderlands</a:t>
            </a:r>
            <a:r>
              <a:rPr lang="en-US" altLang="en-US" sz="1800" b="0" dirty="0">
                <a:solidFill>
                  <a:srgbClr val="0000FF"/>
                </a:solidFill>
              </a:rPr>
              <a:t>, pp. 42-79 (Creek War to HSB, OOB) </a:t>
            </a:r>
          </a:p>
          <a:p>
            <a:pPr>
              <a:spcBef>
                <a:spcPct val="0"/>
              </a:spcBef>
              <a:buFontTx/>
              <a:buNone/>
            </a:pPr>
            <a:r>
              <a:rPr lang="en-US" altLang="en-US" sz="1800" b="0" dirty="0">
                <a:solidFill>
                  <a:srgbClr val="0000FF"/>
                </a:solidFill>
              </a:rPr>
              <a:t>--Quimby, </a:t>
            </a:r>
            <a:r>
              <a:rPr lang="en-US" altLang="en-US" sz="1800" b="0" i="1" dirty="0">
                <a:solidFill>
                  <a:srgbClr val="0000FF"/>
                </a:solidFill>
              </a:rPr>
              <a:t>US Army in the War of 1812</a:t>
            </a:r>
            <a:r>
              <a:rPr lang="en-US" altLang="en-US" sz="1800" b="0" dirty="0">
                <a:solidFill>
                  <a:srgbClr val="0000FF"/>
                </a:solidFill>
              </a:rPr>
              <a:t>, pp. 371-467 (Creek War </a:t>
            </a:r>
            <a:r>
              <a:rPr lang="en-US" altLang="en-US" sz="1800" b="0" dirty="0" err="1">
                <a:solidFill>
                  <a:srgbClr val="0000FF"/>
                </a:solidFill>
              </a:rPr>
              <a:t>War</a:t>
            </a:r>
            <a:r>
              <a:rPr lang="en-US" altLang="en-US" sz="1800" b="0" dirty="0">
                <a:solidFill>
                  <a:srgbClr val="0000FF"/>
                </a:solidFill>
              </a:rPr>
              <a:t> to HSB)</a:t>
            </a:r>
          </a:p>
          <a:p>
            <a:pPr>
              <a:spcBef>
                <a:spcPct val="0"/>
              </a:spcBef>
              <a:buFontTx/>
              <a:buNone/>
            </a:pPr>
            <a:r>
              <a:rPr lang="en-US" altLang="en-US" sz="1800" b="0" dirty="0">
                <a:solidFill>
                  <a:srgbClr val="0000FF"/>
                </a:solidFill>
              </a:rPr>
              <a:t>--Remini, </a:t>
            </a:r>
            <a:r>
              <a:rPr lang="en-US" altLang="en-US" sz="1800" b="0" i="1" dirty="0">
                <a:solidFill>
                  <a:srgbClr val="0000FF"/>
                </a:solidFill>
              </a:rPr>
              <a:t>Jackson and His Indian Wars</a:t>
            </a:r>
            <a:r>
              <a:rPr lang="en-US" altLang="en-US" sz="1800" b="0" dirty="0">
                <a:solidFill>
                  <a:srgbClr val="0000FF"/>
                </a:solidFill>
              </a:rPr>
              <a:t>, pp. 62-76</a:t>
            </a:r>
          </a:p>
          <a:p>
            <a:pPr>
              <a:spcBef>
                <a:spcPct val="0"/>
              </a:spcBef>
              <a:buFontTx/>
              <a:buNone/>
            </a:pPr>
            <a:r>
              <a:rPr lang="en-US" altLang="en-US" sz="1800" b="0" dirty="0">
                <a:solidFill>
                  <a:srgbClr val="0000FF"/>
                </a:solidFill>
              </a:rPr>
              <a:t>--Southerland &amp; Brown, </a:t>
            </a:r>
            <a:r>
              <a:rPr lang="en-US" altLang="en-US" sz="1800" b="0" i="1" dirty="0">
                <a:solidFill>
                  <a:srgbClr val="0000FF"/>
                </a:solidFill>
              </a:rPr>
              <a:t>Federal Road</a:t>
            </a:r>
            <a:r>
              <a:rPr lang="en-US" altLang="en-US" sz="1800" b="0" dirty="0">
                <a:solidFill>
                  <a:srgbClr val="0000FF"/>
                </a:solidFill>
              </a:rPr>
              <a:t>, pp. 40-50 (road’s role in east &amp; west campaigns)</a:t>
            </a:r>
          </a:p>
          <a:p>
            <a:pPr>
              <a:spcBef>
                <a:spcPct val="0"/>
              </a:spcBef>
              <a:buFontTx/>
              <a:buNone/>
            </a:pPr>
            <a:r>
              <a:rPr lang="en-US" altLang="en-US" sz="1800" b="0" dirty="0">
                <a:solidFill>
                  <a:srgbClr val="0000FF"/>
                </a:solidFill>
              </a:rPr>
              <a:t>--Weir, </a:t>
            </a:r>
            <a:r>
              <a:rPr lang="en-US" altLang="en-US" sz="1800" b="0" i="1" dirty="0">
                <a:solidFill>
                  <a:srgbClr val="0000FF"/>
                </a:solidFill>
              </a:rPr>
              <a:t>Paradise of Blood</a:t>
            </a:r>
            <a:r>
              <a:rPr lang="en-US" altLang="en-US" sz="1800" b="0" dirty="0">
                <a:solidFill>
                  <a:srgbClr val="0000FF"/>
                </a:solidFill>
              </a:rPr>
              <a:t>, pp. 200-390</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a:extLst>
              <a:ext uri="{FF2B5EF4-FFF2-40B4-BE49-F238E27FC236}">
                <a16:creationId xmlns:a16="http://schemas.microsoft.com/office/drawing/2014/main" id="{5E564966-5918-587A-358D-4DDC28E4C183}"/>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2: Overlook Hill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Part 1: Creek War Campaigns &amp; Jackson’s Campaign up to HSB </a:t>
            </a:r>
            <a:r>
              <a:rPr lang="en-US" altLang="en-US" sz="2000"/>
              <a:t> </a:t>
            </a:r>
            <a:endParaRPr lang="en-US" altLang="en-US" sz="2000" u="sng"/>
          </a:p>
          <a:p>
            <a:pPr algn="ctr">
              <a:spcBef>
                <a:spcPct val="0"/>
              </a:spcBef>
              <a:buFontTx/>
              <a:buNone/>
            </a:pPr>
            <a:endParaRPr lang="en-US" altLang="en-US" sz="2000">
              <a:solidFill>
                <a:srgbClr val="FF0000"/>
              </a:solidFill>
            </a:endParaRPr>
          </a:p>
          <a:p>
            <a:pPr>
              <a:spcBef>
                <a:spcPct val="0"/>
              </a:spcBef>
              <a:buFontTx/>
              <a:buNone/>
            </a:pPr>
            <a:r>
              <a:rPr lang="en-US" altLang="en-US" sz="2000" b="0"/>
              <a:t>--What was the US Army campaign plan for defeating the Red Sticks?</a:t>
            </a:r>
          </a:p>
          <a:p>
            <a:pPr>
              <a:spcBef>
                <a:spcPct val="0"/>
              </a:spcBef>
              <a:buFontTx/>
              <a:buNone/>
            </a:pPr>
            <a:r>
              <a:rPr lang="en-US" altLang="en-US" sz="2000" b="0"/>
              <a:t>--At the time of Horseshoe Bend, how were the eastern and western 	offensives doing?</a:t>
            </a:r>
          </a:p>
          <a:p>
            <a:pPr>
              <a:spcBef>
                <a:spcPct val="0"/>
              </a:spcBef>
              <a:buFontTx/>
              <a:buNone/>
            </a:pPr>
            <a:r>
              <a:rPr lang="en-US" altLang="en-US" sz="2000" b="0"/>
              <a:t>--The US campaign against the Red Sticks was supposed to last a few months</a:t>
            </a:r>
          </a:p>
          <a:p>
            <a:pPr>
              <a:spcBef>
                <a:spcPct val="0"/>
              </a:spcBef>
              <a:buFontTx/>
              <a:buNone/>
            </a:pPr>
            <a:r>
              <a:rPr lang="en-US" altLang="en-US" sz="2000" b="0"/>
              <a:t>    max. At the time of this battle, why had it lasted seven months?</a:t>
            </a:r>
          </a:p>
          <a:p>
            <a:pPr>
              <a:spcBef>
                <a:spcPct val="0"/>
              </a:spcBef>
              <a:buFontTx/>
              <a:buNone/>
            </a:pPr>
            <a:r>
              <a:rPr lang="en-US" altLang="en-US" sz="2000" b="0"/>
              <a:t>    Any relevance to modern-day campaigns?</a:t>
            </a:r>
          </a:p>
          <a:p>
            <a:pPr>
              <a:spcBef>
                <a:spcPct val="0"/>
              </a:spcBef>
              <a:buFontTx/>
              <a:buNone/>
            </a:pPr>
            <a:r>
              <a:rPr lang="en-US" altLang="en-US" sz="2000" b="0"/>
              <a:t>--Describe Jackson’s part of the Creek War so far:</a:t>
            </a:r>
          </a:p>
          <a:p>
            <a:pPr>
              <a:spcBef>
                <a:spcPct val="0"/>
              </a:spcBef>
              <a:buFontTx/>
              <a:buNone/>
            </a:pPr>
            <a:r>
              <a:rPr lang="en-US" altLang="en-US" sz="2000" b="0"/>
              <a:t>    ---Any tactical victories?  Why?</a:t>
            </a:r>
          </a:p>
          <a:p>
            <a:pPr>
              <a:spcBef>
                <a:spcPct val="0"/>
              </a:spcBef>
              <a:buFontTx/>
              <a:buNone/>
            </a:pPr>
            <a:r>
              <a:rPr lang="en-US" altLang="en-US" sz="2000" b="0"/>
              <a:t>    ---Describe logistical and enlistment problems during the campaign.  At 	the time of the battle, were these mostly resolved?  How?  Why?   </a:t>
            </a:r>
          </a:p>
          <a:p>
            <a:pPr>
              <a:spcBef>
                <a:spcPct val="0"/>
              </a:spcBef>
              <a:buFontTx/>
              <a:buNone/>
            </a:pPr>
            <a:r>
              <a:rPr lang="en-US" altLang="en-US" sz="2000" b="0"/>
              <a:t>    ---Discuss Jackson’s judgment and leadership up to Horseshoe Bend.	Aggressive?  Reckless?  Why?  How did he get away with it?</a:t>
            </a:r>
          </a:p>
          <a:p>
            <a:pPr>
              <a:spcBef>
                <a:spcPct val="0"/>
              </a:spcBef>
              <a:buFontTx/>
              <a:buNone/>
            </a:pPr>
            <a:r>
              <a:rPr lang="en-US" altLang="en-US" sz="2000" b="0"/>
              <a:t>		Impact upon support of the Red Sticks?</a:t>
            </a:r>
          </a:p>
          <a:p>
            <a:pPr>
              <a:spcBef>
                <a:spcPct val="0"/>
              </a:spcBef>
              <a:buFontTx/>
              <a:buNone/>
            </a:pPr>
            <a:r>
              <a:rPr lang="en-US" altLang="en-US" sz="2000" b="0"/>
              <a:t>    ---How might this affect his conduct of his Horseshoe Bend Campaign?</a:t>
            </a:r>
          </a:p>
          <a:p>
            <a:pPr>
              <a:spcBef>
                <a:spcPct val="0"/>
              </a:spcBef>
              <a:buFontTx/>
              <a:buNone/>
            </a:pPr>
            <a:r>
              <a:rPr lang="en-US" altLang="en-US" sz="2000" b="0"/>
              <a:t>    ---Indeed, is this HSB attack a raid?  Aims?  Logistics?  </a:t>
            </a:r>
          </a:p>
          <a:p>
            <a:pPr>
              <a:spcBef>
                <a:spcPct val="0"/>
              </a:spcBef>
              <a:buFontTx/>
              <a:buNone/>
            </a:pPr>
            <a:r>
              <a:rPr lang="en-US" altLang="en-US" sz="2000" b="0"/>
              <a:t>    ---Did the Red Sticks attack Jackson much in his campaigns? Why not?</a:t>
            </a:r>
          </a:p>
          <a:p>
            <a:pPr>
              <a:spcBef>
                <a:spcPct val="0"/>
              </a:spcBef>
              <a:buFontTx/>
              <a:buNone/>
            </a:pPr>
            <a:r>
              <a:rPr lang="en-US" altLang="en-US" sz="2000" b="0"/>
              <a:t>	How about for this day, as he took up attack positions here?</a:t>
            </a:r>
          </a:p>
          <a:p>
            <a:pPr>
              <a:spcBef>
                <a:spcPct val="0"/>
              </a:spcBef>
              <a:buFontTx/>
              <a:buNone/>
            </a:pPr>
            <a:r>
              <a:rPr lang="en-US" altLang="en-US" sz="2000" b="0"/>
              <a:t>    ---Do you agree with how he ran the campaign?  Any relevance?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a:extLst>
              <a:ext uri="{FF2B5EF4-FFF2-40B4-BE49-F238E27FC236}">
                <a16:creationId xmlns:a16="http://schemas.microsoft.com/office/drawing/2014/main" id="{69BA486B-61F8-A17C-4DE4-DB22B3CA5D07}"/>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2: Overlook Hill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Part 2: Horseshoe Bend Terrain, Order of Battle for Both Sides</a:t>
            </a:r>
          </a:p>
          <a:p>
            <a:pPr algn="ctr">
              <a:spcBef>
                <a:spcPct val="0"/>
              </a:spcBef>
              <a:buFontTx/>
              <a:buNone/>
            </a:pPr>
            <a:endParaRPr lang="en-US" altLang="en-US" sz="2000">
              <a:solidFill>
                <a:srgbClr val="FF0000"/>
              </a:solidFill>
            </a:endParaRPr>
          </a:p>
          <a:p>
            <a:pPr>
              <a:spcBef>
                <a:spcPct val="0"/>
              </a:spcBef>
              <a:buFontTx/>
              <a:buNone/>
            </a:pPr>
            <a:r>
              <a:rPr lang="en-US" altLang="en-US" sz="2000" b="0"/>
              <a:t>--Terrain</a:t>
            </a:r>
          </a:p>
          <a:p>
            <a:pPr>
              <a:spcBef>
                <a:spcPct val="0"/>
              </a:spcBef>
              <a:buFontTx/>
              <a:buNone/>
            </a:pPr>
            <a:r>
              <a:rPr lang="en-US" altLang="en-US" sz="2000" b="0"/>
              <a:t>    ---What had the terrain been like along Jackson’s advance from 	Tennessee?  How had the approach march gone on 27 March AM?</a:t>
            </a:r>
          </a:p>
          <a:p>
            <a:pPr>
              <a:spcBef>
                <a:spcPct val="0"/>
              </a:spcBef>
              <a:buFontTx/>
              <a:buNone/>
            </a:pPr>
            <a:r>
              <a:rPr lang="en-US" altLang="en-US" sz="2000" b="0"/>
              <a:t>    ---From this hill, does the battle terrain look favorable for Jackson?</a:t>
            </a:r>
          </a:p>
          <a:p>
            <a:pPr>
              <a:spcBef>
                <a:spcPct val="0"/>
              </a:spcBef>
              <a:buFontTx/>
              <a:buNone/>
            </a:pPr>
            <a:r>
              <a:rPr lang="en-US" altLang="en-US" sz="2000" b="0"/>
              <a:t>	How might it not be?  Overall OAKOC considerations? (Do not get into 	the actual 27 March battle.)</a:t>
            </a:r>
          </a:p>
          <a:p>
            <a:pPr>
              <a:spcBef>
                <a:spcPct val="0"/>
              </a:spcBef>
              <a:buFontTx/>
              <a:buNone/>
            </a:pPr>
            <a:r>
              <a:rPr lang="en-US" altLang="en-US" sz="2000" b="0"/>
              <a:t>    ---We don’t know exactly what the vegetation and field looked like on 27 	March, 1814, but would it need to be clear enough to put two brigades 	and a regiment into line?</a:t>
            </a:r>
          </a:p>
          <a:p>
            <a:pPr>
              <a:spcBef>
                <a:spcPct val="0"/>
              </a:spcBef>
              <a:buFontTx/>
              <a:buNone/>
            </a:pPr>
            <a:r>
              <a:rPr lang="en-US" altLang="en-US" sz="2000" b="0"/>
              <a:t>    ---Why might that area have been cleared in some way?  </a:t>
            </a:r>
          </a:p>
          <a:p>
            <a:pPr>
              <a:spcBef>
                <a:spcPct val="0"/>
              </a:spcBef>
              <a:buFontTx/>
              <a:buNone/>
            </a:pPr>
            <a:endParaRPr lang="en-US" altLang="en-US" sz="2000" b="0"/>
          </a:p>
          <a:p>
            <a:pPr>
              <a:spcBef>
                <a:spcPct val="0"/>
              </a:spcBef>
              <a:buFontTx/>
              <a:buNone/>
            </a:pPr>
            <a:r>
              <a:rPr lang="en-US" altLang="en-US" sz="2000" b="0"/>
              <a:t>--Order of Battle: Briefly describe the force size and composition for each side</a:t>
            </a:r>
          </a:p>
          <a:p>
            <a:pPr>
              <a:spcBef>
                <a:spcPct val="0"/>
              </a:spcBef>
              <a:buFontTx/>
              <a:buNone/>
            </a:pPr>
            <a:r>
              <a:rPr lang="en-US" altLang="en-US" sz="2000" b="0"/>
              <a:t>    ---Describe the general make-up of Jackson’s side.</a:t>
            </a:r>
          </a:p>
          <a:p>
            <a:pPr>
              <a:spcBef>
                <a:spcPct val="0"/>
              </a:spcBef>
              <a:buFontTx/>
              <a:buNone/>
            </a:pPr>
            <a:r>
              <a:rPr lang="en-US" altLang="en-US" sz="2000" b="0"/>
              <a:t>    ---Again, is this a raid or an attempt to seize and hold?</a:t>
            </a:r>
          </a:p>
          <a:p>
            <a:pPr>
              <a:spcBef>
                <a:spcPct val="0"/>
              </a:spcBef>
              <a:buFontTx/>
              <a:buNone/>
            </a:pPr>
            <a:r>
              <a:rPr lang="en-US" altLang="en-US" sz="2000" b="0"/>
              <a:t>    ---For how many days does Jackson have food supplies for his move 		against HSB?  How about ammunition?  Why might this be?</a:t>
            </a:r>
          </a:p>
          <a:p>
            <a:pPr>
              <a:spcBef>
                <a:spcPct val="0"/>
              </a:spcBef>
              <a:buFontTx/>
              <a:buNone/>
            </a:pPr>
            <a:r>
              <a:rPr lang="en-US" altLang="en-US" sz="2000" b="0"/>
              <a:t>    ---About how many Red Stick warriors and non-combatants?</a:t>
            </a:r>
          </a:p>
          <a:p>
            <a:pPr>
              <a:spcBef>
                <a:spcPct val="0"/>
              </a:spcBef>
              <a:buFontTx/>
              <a:buNone/>
            </a:pPr>
            <a:r>
              <a:rPr lang="en-US" altLang="en-US" sz="2000" b="0"/>
              <a:t>	Why might this be?</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a:extLst>
              <a:ext uri="{FF2B5EF4-FFF2-40B4-BE49-F238E27FC236}">
                <a16:creationId xmlns:a16="http://schemas.microsoft.com/office/drawing/2014/main" id="{8E9CD05E-3C58-1ABF-B24C-E70898C8CDE9}"/>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3:</a:t>
            </a:r>
          </a:p>
          <a:p>
            <a:pPr algn="ctr">
              <a:spcBef>
                <a:spcPct val="0"/>
              </a:spcBef>
              <a:buFontTx/>
              <a:buNone/>
            </a:pPr>
            <a:r>
              <a:rPr lang="en-US" altLang="en-US" sz="2400" b="0"/>
              <a:t>Riverside/Trail/Field </a:t>
            </a:r>
            <a:endParaRPr lang="en-US" altLang="en-US" sz="2000" b="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779F08DD-ED86-8D4D-C8A6-5F5990D68C13}"/>
              </a:ext>
            </a:extLst>
          </p:cNvPr>
          <p:cNvSpPr txBox="1">
            <a:spLocks noChangeArrowheads="1"/>
          </p:cNvSpPr>
          <p:nvPr/>
        </p:nvSpPr>
        <p:spPr bwMode="auto">
          <a:xfrm>
            <a:off x="0" y="0"/>
            <a:ext cx="9144000" cy="6002338"/>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3, Island, Field or Trail: </a:t>
            </a:r>
          </a:p>
          <a:p>
            <a:pPr marL="457200" indent="-457200">
              <a:defRPr/>
            </a:pPr>
            <a:endParaRPr lang="en-US" sz="2400" dirty="0">
              <a:solidFill>
                <a:srgbClr val="FF0000"/>
              </a:solidFill>
              <a:latin typeface="Arial" charset="0"/>
            </a:endParaRPr>
          </a:p>
          <a:p>
            <a:pPr marL="457200" indent="-457200">
              <a:defRPr/>
            </a:pPr>
            <a:r>
              <a:rPr lang="en-US" sz="2000" b="1" dirty="0">
                <a:solidFill>
                  <a:srgbClr val="FF0000"/>
                </a:solidFill>
                <a:latin typeface="Arial" charset="0"/>
              </a:rPr>
              <a:t>Directions.</a:t>
            </a:r>
            <a:r>
              <a:rPr lang="en-US" sz="2000" dirty="0">
                <a:solidFill>
                  <a:srgbClr val="FF0000"/>
                </a:solidFill>
                <a:latin typeface="Arial" charset="0"/>
              </a:rPr>
              <a:t>  </a:t>
            </a:r>
            <a:r>
              <a:rPr lang="en-US" sz="2000" dirty="0">
                <a:latin typeface="Arial" charset="0"/>
              </a:rPr>
              <a:t>From the Hill stand one has three options for a Stand 3 location.   </a:t>
            </a:r>
          </a:p>
          <a:p>
            <a:pPr marL="457200" indent="-457200">
              <a:defRPr/>
            </a:pPr>
            <a:endParaRPr lang="en-US" sz="2000" dirty="0">
              <a:latin typeface="Arial" charset="0"/>
            </a:endParaRPr>
          </a:p>
          <a:p>
            <a:pPr>
              <a:defRPr/>
            </a:pPr>
            <a:r>
              <a:rPr lang="en-US" sz="2000" b="1" u="sng" dirty="0">
                <a:latin typeface="Arial" charset="0"/>
              </a:rPr>
              <a:t>1</a:t>
            </a:r>
            <a:r>
              <a:rPr lang="en-US" sz="2000" b="1" dirty="0">
                <a:latin typeface="Arial" charset="0"/>
              </a:rPr>
              <a:t>.</a:t>
            </a:r>
            <a:r>
              <a:rPr lang="en-US" sz="2000" dirty="0">
                <a:latin typeface="Arial" charset="0"/>
              </a:rPr>
              <a:t>The Park Road to the riverside parking lot. Descend the Hill back to the park road and follow it about 400 yards downhill to the small parking lot by the riverside.  Conduct SME presentation and discussion here.</a:t>
            </a:r>
          </a:p>
          <a:p>
            <a:pPr>
              <a:defRPr/>
            </a:pPr>
            <a:r>
              <a:rPr lang="en-US" sz="2000" b="1" u="sng" dirty="0">
                <a:latin typeface="Arial" charset="0"/>
              </a:rPr>
              <a:t>2</a:t>
            </a:r>
            <a:r>
              <a:rPr lang="en-US" sz="2000" b="1" dirty="0">
                <a:latin typeface="Arial" charset="0"/>
              </a:rPr>
              <a:t>.</a:t>
            </a:r>
            <a:r>
              <a:rPr lang="en-US" sz="2000" dirty="0">
                <a:latin typeface="Arial" charset="0"/>
              </a:rPr>
              <a:t> Descend the Hill to the park road.  At the west end of the parking lot for the hill stop one will see a trail into the woods.  Follow the trail, which eventually arrives at Gun Hill, the fourth stop.  </a:t>
            </a:r>
            <a:r>
              <a:rPr lang="en-US" sz="2000" i="1" dirty="0">
                <a:latin typeface="Arial" charset="0"/>
              </a:rPr>
              <a:t>Stop somewhere along the trail</a:t>
            </a:r>
            <a:r>
              <a:rPr lang="en-US" sz="2000" b="1" dirty="0">
                <a:latin typeface="Arial" charset="0"/>
              </a:rPr>
              <a:t> </a:t>
            </a:r>
            <a:r>
              <a:rPr lang="en-US" sz="2000" dirty="0">
                <a:latin typeface="Arial" charset="0"/>
              </a:rPr>
              <a:t>for the SME presentation and discussion. There is not as much scenery on this trail; but one can get some idea of the un-cleared wooded terrain in this area. </a:t>
            </a:r>
          </a:p>
          <a:p>
            <a:pPr>
              <a:defRPr/>
            </a:pPr>
            <a:r>
              <a:rPr lang="en-US" sz="2000" b="1" u="sng" dirty="0">
                <a:latin typeface="Arial" charset="0"/>
              </a:rPr>
              <a:t>3</a:t>
            </a:r>
            <a:r>
              <a:rPr lang="en-US" sz="2000" b="1" dirty="0">
                <a:latin typeface="Arial" charset="0"/>
              </a:rPr>
              <a:t>.</a:t>
            </a:r>
            <a:r>
              <a:rPr lang="en-US" sz="2000" dirty="0">
                <a:latin typeface="Arial" charset="0"/>
              </a:rPr>
              <a:t> The field.  Walk south down from the Hill across the field toward the Red Stick Wall markers.  About halfway there, stop and conduct SME presentation and discussion.  </a:t>
            </a:r>
            <a:r>
              <a:rPr lang="en-US" sz="2000" i="1" dirty="0">
                <a:latin typeface="Arial" charset="0"/>
              </a:rPr>
              <a:t>Beware of snakes and/or chiggers in the summer months. </a:t>
            </a:r>
          </a:p>
          <a:p>
            <a:pPr>
              <a:defRPr/>
            </a:pPr>
            <a:endParaRPr lang="en-US" sz="2000" dirty="0">
              <a:latin typeface="Arial" charset="0"/>
            </a:endParaRPr>
          </a:p>
          <a:p>
            <a:pPr>
              <a:defRPr/>
            </a:pPr>
            <a:r>
              <a:rPr lang="en-US" sz="2000" dirty="0">
                <a:latin typeface="Arial" charset="0"/>
              </a:rPr>
              <a:t>--Either way you get there, the purpose of the stand is mostly to discuss further the background of the people who fought here, as well as how attitudes on each side developed up to this point in the Creek War.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AC77EC6B-3A15-9BFD-C77D-F7A1F49B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710" t="38905" r="43257" b="37788"/>
          <a:stretch>
            <a:fillRect/>
          </a:stretch>
        </p:blipFill>
        <p:spPr bwMode="auto">
          <a:xfrm>
            <a:off x="1905000" y="762000"/>
            <a:ext cx="5867400" cy="5118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1" name="Oval 5">
            <a:extLst>
              <a:ext uri="{FF2B5EF4-FFF2-40B4-BE49-F238E27FC236}">
                <a16:creationId xmlns:a16="http://schemas.microsoft.com/office/drawing/2014/main" id="{2E16620D-8C8B-0DB5-E6E4-D796A140A1C6}"/>
              </a:ext>
            </a:extLst>
          </p:cNvPr>
          <p:cNvSpPr>
            <a:spLocks noChangeArrowheads="1"/>
          </p:cNvSpPr>
          <p:nvPr/>
        </p:nvSpPr>
        <p:spPr bwMode="auto">
          <a:xfrm>
            <a:off x="4530725" y="2927350"/>
            <a:ext cx="304800" cy="3810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3</a:t>
            </a:r>
          </a:p>
        </p:txBody>
      </p:sp>
      <p:sp>
        <p:nvSpPr>
          <p:cNvPr id="94212" name="Oval 5">
            <a:extLst>
              <a:ext uri="{FF2B5EF4-FFF2-40B4-BE49-F238E27FC236}">
                <a16:creationId xmlns:a16="http://schemas.microsoft.com/office/drawing/2014/main" id="{001E6CDE-F3B3-97B9-ACA9-81E765BBF46B}"/>
              </a:ext>
            </a:extLst>
          </p:cNvPr>
          <p:cNvSpPr>
            <a:spLocks noChangeArrowheads="1"/>
          </p:cNvSpPr>
          <p:nvPr/>
        </p:nvSpPr>
        <p:spPr bwMode="auto">
          <a:xfrm>
            <a:off x="3505200" y="2927350"/>
            <a:ext cx="304800" cy="3810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3</a:t>
            </a:r>
          </a:p>
        </p:txBody>
      </p:sp>
      <p:sp>
        <p:nvSpPr>
          <p:cNvPr id="94213" name="Oval 5">
            <a:extLst>
              <a:ext uri="{FF2B5EF4-FFF2-40B4-BE49-F238E27FC236}">
                <a16:creationId xmlns:a16="http://schemas.microsoft.com/office/drawing/2014/main" id="{318FA561-B596-F506-F5A1-A68E76CE2094}"/>
              </a:ext>
            </a:extLst>
          </p:cNvPr>
          <p:cNvSpPr>
            <a:spLocks noChangeArrowheads="1"/>
          </p:cNvSpPr>
          <p:nvPr/>
        </p:nvSpPr>
        <p:spPr bwMode="auto">
          <a:xfrm>
            <a:off x="2743200" y="3581400"/>
            <a:ext cx="304800" cy="3810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3</a:t>
            </a:r>
          </a:p>
        </p:txBody>
      </p:sp>
      <p:sp>
        <p:nvSpPr>
          <p:cNvPr id="94214" name="TextBox 9">
            <a:extLst>
              <a:ext uri="{FF2B5EF4-FFF2-40B4-BE49-F238E27FC236}">
                <a16:creationId xmlns:a16="http://schemas.microsoft.com/office/drawing/2014/main" id="{B8E43E50-961A-19F8-0C1A-4FF65792CB07}"/>
              </a:ext>
            </a:extLst>
          </p:cNvPr>
          <p:cNvSpPr txBox="1">
            <a:spLocks noChangeArrowheads="1"/>
          </p:cNvSpPr>
          <p:nvPr/>
        </p:nvSpPr>
        <p:spPr bwMode="auto">
          <a:xfrm>
            <a:off x="0" y="12700"/>
            <a:ext cx="9144000" cy="6461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The park map excerpt shows three Stand 3 options.  </a:t>
            </a:r>
          </a:p>
          <a:p>
            <a:pPr algn="ctr">
              <a:spcBef>
                <a:spcPct val="0"/>
              </a:spcBef>
              <a:buFontTx/>
              <a:buNone/>
            </a:pPr>
            <a:r>
              <a:rPr lang="en-US" altLang="en-US" sz="1800"/>
              <a:t>From left to right: riverside parking lot;  trail;  and field </a:t>
            </a:r>
          </a:p>
        </p:txBody>
      </p:sp>
      <p:sp>
        <p:nvSpPr>
          <p:cNvPr id="94215" name="Oval 5">
            <a:extLst>
              <a:ext uri="{FF2B5EF4-FFF2-40B4-BE49-F238E27FC236}">
                <a16:creationId xmlns:a16="http://schemas.microsoft.com/office/drawing/2014/main" id="{439FA134-1855-7D87-D860-0C2863D0C449}"/>
              </a:ext>
            </a:extLst>
          </p:cNvPr>
          <p:cNvSpPr>
            <a:spLocks noChangeArrowheads="1"/>
          </p:cNvSpPr>
          <p:nvPr/>
        </p:nvSpPr>
        <p:spPr bwMode="auto">
          <a:xfrm>
            <a:off x="4351338" y="1563688"/>
            <a:ext cx="304800" cy="3810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2</a:t>
            </a:r>
          </a:p>
        </p:txBody>
      </p:sp>
      <p:sp>
        <p:nvSpPr>
          <p:cNvPr id="94216" name="Oval 5">
            <a:extLst>
              <a:ext uri="{FF2B5EF4-FFF2-40B4-BE49-F238E27FC236}">
                <a16:creationId xmlns:a16="http://schemas.microsoft.com/office/drawing/2014/main" id="{65631FD7-7720-5FB0-D115-D28C119643D9}"/>
              </a:ext>
            </a:extLst>
          </p:cNvPr>
          <p:cNvSpPr>
            <a:spLocks noChangeArrowheads="1"/>
          </p:cNvSpPr>
          <p:nvPr/>
        </p:nvSpPr>
        <p:spPr bwMode="auto">
          <a:xfrm>
            <a:off x="3657600" y="4351338"/>
            <a:ext cx="304800" cy="381000"/>
          </a:xfrm>
          <a:prstGeom prst="ellipse">
            <a:avLst/>
          </a:prstGeom>
          <a:solidFill>
            <a:schemeClr val="bg1"/>
          </a:solidFill>
          <a:ln w="38100" algn="ctr">
            <a:solidFill>
              <a:srgbClr val="0000FF"/>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4</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9DB710F4-48BC-C878-7028-55F60492E02C}"/>
              </a:ext>
            </a:extLst>
          </p:cNvPr>
          <p:cNvSpPr txBox="1">
            <a:spLocks noChangeArrowheads="1"/>
          </p:cNvSpPr>
          <p:nvPr/>
        </p:nvSpPr>
        <p:spPr bwMode="auto">
          <a:xfrm>
            <a:off x="0" y="0"/>
            <a:ext cx="9144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dirty="0"/>
              <a:t>Table of Contents 3</a:t>
            </a:r>
          </a:p>
          <a:p>
            <a:pPr>
              <a:spcBef>
                <a:spcPct val="0"/>
              </a:spcBef>
              <a:buFontTx/>
              <a:buNone/>
            </a:pPr>
            <a:endParaRPr lang="en-US" altLang="en-US" sz="2000" b="0" dirty="0"/>
          </a:p>
          <a:p>
            <a:pPr algn="ctr">
              <a:spcBef>
                <a:spcPct val="0"/>
              </a:spcBef>
              <a:buNone/>
            </a:pPr>
            <a:r>
              <a:rPr lang="en-US" altLang="en-US" sz="2000" b="0" u="sng" dirty="0"/>
              <a:t>Historical Background Information for Horseshoe Bend (continued)</a:t>
            </a:r>
          </a:p>
          <a:p>
            <a:pPr>
              <a:spcBef>
                <a:spcPct val="0"/>
              </a:spcBef>
              <a:buFontTx/>
              <a:buNone/>
            </a:pPr>
            <a:endParaRPr lang="en-US" altLang="en-US" sz="2000" b="0" dirty="0"/>
          </a:p>
          <a:p>
            <a:pPr>
              <a:spcBef>
                <a:spcPct val="0"/>
              </a:spcBef>
              <a:buFontTx/>
              <a:buNone/>
            </a:pPr>
            <a:r>
              <a:rPr lang="en-US" altLang="en-US" sz="2000" b="0" dirty="0"/>
              <a:t>--Jackson’s Creek War Campaign </a:t>
            </a:r>
          </a:p>
          <a:p>
            <a:pPr>
              <a:spcBef>
                <a:spcPct val="0"/>
              </a:spcBef>
              <a:buFontTx/>
              <a:buNone/>
            </a:pPr>
            <a:r>
              <a:rPr lang="en-US" altLang="en-US" sz="2000" b="0" dirty="0"/>
              <a:t>	---Jackson and His Command	.	.	.	Slide 169</a:t>
            </a:r>
          </a:p>
          <a:p>
            <a:pPr>
              <a:spcBef>
                <a:spcPct val="0"/>
              </a:spcBef>
              <a:buFontTx/>
              <a:buNone/>
            </a:pPr>
            <a:r>
              <a:rPr lang="en-US" altLang="en-US" sz="2000" b="0" dirty="0"/>
              <a:t>	---Early Campaign through </a:t>
            </a:r>
            <a:r>
              <a:rPr lang="en-US" altLang="en-US" sz="2000" b="0" dirty="0" err="1"/>
              <a:t>Tallushatchie</a:t>
            </a:r>
            <a:r>
              <a:rPr lang="en-US" altLang="en-US" sz="2000" b="0" dirty="0"/>
              <a:t>	.	.	Slide 173</a:t>
            </a:r>
          </a:p>
          <a:p>
            <a:pPr>
              <a:spcBef>
                <a:spcPct val="0"/>
              </a:spcBef>
              <a:buFontTx/>
              <a:buNone/>
            </a:pPr>
            <a:r>
              <a:rPr lang="en-US" altLang="en-US" sz="2000" b="0" dirty="0"/>
              <a:t>	---Fort Strother through Talladega	.	.	Slide 180</a:t>
            </a:r>
          </a:p>
          <a:p>
            <a:pPr>
              <a:spcBef>
                <a:spcPct val="0"/>
              </a:spcBef>
              <a:buFontTx/>
              <a:buNone/>
            </a:pPr>
            <a:r>
              <a:rPr lang="en-US" altLang="en-US" sz="2000" b="0" dirty="0"/>
              <a:t>	---Jackson’s Time of Troubles	.	.	.	Slide 184</a:t>
            </a:r>
          </a:p>
          <a:p>
            <a:pPr>
              <a:spcBef>
                <a:spcPct val="0"/>
              </a:spcBef>
              <a:buFontTx/>
              <a:buNone/>
            </a:pPr>
            <a:r>
              <a:rPr lang="en-US" altLang="en-US" sz="2000" b="0" dirty="0"/>
              <a:t>	---The Start of a Recovery,</a:t>
            </a:r>
          </a:p>
          <a:p>
            <a:pPr>
              <a:spcBef>
                <a:spcPct val="0"/>
              </a:spcBef>
              <a:buFontTx/>
              <a:buNone/>
            </a:pPr>
            <a:r>
              <a:rPr lang="en-US" altLang="en-US" sz="2000" b="0" dirty="0"/>
              <a:t>		Battles of </a:t>
            </a:r>
            <a:r>
              <a:rPr lang="en-US" altLang="en-US" sz="2000" b="0" dirty="0" err="1"/>
              <a:t>Emuckfau</a:t>
            </a:r>
            <a:r>
              <a:rPr lang="en-US" altLang="en-US" sz="2000" b="0" dirty="0"/>
              <a:t> and </a:t>
            </a:r>
            <a:r>
              <a:rPr lang="en-US" altLang="en-US" sz="2000" b="0" dirty="0" err="1"/>
              <a:t>Enitachopco</a:t>
            </a:r>
            <a:r>
              <a:rPr lang="en-US" altLang="en-US" sz="2000" b="0" dirty="0"/>
              <a:t> Creeks 	Slide 191</a:t>
            </a:r>
          </a:p>
          <a:p>
            <a:pPr>
              <a:spcBef>
                <a:spcPct val="0"/>
              </a:spcBef>
              <a:buFontTx/>
              <a:buNone/>
            </a:pPr>
            <a:r>
              <a:rPr lang="en-US" altLang="en-US" sz="2000" b="0" dirty="0"/>
              <a:t>	---Preparation for and Transit to Horseshoe Bend	Slide 198</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a:extLst>
              <a:ext uri="{FF2B5EF4-FFF2-40B4-BE49-F238E27FC236}">
                <a16:creationId xmlns:a16="http://schemas.microsoft.com/office/drawing/2014/main" id="{B3A5144C-0557-5D45-5AE9-0A523BCE9117}"/>
              </a:ext>
            </a:extLst>
          </p:cNvPr>
          <p:cNvSpPr txBox="1">
            <a:spLocks noChangeArrowheads="1"/>
          </p:cNvSpPr>
          <p:nvPr/>
        </p:nvSpPr>
        <p:spPr bwMode="auto">
          <a:xfrm>
            <a:off x="0" y="0"/>
            <a:ext cx="9144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3, Island, Field or Trail </a:t>
            </a:r>
          </a:p>
          <a:p>
            <a:pPr algn="ctr">
              <a:spcBef>
                <a:spcPct val="0"/>
              </a:spcBef>
              <a:buFontTx/>
              <a:buNone/>
            </a:pPr>
            <a:r>
              <a:rPr lang="en-US" altLang="en-US" sz="2000">
                <a:solidFill>
                  <a:srgbClr val="FF0000"/>
                </a:solidFill>
              </a:rPr>
              <a:t>Creek and Red Stick Background; </a:t>
            </a:r>
          </a:p>
          <a:p>
            <a:pPr algn="ctr">
              <a:spcBef>
                <a:spcPct val="0"/>
              </a:spcBef>
              <a:buFontTx/>
              <a:buNone/>
            </a:pPr>
            <a:r>
              <a:rPr lang="en-US" altLang="en-US" sz="2000">
                <a:solidFill>
                  <a:srgbClr val="FF0000"/>
                </a:solidFill>
              </a:rPr>
              <a:t>Red Stick Aims and Performance up until Horseshoe Bend</a:t>
            </a:r>
          </a:p>
          <a:p>
            <a:pPr algn="ctr">
              <a:spcBef>
                <a:spcPct val="0"/>
              </a:spcBef>
              <a:buFontTx/>
              <a:buNone/>
            </a:pPr>
            <a:r>
              <a:rPr lang="en-US" altLang="en-US" sz="2000">
                <a:solidFill>
                  <a:srgbClr val="0000FF"/>
                </a:solidFill>
              </a:rPr>
              <a:t>Reference Menu for Research</a:t>
            </a:r>
            <a:endParaRPr lang="en-US" altLang="en-US" sz="2000" b="0"/>
          </a:p>
          <a:p>
            <a:pPr algn="ctr">
              <a:spcBef>
                <a:spcPct val="0"/>
              </a:spcBef>
              <a:buFontTx/>
              <a:buNone/>
            </a:pPr>
            <a:endParaRPr lang="en-US" altLang="en-US" sz="2000" b="0"/>
          </a:p>
          <a:p>
            <a:pPr>
              <a:spcBef>
                <a:spcPct val="0"/>
              </a:spcBef>
              <a:buFontTx/>
              <a:buNone/>
            </a:pPr>
            <a:endParaRPr lang="en-US" altLang="en-US" sz="1600" b="0">
              <a:solidFill>
                <a:srgbClr val="FF00FF"/>
              </a:solidFill>
            </a:endParaRPr>
          </a:p>
          <a:p>
            <a:pPr>
              <a:spcBef>
                <a:spcPct val="0"/>
              </a:spcBef>
              <a:buFontTx/>
              <a:buNone/>
            </a:pPr>
            <a:r>
              <a:rPr lang="en-US" altLang="en-US" sz="1800" b="0">
                <a:solidFill>
                  <a:srgbClr val="0000FF"/>
                </a:solidFill>
              </a:rPr>
              <a:t>--This file’s slides 95-124, 136-141</a:t>
            </a:r>
          </a:p>
          <a:p>
            <a:pPr>
              <a:spcBef>
                <a:spcPct val="0"/>
              </a:spcBef>
              <a:buFontTx/>
              <a:buNone/>
            </a:pPr>
            <a:r>
              <a:rPr lang="en-US" altLang="en-US" sz="1800" b="0">
                <a:solidFill>
                  <a:srgbClr val="0000FF"/>
                </a:solidFill>
              </a:rPr>
              <a:t>--Braund, ed., </a:t>
            </a:r>
            <a:r>
              <a:rPr lang="en-US" altLang="en-US" sz="1800" b="0" i="1">
                <a:solidFill>
                  <a:srgbClr val="0000FF"/>
                </a:solidFill>
              </a:rPr>
              <a:t>Tohopeka</a:t>
            </a:r>
            <a:r>
              <a:rPr lang="en-US" altLang="en-US" sz="1800" b="0">
                <a:solidFill>
                  <a:srgbClr val="0000FF"/>
                </a:solidFill>
              </a:rPr>
              <a:t>, Ch. 1</a:t>
            </a:r>
          </a:p>
          <a:p>
            <a:pPr>
              <a:spcBef>
                <a:spcPct val="0"/>
              </a:spcBef>
              <a:buFontTx/>
              <a:buNone/>
            </a:pPr>
            <a:r>
              <a:rPr lang="en-US" altLang="en-US" sz="1800" b="0">
                <a:solidFill>
                  <a:srgbClr val="0000FF"/>
                </a:solidFill>
              </a:rPr>
              <a:t>--Stiggins, </a:t>
            </a:r>
            <a:r>
              <a:rPr lang="en-US" altLang="en-US" sz="1800" b="0" i="1">
                <a:solidFill>
                  <a:srgbClr val="0000FF"/>
                </a:solidFill>
              </a:rPr>
              <a:t>Creek Indian History</a:t>
            </a:r>
            <a:r>
              <a:rPr lang="en-US" altLang="en-US" sz="1800" b="0">
                <a:solidFill>
                  <a:srgbClr val="0000FF"/>
                </a:solidFill>
              </a:rPr>
              <a:t>, pp. 27-82 (Creek primary source)</a:t>
            </a:r>
          </a:p>
          <a:p>
            <a:pPr>
              <a:spcBef>
                <a:spcPct val="0"/>
              </a:spcBef>
              <a:buFontTx/>
              <a:buNone/>
            </a:pPr>
            <a:r>
              <a:rPr lang="en-US" altLang="en-US" sz="1800" b="0">
                <a:solidFill>
                  <a:srgbClr val="0000FF"/>
                </a:solidFill>
              </a:rPr>
              <a:t>--Debo, </a:t>
            </a:r>
            <a:r>
              <a:rPr lang="en-US" altLang="en-US" sz="1800" b="0" i="1">
                <a:solidFill>
                  <a:srgbClr val="0000FF"/>
                </a:solidFill>
              </a:rPr>
              <a:t>Road to Disappearance</a:t>
            </a:r>
            <a:r>
              <a:rPr lang="en-US" altLang="en-US" sz="1800" b="0">
                <a:solidFill>
                  <a:srgbClr val="0000FF"/>
                </a:solidFill>
              </a:rPr>
              <a:t>, pp. 3-71 (Creek life), 99 (~1832 census)</a:t>
            </a:r>
          </a:p>
          <a:p>
            <a:pPr>
              <a:spcBef>
                <a:spcPct val="0"/>
              </a:spcBef>
              <a:buFontTx/>
              <a:buNone/>
            </a:pPr>
            <a:r>
              <a:rPr lang="en-US" altLang="en-US" sz="1800" b="0">
                <a:solidFill>
                  <a:srgbClr val="0000FF"/>
                </a:solidFill>
              </a:rPr>
              <a:t>--Martin, </a:t>
            </a:r>
            <a:r>
              <a:rPr lang="en-US" altLang="en-US" sz="1800" b="0" i="1">
                <a:solidFill>
                  <a:srgbClr val="0000FF"/>
                </a:solidFill>
              </a:rPr>
              <a:t>Sacred Revolt</a:t>
            </a:r>
            <a:r>
              <a:rPr lang="en-US" altLang="en-US" sz="1800" b="0">
                <a:solidFill>
                  <a:srgbClr val="0000FF"/>
                </a:solidFill>
              </a:rPr>
              <a:t>, pp. 17-113 (spiritual factors)</a:t>
            </a:r>
          </a:p>
          <a:p>
            <a:pPr>
              <a:spcBef>
                <a:spcPct val="0"/>
              </a:spcBef>
              <a:buFontTx/>
              <a:buNone/>
            </a:pPr>
            <a:r>
              <a:rPr lang="en-US" altLang="en-US" sz="1800" b="0">
                <a:solidFill>
                  <a:srgbClr val="0000FF"/>
                </a:solidFill>
              </a:rPr>
              <a:t>--O’Brien, </a:t>
            </a:r>
            <a:r>
              <a:rPr lang="en-US" altLang="en-US" sz="1800" b="0" i="1">
                <a:solidFill>
                  <a:srgbClr val="0000FF"/>
                </a:solidFill>
              </a:rPr>
              <a:t>In Bitterness and in Tears</a:t>
            </a:r>
            <a:r>
              <a:rPr lang="en-US" altLang="en-US" sz="1800" b="0">
                <a:solidFill>
                  <a:srgbClr val="0000FF"/>
                </a:solidFill>
              </a:rPr>
              <a:t>, Ch. 1 (bgnd), Ch. 2-4 (tensions, Creek Civil 	War),</a:t>
            </a:r>
          </a:p>
          <a:p>
            <a:pPr>
              <a:spcBef>
                <a:spcPct val="0"/>
              </a:spcBef>
              <a:buFontTx/>
              <a:buNone/>
            </a:pPr>
            <a:r>
              <a:rPr lang="en-US" altLang="en-US" sz="1800" b="0">
                <a:solidFill>
                  <a:srgbClr val="0000FF"/>
                </a:solidFill>
              </a:rPr>
              <a:t>    p. 38 (estimated numbers of adherents)</a:t>
            </a:r>
          </a:p>
          <a:p>
            <a:pPr>
              <a:spcBef>
                <a:spcPct val="0"/>
              </a:spcBef>
              <a:buFontTx/>
              <a:buNone/>
            </a:pPr>
            <a:r>
              <a:rPr lang="en-US" altLang="en-US" sz="1800" b="0">
                <a:solidFill>
                  <a:srgbClr val="0000FF"/>
                </a:solidFill>
              </a:rPr>
              <a:t>--Saunt, </a:t>
            </a:r>
            <a:r>
              <a:rPr lang="en-US" altLang="en-US" sz="1800" b="0" i="1">
                <a:solidFill>
                  <a:srgbClr val="0000FF"/>
                </a:solidFill>
              </a:rPr>
              <a:t>New Order of Things</a:t>
            </a:r>
            <a:r>
              <a:rPr lang="en-US" altLang="en-US" sz="1800" b="0">
                <a:solidFill>
                  <a:srgbClr val="0000FF"/>
                </a:solidFill>
              </a:rPr>
              <a:t>, pp. 11-63 (Creek background); </a:t>
            </a:r>
          </a:p>
          <a:p>
            <a:pPr>
              <a:spcBef>
                <a:spcPct val="0"/>
              </a:spcBef>
              <a:buFontTx/>
              <a:buNone/>
            </a:pPr>
            <a:r>
              <a:rPr lang="en-US" altLang="en-US" sz="1800" b="0">
                <a:solidFill>
                  <a:srgbClr val="0000FF"/>
                </a:solidFill>
              </a:rPr>
              <a:t>    139-229 (pressures upon the Creeks)</a:t>
            </a:r>
          </a:p>
          <a:p>
            <a:pPr>
              <a:spcBef>
                <a:spcPct val="0"/>
              </a:spcBef>
              <a:buFontTx/>
              <a:buNone/>
            </a:pPr>
            <a:r>
              <a:rPr lang="en-US" altLang="en-US" sz="1800" b="0">
                <a:solidFill>
                  <a:srgbClr val="0000FF"/>
                </a:solidFill>
              </a:rPr>
              <a:t>--Griffith, </a:t>
            </a:r>
            <a:r>
              <a:rPr lang="en-US" altLang="en-US" sz="1800" b="0" i="1">
                <a:solidFill>
                  <a:srgbClr val="0000FF"/>
                </a:solidFill>
              </a:rPr>
              <a:t>McIntosh and Weatherford</a:t>
            </a:r>
            <a:r>
              <a:rPr lang="en-US" altLang="en-US" sz="1800" b="0">
                <a:solidFill>
                  <a:srgbClr val="0000FF"/>
                </a:solidFill>
              </a:rPr>
              <a:t>, Ch. 7 (focuses upon two Creek leaders)</a:t>
            </a:r>
          </a:p>
          <a:p>
            <a:pPr>
              <a:spcBef>
                <a:spcPct val="0"/>
              </a:spcBef>
              <a:buFontTx/>
              <a:buNone/>
            </a:pPr>
            <a:r>
              <a:rPr lang="en-US" altLang="en-US" sz="1800" b="0">
                <a:solidFill>
                  <a:srgbClr val="0000FF"/>
                </a:solidFill>
              </a:rPr>
              <a:t>--Weir, </a:t>
            </a:r>
            <a:r>
              <a:rPr lang="en-US" altLang="en-US" sz="1800" b="0" i="1">
                <a:solidFill>
                  <a:srgbClr val="0000FF"/>
                </a:solidFill>
              </a:rPr>
              <a:t>Paradise of Blood</a:t>
            </a:r>
            <a:r>
              <a:rPr lang="en-US" altLang="en-US" sz="1800" b="0">
                <a:solidFill>
                  <a:srgbClr val="0000FF"/>
                </a:solidFill>
              </a:rPr>
              <a:t>, Chs. 1, 5;  pp. 88, 103-104, 114-116, 228, 246, 269, </a:t>
            </a:r>
          </a:p>
          <a:p>
            <a:pPr>
              <a:spcBef>
                <a:spcPct val="0"/>
              </a:spcBef>
              <a:buFontTx/>
              <a:buNone/>
            </a:pPr>
            <a:r>
              <a:rPr lang="en-US" altLang="en-US" sz="1800" b="0">
                <a:solidFill>
                  <a:srgbClr val="0000FF"/>
                </a:solidFill>
              </a:rPr>
              <a:t>    314-315, 333 (Creek stresses through late 1813)</a:t>
            </a:r>
          </a:p>
          <a:p>
            <a:pPr>
              <a:spcBef>
                <a:spcPct val="0"/>
              </a:spcBef>
              <a:buFontTx/>
              <a:buNone/>
            </a:pPr>
            <a:r>
              <a:rPr lang="en-US" altLang="en-US" sz="1800" b="0">
                <a:solidFill>
                  <a:srgbClr val="0000FF"/>
                </a:solidFill>
              </a:rPr>
              <a:t>--Waselkov, </a:t>
            </a:r>
            <a:r>
              <a:rPr lang="en-US" altLang="en-US" sz="1800" b="0" i="1">
                <a:solidFill>
                  <a:srgbClr val="0000FF"/>
                </a:solidFill>
              </a:rPr>
              <a:t>Conquering Spirit</a:t>
            </a:r>
            <a:r>
              <a:rPr lang="en-US" altLang="en-US" sz="1800" b="0">
                <a:solidFill>
                  <a:srgbClr val="0000FF"/>
                </a:solidFill>
              </a:rPr>
              <a:t>, pp. 72-115, 171 (tensions, Creek Civil War)</a:t>
            </a:r>
          </a:p>
          <a:p>
            <a:pPr>
              <a:spcBef>
                <a:spcPct val="0"/>
              </a:spcBef>
              <a:buFontTx/>
              <a:buNone/>
            </a:pPr>
            <a:r>
              <a:rPr lang="en-US" altLang="en-US" sz="1800" b="0">
                <a:solidFill>
                  <a:srgbClr val="0000FF"/>
                </a:solidFill>
              </a:rPr>
              <a:t>--Wright, </a:t>
            </a:r>
            <a:r>
              <a:rPr lang="en-US" altLang="en-US" sz="1800" b="0" i="1">
                <a:solidFill>
                  <a:srgbClr val="0000FF"/>
                </a:solidFill>
              </a:rPr>
              <a:t>Creeks and Seminoles</a:t>
            </a:r>
            <a:r>
              <a:rPr lang="en-US" altLang="en-US" sz="1800" b="0">
                <a:solidFill>
                  <a:srgbClr val="0000FF"/>
                </a:solidFill>
              </a:rPr>
              <a:t>, pp. 129-172 (Creek conditions for war)</a:t>
            </a:r>
          </a:p>
          <a:p>
            <a:pPr algn="ctr">
              <a:spcBef>
                <a:spcPct val="0"/>
              </a:spcBef>
              <a:buFontTx/>
              <a:buNone/>
            </a:pPr>
            <a:r>
              <a:rPr lang="en-US" altLang="en-US" sz="1800">
                <a:solidFill>
                  <a:srgbClr val="0000FF"/>
                </a:solidFill>
              </a:rPr>
              <a:t>The Owsley, O’Brien, and Quimby Creek references for Stop #2 also apply here.</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72CDA309-7CBE-6593-4718-2B70B60589F0}"/>
              </a:ext>
            </a:extLst>
          </p:cNvPr>
          <p:cNvSpPr txBox="1">
            <a:spLocks noChangeArrowheads="1"/>
          </p:cNvSpPr>
          <p:nvPr/>
        </p:nvSpPr>
        <p:spPr bwMode="auto">
          <a:xfrm>
            <a:off x="0" y="0"/>
            <a:ext cx="9144000" cy="6248400"/>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3, Island, Trail  or Field: </a:t>
            </a:r>
          </a:p>
          <a:p>
            <a:pPr marL="457200" indent="-457200" algn="ctr">
              <a:defRPr/>
            </a:pPr>
            <a:r>
              <a:rPr lang="en-US" sz="2000" b="1" dirty="0">
                <a:solidFill>
                  <a:srgbClr val="FF0000"/>
                </a:solidFill>
                <a:latin typeface="Arial" charset="0"/>
              </a:rPr>
              <a:t>Suggested SME Talking Points / Group Discussion Questions</a:t>
            </a:r>
          </a:p>
          <a:p>
            <a:pPr algn="ctr">
              <a:defRPr/>
            </a:pPr>
            <a:r>
              <a:rPr lang="en-US" sz="2000" b="1" u="sng" dirty="0">
                <a:latin typeface="Arial" charset="0"/>
              </a:rPr>
              <a:t>Part 1: Creek and Red Stick Background, </a:t>
            </a:r>
          </a:p>
          <a:p>
            <a:pPr algn="ctr">
              <a:defRPr/>
            </a:pPr>
            <a:r>
              <a:rPr lang="en-US" sz="2000" b="1" u="sng" dirty="0">
                <a:latin typeface="Arial" charset="0"/>
              </a:rPr>
              <a:t>Red Stick Aims and Actions up until Horseshoe Bend</a:t>
            </a:r>
          </a:p>
          <a:p>
            <a:pPr>
              <a:defRPr/>
            </a:pPr>
            <a:endParaRPr lang="en-US" sz="2000" dirty="0">
              <a:latin typeface="Arial" charset="0"/>
            </a:endParaRPr>
          </a:p>
          <a:p>
            <a:pPr>
              <a:defRPr/>
            </a:pPr>
            <a:r>
              <a:rPr lang="en-US" sz="2000" dirty="0">
                <a:latin typeface="Arial" charset="0"/>
              </a:rPr>
              <a:t>--As appropriate, briefly describe the Creeks. How many? Single tribe?</a:t>
            </a:r>
          </a:p>
          <a:p>
            <a:pPr>
              <a:defRPr/>
            </a:pPr>
            <a:r>
              <a:rPr lang="en-US" sz="2000" dirty="0">
                <a:latin typeface="Arial" charset="0"/>
              </a:rPr>
              <a:t>    Government structure? Impact of matrilineal inheritance? </a:t>
            </a:r>
          </a:p>
          <a:p>
            <a:pPr>
              <a:defRPr/>
            </a:pPr>
            <a:r>
              <a:rPr lang="en-US" sz="2000" dirty="0">
                <a:latin typeface="Arial" charset="0"/>
              </a:rPr>
              <a:t>    Religion?  Economy?</a:t>
            </a:r>
          </a:p>
          <a:p>
            <a:pPr>
              <a:defRPr/>
            </a:pPr>
            <a:r>
              <a:rPr lang="en-US" sz="2000" dirty="0">
                <a:latin typeface="Arial" charset="0"/>
              </a:rPr>
              <a:t>--Then </a:t>
            </a:r>
            <a:r>
              <a:rPr lang="en-US" sz="2000" i="1" dirty="0">
                <a:latin typeface="Arial" charset="0"/>
              </a:rPr>
              <a:t>focus</a:t>
            </a:r>
            <a:r>
              <a:rPr lang="en-US" sz="2000" dirty="0">
                <a:latin typeface="Arial" charset="0"/>
              </a:rPr>
              <a:t> </a:t>
            </a:r>
            <a:r>
              <a:rPr lang="en-US" sz="2000" i="1" dirty="0">
                <a:latin typeface="Arial" charset="0"/>
              </a:rPr>
              <a:t>more</a:t>
            </a:r>
            <a:r>
              <a:rPr lang="en-US" sz="2000" dirty="0">
                <a:latin typeface="Arial" charset="0"/>
              </a:rPr>
              <a:t> upon Creek relationships with whites.  </a:t>
            </a:r>
          </a:p>
          <a:p>
            <a:pPr>
              <a:defRPr/>
            </a:pPr>
            <a:r>
              <a:rPr lang="en-US" sz="2000" dirty="0">
                <a:latin typeface="Arial" charset="0"/>
              </a:rPr>
              <a:t>    Dependence, and impact?  Adoption of white ways and impact?   </a:t>
            </a:r>
          </a:p>
          <a:p>
            <a:pPr>
              <a:defRPr/>
            </a:pPr>
            <a:r>
              <a:rPr lang="en-US" sz="2000" dirty="0">
                <a:latin typeface="Arial" charset="0"/>
              </a:rPr>
              <a:t>    Land issues and impact?</a:t>
            </a:r>
          </a:p>
          <a:p>
            <a:pPr>
              <a:defRPr/>
            </a:pPr>
            <a:r>
              <a:rPr lang="en-US" sz="2000" dirty="0">
                <a:latin typeface="Arial" charset="0"/>
              </a:rPr>
              <a:t>--Were the Red Sticks reacting against what might be called </a:t>
            </a:r>
          </a:p>
          <a:p>
            <a:pPr>
              <a:defRPr/>
            </a:pPr>
            <a:r>
              <a:rPr lang="en-US" sz="2000" dirty="0">
                <a:latin typeface="Arial" charset="0"/>
              </a:rPr>
              <a:t>	‘cultural imperialism’?  Why?</a:t>
            </a:r>
          </a:p>
          <a:p>
            <a:pPr>
              <a:defRPr/>
            </a:pPr>
            <a:r>
              <a:rPr lang="en-US" sz="2000" dirty="0">
                <a:latin typeface="Arial" charset="0"/>
              </a:rPr>
              <a:t>--Describe what the Red Sticks wanted, and </a:t>
            </a:r>
            <a:r>
              <a:rPr lang="en-US" sz="2000" i="1" dirty="0">
                <a:latin typeface="Arial" charset="0"/>
              </a:rPr>
              <a:t>how</a:t>
            </a:r>
            <a:r>
              <a:rPr lang="en-US" sz="2000" dirty="0">
                <a:latin typeface="Arial" charset="0"/>
              </a:rPr>
              <a:t> they influenced </a:t>
            </a:r>
          </a:p>
          <a:p>
            <a:pPr>
              <a:defRPr/>
            </a:pPr>
            <a:r>
              <a:rPr lang="en-US" sz="2000" dirty="0">
                <a:latin typeface="Arial" charset="0"/>
              </a:rPr>
              <a:t>    other Creeks?</a:t>
            </a:r>
          </a:p>
          <a:p>
            <a:pPr>
              <a:defRPr/>
            </a:pPr>
            <a:r>
              <a:rPr lang="en-US" sz="2000" dirty="0">
                <a:latin typeface="Arial" charset="0"/>
              </a:rPr>
              <a:t>--How many Red Sticks in Creekland?  Unified action among the Red Sticks?</a:t>
            </a:r>
          </a:p>
          <a:p>
            <a:pPr>
              <a:defRPr/>
            </a:pPr>
            <a:r>
              <a:rPr lang="en-US" sz="2000" dirty="0">
                <a:latin typeface="Arial" charset="0"/>
              </a:rPr>
              <a:t>--Discuss </a:t>
            </a:r>
            <a:r>
              <a:rPr lang="en-US" sz="2000" i="1" dirty="0">
                <a:latin typeface="Arial" charset="0"/>
              </a:rPr>
              <a:t>how</a:t>
            </a:r>
            <a:r>
              <a:rPr lang="en-US" sz="2000" dirty="0">
                <a:latin typeface="Arial" charset="0"/>
              </a:rPr>
              <a:t> Creek culture and/or Red Stick aims </a:t>
            </a:r>
          </a:p>
          <a:p>
            <a:pPr>
              <a:defRPr/>
            </a:pPr>
            <a:r>
              <a:rPr lang="en-US" sz="2000" dirty="0">
                <a:latin typeface="Arial" charset="0"/>
              </a:rPr>
              <a:t>    might have affected Red Stick performance in Creek War battles so far. </a:t>
            </a:r>
          </a:p>
          <a:p>
            <a:pPr>
              <a:defRPr/>
            </a:pPr>
            <a:r>
              <a:rPr lang="en-US" sz="2000" dirty="0">
                <a:latin typeface="Arial" charset="0"/>
              </a:rPr>
              <a:t>--Why might these Red Sticks at Horseshoe Bend be here? </a:t>
            </a:r>
          </a:p>
          <a:p>
            <a:pPr>
              <a:defRPr/>
            </a:pPr>
            <a:r>
              <a:rPr lang="en-US" sz="2000" dirty="0">
                <a:latin typeface="Arial" charset="0"/>
              </a:rPr>
              <a:t>--Explain your opinion of Red Stick leadership at Horseshoe Bend.   </a:t>
            </a:r>
            <a:endParaRPr lang="en-US" sz="2000" b="1" dirty="0">
              <a:latin typeface="Arial"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a:extLst>
              <a:ext uri="{FF2B5EF4-FFF2-40B4-BE49-F238E27FC236}">
                <a16:creationId xmlns:a16="http://schemas.microsoft.com/office/drawing/2014/main" id="{02DBE9FA-8568-0240-F9F7-519E30D3032F}"/>
              </a:ext>
            </a:extLst>
          </p:cNvPr>
          <p:cNvSpPr txBox="1">
            <a:spLocks noChangeArrowheads="1"/>
          </p:cNvSpPr>
          <p:nvPr/>
        </p:nvSpPr>
        <p:spPr bwMode="auto">
          <a:xfrm>
            <a:off x="0" y="0"/>
            <a:ext cx="9144000" cy="5724525"/>
          </a:xfrm>
          <a:prstGeom prst="rect">
            <a:avLst/>
          </a:prstGeom>
          <a:noFill/>
          <a:ln>
            <a:noFill/>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2000" dirty="0">
                <a:solidFill>
                  <a:srgbClr val="FF0000"/>
                </a:solidFill>
              </a:rPr>
              <a:t>Tour Stand 3, Island, Field or Trail: </a:t>
            </a:r>
          </a:p>
          <a:p>
            <a:pPr algn="ctr">
              <a:spcBef>
                <a:spcPct val="0"/>
              </a:spcBef>
              <a:buFontTx/>
              <a:buNone/>
              <a:defRPr/>
            </a:pPr>
            <a:r>
              <a:rPr lang="en-US" sz="2000" dirty="0">
                <a:solidFill>
                  <a:srgbClr val="FF0000"/>
                </a:solidFill>
                <a:latin typeface="Arial" charset="0"/>
              </a:rPr>
              <a:t>Background for Jackson and His Tennesseans</a:t>
            </a:r>
            <a:endParaRPr lang="en-US" altLang="en-US" sz="2000" dirty="0">
              <a:solidFill>
                <a:srgbClr val="FF0000"/>
              </a:solidFill>
            </a:endParaRPr>
          </a:p>
          <a:p>
            <a:pPr algn="ctr">
              <a:spcBef>
                <a:spcPct val="0"/>
              </a:spcBef>
              <a:buFontTx/>
              <a:buNone/>
              <a:defRPr/>
            </a:pPr>
            <a:r>
              <a:rPr lang="en-US" altLang="en-US" sz="2000" dirty="0">
                <a:solidFill>
                  <a:srgbClr val="0000FF"/>
                </a:solidFill>
              </a:rPr>
              <a:t>Reference Menu for Research</a:t>
            </a:r>
            <a:endParaRPr lang="en-US" altLang="en-US" sz="2000" b="0" dirty="0"/>
          </a:p>
          <a:p>
            <a:pPr algn="ctr">
              <a:spcBef>
                <a:spcPct val="0"/>
              </a:spcBef>
              <a:buFontTx/>
              <a:buNone/>
              <a:defRPr/>
            </a:pPr>
            <a:endParaRPr lang="en-US" altLang="en-US" sz="2000" b="0" dirty="0"/>
          </a:p>
          <a:p>
            <a:pPr>
              <a:spcBef>
                <a:spcPct val="0"/>
              </a:spcBef>
              <a:buFontTx/>
              <a:buNone/>
              <a:defRPr/>
            </a:pPr>
            <a:endParaRPr lang="en-US" altLang="en-US" sz="1600" b="0" dirty="0">
              <a:solidFill>
                <a:srgbClr val="FF00FF"/>
              </a:solidFill>
            </a:endParaRPr>
          </a:p>
          <a:p>
            <a:pPr>
              <a:spcBef>
                <a:spcPct val="0"/>
              </a:spcBef>
              <a:buFontTx/>
              <a:buNone/>
              <a:defRPr/>
            </a:pPr>
            <a:r>
              <a:rPr lang="en-US" altLang="en-US" sz="1800" b="0" dirty="0">
                <a:solidFill>
                  <a:srgbClr val="0000FF"/>
                </a:solidFill>
              </a:rPr>
              <a:t>--This file’s slides 86-93, 125-127, 168-201</a:t>
            </a:r>
          </a:p>
          <a:p>
            <a:pPr>
              <a:spcBef>
                <a:spcPct val="0"/>
              </a:spcBef>
              <a:buFontTx/>
              <a:buNone/>
              <a:defRPr/>
            </a:pPr>
            <a:r>
              <a:rPr lang="en-US" altLang="en-US" sz="1800" b="0" dirty="0">
                <a:solidFill>
                  <a:srgbClr val="0000FF"/>
                </a:solidFill>
              </a:rPr>
              <a:t>--</a:t>
            </a:r>
            <a:r>
              <a:rPr lang="en-US" altLang="en-US" sz="1800" b="0" dirty="0" err="1">
                <a:solidFill>
                  <a:srgbClr val="0000FF"/>
                </a:solidFill>
              </a:rPr>
              <a:t>Braund</a:t>
            </a:r>
            <a:r>
              <a:rPr lang="en-US" altLang="en-US" sz="1800" b="0" dirty="0">
                <a:solidFill>
                  <a:srgbClr val="0000FF"/>
                </a:solidFill>
              </a:rPr>
              <a:t>, ed., </a:t>
            </a:r>
            <a:r>
              <a:rPr lang="en-US" altLang="en-US" sz="1800" b="0" i="1" dirty="0">
                <a:solidFill>
                  <a:srgbClr val="0000FF"/>
                </a:solidFill>
              </a:rPr>
              <a:t>Tohopeka</a:t>
            </a:r>
            <a:r>
              <a:rPr lang="en-US" altLang="en-US" sz="1800" b="0" dirty="0">
                <a:solidFill>
                  <a:srgbClr val="0000FF"/>
                </a:solidFill>
              </a:rPr>
              <a:t>, Ch. 5  (Jackson’s campaign)</a:t>
            </a:r>
          </a:p>
          <a:p>
            <a:pPr>
              <a:spcBef>
                <a:spcPct val="0"/>
              </a:spcBef>
              <a:buFontTx/>
              <a:buNone/>
              <a:defRPr/>
            </a:pPr>
            <a:r>
              <a:rPr lang="en-US" altLang="en-US" sz="1800" b="0" dirty="0">
                <a:solidFill>
                  <a:srgbClr val="0000FF"/>
                </a:solidFill>
              </a:rPr>
              <a:t>--Buchanan, </a:t>
            </a:r>
            <a:r>
              <a:rPr lang="en-US" altLang="en-US" sz="1800" b="0" i="1" dirty="0">
                <a:solidFill>
                  <a:srgbClr val="0000FF"/>
                </a:solidFill>
              </a:rPr>
              <a:t>Jackson’s Way</a:t>
            </a:r>
            <a:r>
              <a:rPr lang="en-US" altLang="en-US" sz="1800" b="0" dirty="0">
                <a:solidFill>
                  <a:srgbClr val="0000FF"/>
                </a:solidFill>
              </a:rPr>
              <a:t>, 1-78 (early Tennessee &amp; Jackson); 226-83 (campaign)</a:t>
            </a:r>
          </a:p>
          <a:p>
            <a:pPr>
              <a:spcBef>
                <a:spcPct val="0"/>
              </a:spcBef>
              <a:buFontTx/>
              <a:buNone/>
              <a:defRPr/>
            </a:pPr>
            <a:r>
              <a:rPr lang="en-US" altLang="en-US" sz="1800" b="0" dirty="0">
                <a:solidFill>
                  <a:srgbClr val="0000FF"/>
                </a:solidFill>
              </a:rPr>
              <a:t>--Crockett, </a:t>
            </a:r>
            <a:r>
              <a:rPr lang="en-US" altLang="en-US" sz="1800" b="0" i="1" dirty="0">
                <a:solidFill>
                  <a:srgbClr val="0000FF"/>
                </a:solidFill>
                <a:latin typeface="+mn-lt"/>
                <a:ea typeface="Times New Roman" panose="02020603050405020304" pitchFamily="18" charset="0"/>
                <a:cs typeface="Calibri" panose="020F0502020204030204" pitchFamily="34" charset="0"/>
              </a:rPr>
              <a:t>Narrative of the Life of David Crockett, </a:t>
            </a:r>
            <a:r>
              <a:rPr lang="en-US" altLang="en-US" sz="1800" b="0" dirty="0" err="1">
                <a:solidFill>
                  <a:srgbClr val="0000FF"/>
                </a:solidFill>
                <a:latin typeface="+mn-lt"/>
                <a:ea typeface="Times New Roman" panose="02020603050405020304" pitchFamily="18" charset="0"/>
                <a:cs typeface="Calibri" panose="020F0502020204030204" pitchFamily="34" charset="0"/>
              </a:rPr>
              <a:t>Chs</a:t>
            </a:r>
            <a:r>
              <a:rPr lang="en-US" altLang="en-US" sz="1800" b="0" dirty="0">
                <a:solidFill>
                  <a:srgbClr val="0000FF"/>
                </a:solidFill>
                <a:latin typeface="+mn-lt"/>
                <a:ea typeface="Times New Roman" panose="02020603050405020304" pitchFamily="18" charset="0"/>
                <a:cs typeface="Calibri" panose="020F0502020204030204" pitchFamily="34" charset="0"/>
              </a:rPr>
              <a:t>. 5-6 (a Tennessean’s account)</a:t>
            </a:r>
          </a:p>
          <a:p>
            <a:pPr>
              <a:spcBef>
                <a:spcPct val="0"/>
              </a:spcBef>
              <a:buFontTx/>
              <a:buNone/>
              <a:defRPr/>
            </a:pPr>
            <a:r>
              <a:rPr lang="en-US" altLang="en-US" sz="1800" b="0" dirty="0">
                <a:solidFill>
                  <a:srgbClr val="0000FF"/>
                </a:solidFill>
                <a:latin typeface="+mn-lt"/>
                <a:cs typeface="Calibri" panose="020F0502020204030204" pitchFamily="34" charset="0"/>
              </a:rPr>
              <a:t>   	</a:t>
            </a:r>
            <a:r>
              <a:rPr lang="en-US" altLang="en-US" sz="1600" u="sng" dirty="0">
                <a:solidFill>
                  <a:srgbClr val="009999"/>
                </a:solidFill>
                <a:latin typeface="+mn-lt"/>
                <a:ea typeface="Times New Roman" panose="02020603050405020304" pitchFamily="18" charset="0"/>
                <a:cs typeface="Calibri" panose="020F0502020204030204" pitchFamily="34" charset="0"/>
                <a:hlinkClick r:id="rId3"/>
              </a:rPr>
              <a:t>https://www.gutenberg.org/files/37925/37925-h/37925-h.htm</a:t>
            </a:r>
            <a:endParaRPr lang="en-US" altLang="en-US" sz="1800" b="0" dirty="0">
              <a:solidFill>
                <a:srgbClr val="0000FF"/>
              </a:solidFill>
            </a:endParaRPr>
          </a:p>
          <a:p>
            <a:pPr>
              <a:spcBef>
                <a:spcPct val="0"/>
              </a:spcBef>
              <a:buFontTx/>
              <a:buNone/>
              <a:defRPr/>
            </a:pPr>
            <a:r>
              <a:rPr lang="en-US" altLang="en-US" sz="1800" b="0" dirty="0">
                <a:solidFill>
                  <a:srgbClr val="0000FF"/>
                </a:solidFill>
              </a:rPr>
              <a:t>--</a:t>
            </a:r>
            <a:r>
              <a:rPr lang="en-US" altLang="en-US" sz="1800" b="0" dirty="0" err="1">
                <a:solidFill>
                  <a:srgbClr val="0000FF"/>
                </a:solidFill>
              </a:rPr>
              <a:t>Kanon</a:t>
            </a:r>
            <a:r>
              <a:rPr lang="en-US" altLang="en-US" sz="1800" b="0" dirty="0">
                <a:solidFill>
                  <a:srgbClr val="0000FF"/>
                </a:solidFill>
              </a:rPr>
              <a:t>, </a:t>
            </a:r>
            <a:r>
              <a:rPr lang="en-US" altLang="en-US" sz="1800" b="0" i="1" dirty="0">
                <a:solidFill>
                  <a:srgbClr val="0000FF"/>
                </a:solidFill>
              </a:rPr>
              <a:t>Tennesseans at War</a:t>
            </a:r>
            <a:r>
              <a:rPr lang="en-US" altLang="en-US" sz="1800" b="0" dirty="0">
                <a:solidFill>
                  <a:srgbClr val="0000FF"/>
                </a:solidFill>
              </a:rPr>
              <a:t>, Introduction &amp; Ch. 1 (Tennessean-Indian relations),</a:t>
            </a:r>
          </a:p>
          <a:p>
            <a:pPr>
              <a:spcBef>
                <a:spcPct val="0"/>
              </a:spcBef>
              <a:buFontTx/>
              <a:buNone/>
              <a:defRPr/>
            </a:pPr>
            <a:r>
              <a:rPr lang="en-US" altLang="en-US" sz="1800" b="0" dirty="0">
                <a:solidFill>
                  <a:srgbClr val="0000FF"/>
                </a:solidFill>
              </a:rPr>
              <a:t>    Ch. 2 (US &amp; Tennessee militia issues and enlistment motivations)</a:t>
            </a:r>
          </a:p>
          <a:p>
            <a:pPr>
              <a:spcBef>
                <a:spcPct val="0"/>
              </a:spcBef>
              <a:buFontTx/>
              <a:buNone/>
              <a:defRPr/>
            </a:pPr>
            <a:r>
              <a:rPr lang="en-US" altLang="en-US" sz="1800" b="0" dirty="0">
                <a:solidFill>
                  <a:srgbClr val="0000FF"/>
                </a:solidFill>
              </a:rPr>
              <a:t>--Remini, </a:t>
            </a:r>
            <a:r>
              <a:rPr lang="en-US" altLang="en-US" sz="1800" b="0" i="1" dirty="0">
                <a:solidFill>
                  <a:srgbClr val="0000FF"/>
                </a:solidFill>
              </a:rPr>
              <a:t>Jackson and His Indian Wars</a:t>
            </a:r>
            <a:r>
              <a:rPr lang="en-US" altLang="en-US" sz="1800" b="0" dirty="0">
                <a:solidFill>
                  <a:srgbClr val="0000FF"/>
                </a:solidFill>
              </a:rPr>
              <a:t>, Chs.1-3; half of Ch.4 up to HSB</a:t>
            </a:r>
          </a:p>
          <a:p>
            <a:pPr>
              <a:spcBef>
                <a:spcPct val="0"/>
              </a:spcBef>
              <a:buFontTx/>
              <a:buNone/>
              <a:defRPr/>
            </a:pPr>
            <a:r>
              <a:rPr lang="en-US" altLang="en-US" sz="1800" b="0" dirty="0">
                <a:solidFill>
                  <a:srgbClr val="0000FF"/>
                </a:solidFill>
              </a:rPr>
              <a:t>--Whitfield, </a:t>
            </a:r>
            <a:r>
              <a:rPr lang="en-US" altLang="en-US" sz="1800" b="0" i="1" dirty="0">
                <a:solidFill>
                  <a:srgbClr val="0000FF"/>
                </a:solidFill>
              </a:rPr>
              <a:t>Early History of Tennessee</a:t>
            </a:r>
            <a:r>
              <a:rPr lang="en-US" altLang="en-US" sz="1800" b="0" dirty="0">
                <a:solidFill>
                  <a:srgbClr val="0000FF"/>
                </a:solidFill>
              </a:rPr>
              <a:t>, pp. 33-43, 57-117 (Tennessean-Indian wars) </a:t>
            </a:r>
          </a:p>
          <a:p>
            <a:pPr algn="ctr">
              <a:spcBef>
                <a:spcPct val="0"/>
              </a:spcBef>
              <a:buFontTx/>
              <a:buNone/>
              <a:defRPr/>
            </a:pPr>
            <a:endParaRPr lang="en-US" altLang="en-US" sz="1800" b="0" dirty="0">
              <a:solidFill>
                <a:srgbClr val="0000FF"/>
              </a:solidFill>
            </a:endParaRPr>
          </a:p>
          <a:p>
            <a:pPr algn="ctr">
              <a:spcBef>
                <a:spcPct val="0"/>
              </a:spcBef>
              <a:buFontTx/>
              <a:buNone/>
              <a:defRPr/>
            </a:pPr>
            <a:r>
              <a:rPr lang="en-US" altLang="en-US" sz="1800" b="0" dirty="0">
                <a:solidFill>
                  <a:srgbClr val="0000FF"/>
                </a:solidFill>
              </a:rPr>
              <a:t>Note that Tour Stand 6 addresses the background and motivations </a:t>
            </a:r>
          </a:p>
          <a:p>
            <a:pPr algn="ctr">
              <a:spcBef>
                <a:spcPct val="0"/>
              </a:spcBef>
              <a:buFontTx/>
              <a:buNone/>
              <a:defRPr/>
            </a:pPr>
            <a:r>
              <a:rPr lang="en-US" altLang="en-US" sz="1800" b="0" dirty="0">
                <a:solidFill>
                  <a:srgbClr val="0000FF"/>
                </a:solidFill>
              </a:rPr>
              <a:t>for Jackson’s Indian Allies at Horseshoe Bend, so the entries below are FYI.</a:t>
            </a:r>
          </a:p>
          <a:p>
            <a:pPr>
              <a:spcBef>
                <a:spcPct val="0"/>
              </a:spcBef>
              <a:buFontTx/>
              <a:buNone/>
              <a:defRPr/>
            </a:pPr>
            <a:r>
              <a:rPr lang="en-US" altLang="en-US" sz="1800" b="0" dirty="0">
                <a:solidFill>
                  <a:srgbClr val="0000FF"/>
                </a:solidFill>
              </a:rPr>
              <a:t>--Abram, </a:t>
            </a:r>
            <a:r>
              <a:rPr lang="en-US" altLang="en-US" sz="1800" b="0" i="1" dirty="0">
                <a:solidFill>
                  <a:srgbClr val="0000FF"/>
                </a:solidFill>
              </a:rPr>
              <a:t>Forging a Cherokee-American Alliance</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1-2 (Cherokee deep background)</a:t>
            </a:r>
          </a:p>
          <a:p>
            <a:pPr>
              <a:spcBef>
                <a:spcPct val="0"/>
              </a:spcBef>
              <a:buFontTx/>
              <a:buNone/>
              <a:defRPr/>
            </a:pPr>
            <a:r>
              <a:rPr lang="en-US" altLang="en-US" sz="1800" b="0" dirty="0">
                <a:solidFill>
                  <a:srgbClr val="0000FF"/>
                </a:solidFill>
              </a:rPr>
              <a:t>--Woodward, </a:t>
            </a:r>
            <a:r>
              <a:rPr lang="en-US" altLang="en-US" sz="1800" b="0" i="1" dirty="0">
                <a:solidFill>
                  <a:srgbClr val="0000FF"/>
                </a:solidFill>
              </a:rPr>
              <a:t>The Cherokees</a:t>
            </a:r>
            <a:r>
              <a:rPr lang="en-US" altLang="en-US" sz="1800" b="0" dirty="0">
                <a:solidFill>
                  <a:srgbClr val="0000FF"/>
                </a:solidFill>
              </a:rPr>
              <a:t>, Ch. 5 (reviews Cherokee-Tennessean struggles up</a:t>
            </a:r>
          </a:p>
          <a:p>
            <a:pPr>
              <a:spcBef>
                <a:spcPct val="0"/>
              </a:spcBef>
              <a:buFontTx/>
              <a:buNone/>
              <a:defRPr/>
            </a:pPr>
            <a:r>
              <a:rPr lang="en-US" altLang="en-US" sz="1800" b="0" dirty="0">
                <a:solidFill>
                  <a:srgbClr val="0000FF"/>
                </a:solidFill>
              </a:rPr>
              <a:t>    through 1790s.  Note: Woodward’s Creek War references are in Stop 6) </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AE865975-CFA6-E658-51F3-2F684573C51E}"/>
              </a:ext>
            </a:extLst>
          </p:cNvPr>
          <p:cNvSpPr txBox="1">
            <a:spLocks noChangeArrowheads="1"/>
          </p:cNvSpPr>
          <p:nvPr/>
        </p:nvSpPr>
        <p:spPr bwMode="auto">
          <a:xfrm>
            <a:off x="0" y="0"/>
            <a:ext cx="9144000" cy="5632450"/>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3, Island, Trail  or Field: </a:t>
            </a:r>
          </a:p>
          <a:p>
            <a:pPr marL="457200" indent="-457200" algn="ctr">
              <a:defRPr/>
            </a:pPr>
            <a:r>
              <a:rPr lang="en-US" sz="2000" b="1" dirty="0">
                <a:solidFill>
                  <a:srgbClr val="FF0000"/>
                </a:solidFill>
                <a:latin typeface="Arial" charset="0"/>
              </a:rPr>
              <a:t>Suggested SME Talking Points / Group Discussion Questions</a:t>
            </a:r>
          </a:p>
          <a:p>
            <a:pPr algn="ctr">
              <a:defRPr/>
            </a:pPr>
            <a:r>
              <a:rPr lang="en-US" sz="2000" b="1" u="sng" dirty="0">
                <a:latin typeface="Arial" charset="0"/>
              </a:rPr>
              <a:t>Part 2:  Background for Jackson and His Tennesseans</a:t>
            </a:r>
          </a:p>
          <a:p>
            <a:pPr>
              <a:defRPr/>
            </a:pPr>
            <a:endParaRPr lang="en-US" sz="2000" dirty="0">
              <a:solidFill>
                <a:srgbClr val="FF0000"/>
              </a:solidFill>
              <a:latin typeface="Arial" charset="0"/>
            </a:endParaRPr>
          </a:p>
          <a:p>
            <a:pPr>
              <a:defRPr/>
            </a:pPr>
            <a:r>
              <a:rPr lang="en-US" sz="2000" dirty="0">
                <a:latin typeface="Arial" charset="0"/>
              </a:rPr>
              <a:t>--As appropriate, describe Tennessee’s background. How long a state? </a:t>
            </a:r>
          </a:p>
          <a:p>
            <a:pPr>
              <a:defRPr/>
            </a:pPr>
            <a:r>
              <a:rPr lang="en-US" sz="2000" dirty="0">
                <a:latin typeface="Arial" charset="0"/>
              </a:rPr>
              <a:t>--Focus more upon Tennessee’s frontier status and wars with Indians </a:t>
            </a:r>
          </a:p>
          <a:p>
            <a:pPr>
              <a:defRPr/>
            </a:pPr>
            <a:r>
              <a:rPr lang="en-US" sz="2000" dirty="0">
                <a:latin typeface="Arial" charset="0"/>
              </a:rPr>
              <a:t>    in the thirty years prior to the Creek War.</a:t>
            </a:r>
          </a:p>
          <a:p>
            <a:pPr>
              <a:defRPr/>
            </a:pPr>
            <a:r>
              <a:rPr lang="en-US" sz="2000" dirty="0">
                <a:latin typeface="Arial" charset="0"/>
              </a:rPr>
              <a:t>--Describe Andrew Jackson’s background and demeanor. </a:t>
            </a:r>
          </a:p>
          <a:p>
            <a:pPr>
              <a:defRPr/>
            </a:pPr>
            <a:r>
              <a:rPr lang="en-US" sz="2000" dirty="0">
                <a:latin typeface="Arial" charset="0"/>
              </a:rPr>
              <a:t>--Why might Tennesseans fight in this war and this battle?</a:t>
            </a:r>
          </a:p>
          <a:p>
            <a:pPr>
              <a:defRPr/>
            </a:pPr>
            <a:r>
              <a:rPr lang="en-US" sz="2000" dirty="0">
                <a:latin typeface="Arial" charset="0"/>
              </a:rPr>
              <a:t>--Explain the difference between Tennessee militia, federal volunteers, </a:t>
            </a:r>
          </a:p>
          <a:p>
            <a:pPr>
              <a:defRPr/>
            </a:pPr>
            <a:r>
              <a:rPr lang="en-US" sz="2000" dirty="0">
                <a:latin typeface="Arial" charset="0"/>
              </a:rPr>
              <a:t>    and US federal regulars. Discuss your leadership approach for each.</a:t>
            </a:r>
          </a:p>
          <a:p>
            <a:pPr>
              <a:defRPr/>
            </a:pPr>
            <a:r>
              <a:rPr lang="en-US" sz="2000" dirty="0">
                <a:latin typeface="Arial" charset="0"/>
              </a:rPr>
              <a:t>--What was Jackson’s approach?  Examples?  What role did the regulars play?</a:t>
            </a:r>
          </a:p>
          <a:p>
            <a:pPr>
              <a:defRPr/>
            </a:pPr>
            <a:r>
              <a:rPr lang="en-US" sz="2000" dirty="0">
                <a:latin typeface="Arial" charset="0"/>
              </a:rPr>
              <a:t>--So how was Jackson’s force a coalition?  Were there any ‘coalition’ tensions</a:t>
            </a:r>
          </a:p>
          <a:p>
            <a:pPr>
              <a:defRPr/>
            </a:pPr>
            <a:r>
              <a:rPr lang="en-US" sz="2000" dirty="0">
                <a:latin typeface="Arial" charset="0"/>
              </a:rPr>
              <a:t>    during the campaign?  Were these resolved before the battle?  How?  </a:t>
            </a:r>
          </a:p>
          <a:p>
            <a:pPr>
              <a:defRPr/>
            </a:pPr>
            <a:r>
              <a:rPr lang="en-US" sz="2000" dirty="0">
                <a:latin typeface="Arial" charset="0"/>
              </a:rPr>
              <a:t>--How did Jackson handle other challenges, like supply and enlistments? </a:t>
            </a:r>
          </a:p>
          <a:p>
            <a:pPr>
              <a:defRPr/>
            </a:pPr>
            <a:endParaRPr lang="en-US" sz="2000" dirty="0">
              <a:latin typeface="Arial" charset="0"/>
            </a:endParaRPr>
          </a:p>
          <a:p>
            <a:pPr>
              <a:defRPr/>
            </a:pPr>
            <a:r>
              <a:rPr lang="en-US" sz="2000" dirty="0">
                <a:latin typeface="Arial" charset="0"/>
              </a:rPr>
              <a:t>Note:  since Stop 6 covers Jackson’s Indian Allies, it is probably best to do more in-depth discussion of their motives at that spot.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a:extLst>
              <a:ext uri="{FF2B5EF4-FFF2-40B4-BE49-F238E27FC236}">
                <a16:creationId xmlns:a16="http://schemas.microsoft.com/office/drawing/2014/main" id="{07797722-3B7B-1A28-4206-310AF4823D8E}"/>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4:</a:t>
            </a:r>
          </a:p>
          <a:p>
            <a:pPr algn="ctr">
              <a:spcBef>
                <a:spcPct val="0"/>
              </a:spcBef>
              <a:buFontTx/>
              <a:buNone/>
            </a:pPr>
            <a:r>
              <a:rPr lang="en-US" altLang="en-US" sz="2400" b="0"/>
              <a:t>Gun Hill Area </a:t>
            </a:r>
            <a:endParaRPr lang="en-US" altLang="en-US" sz="2000" b="0"/>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266661E7-1FC8-E618-2AC4-B126B9736581}"/>
              </a:ext>
            </a:extLst>
          </p:cNvPr>
          <p:cNvSpPr txBox="1">
            <a:spLocks noChangeArrowheads="1"/>
          </p:cNvSpPr>
          <p:nvPr/>
        </p:nvSpPr>
        <p:spPr bwMode="auto">
          <a:xfrm>
            <a:off x="0" y="0"/>
            <a:ext cx="9144000" cy="4770438"/>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4:  Gun Hill Area</a:t>
            </a:r>
          </a:p>
          <a:p>
            <a:pPr marL="457200" indent="-457200">
              <a:defRPr/>
            </a:pPr>
            <a:endParaRPr lang="en-US" sz="2400" dirty="0">
              <a:solidFill>
                <a:srgbClr val="FF0000"/>
              </a:solidFill>
              <a:latin typeface="Arial" charset="0"/>
            </a:endParaRPr>
          </a:p>
          <a:p>
            <a:pPr>
              <a:defRPr/>
            </a:pPr>
            <a:r>
              <a:rPr lang="en-US" sz="2000" dirty="0">
                <a:solidFill>
                  <a:srgbClr val="FF0000"/>
                </a:solidFill>
                <a:latin typeface="Arial" charset="0"/>
              </a:rPr>
              <a:t>	</a:t>
            </a:r>
            <a:r>
              <a:rPr lang="en-US" sz="2000" b="1" dirty="0">
                <a:solidFill>
                  <a:srgbClr val="FF0000"/>
                </a:solidFill>
                <a:latin typeface="Arial" charset="0"/>
              </a:rPr>
              <a:t> Directions.</a:t>
            </a:r>
            <a:r>
              <a:rPr lang="en-US" sz="2000" dirty="0">
                <a:solidFill>
                  <a:srgbClr val="FF0000"/>
                </a:solidFill>
                <a:latin typeface="Arial" charset="0"/>
              </a:rPr>
              <a:t>  </a:t>
            </a:r>
            <a:r>
              <a:rPr lang="en-US" sz="2000" dirty="0">
                <a:latin typeface="Arial" charset="0"/>
              </a:rPr>
              <a:t>All of the three routes from Stand 3 lead toward Gun Hill:  (a) Field—the hill will be on the right side of the field as one walks south toward the Red Stick Wall markers;  (b) Trail--the trail leads right to it; and (c)  Road--as one walks south about 200-300 yards on the park road uphill from the riverside, one will see a parking lot on the left and the small hill just beyond.</a:t>
            </a:r>
          </a:p>
          <a:p>
            <a:pPr>
              <a:defRPr/>
            </a:pPr>
            <a:r>
              <a:rPr lang="en-US" sz="2000" dirty="0">
                <a:latin typeface="Arial" charset="0"/>
              </a:rPr>
              <a:t>	One reason for the Gun Hill name is that the park has a cannon on its crest.  NOTE that this is a large naval cannon and not like the two small cannons that Jackson used in the battle. Nor is the naval cannon accurately placed.  All historical research indicates that Jackson placed his small cannons and massed his assault forces near the base of the hill, where the Colonel Montgomery gravesite is nowadays.  Thus, it is better to do this stop somewhere at the base of Gun Hill  (Keep in mind that the culvert and park road distort the terrain contour.) </a:t>
            </a:r>
            <a:endParaRPr lang="en-US" sz="2000" dirty="0">
              <a:solidFill>
                <a:srgbClr val="FF0000"/>
              </a:solidFill>
              <a:latin typeface="Arial"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9" descr="C:\Users\Owner\Documents\IMG_5276.JPG">
            <a:extLst>
              <a:ext uri="{FF2B5EF4-FFF2-40B4-BE49-F238E27FC236}">
                <a16:creationId xmlns:a16="http://schemas.microsoft.com/office/drawing/2014/main" id="{08227FFC-B09A-69BF-DF1C-415D9DFF68AD}"/>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l="21333" t="9195" b="1149"/>
          <a:stretch>
            <a:fillRect/>
          </a:stretch>
        </p:blipFill>
        <p:spPr bwMode="auto">
          <a:xfrm>
            <a:off x="0" y="609600"/>
            <a:ext cx="26082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10" descr="C:\Users\Owner\Documents\IMG_5277.JPG">
            <a:extLst>
              <a:ext uri="{FF2B5EF4-FFF2-40B4-BE49-F238E27FC236}">
                <a16:creationId xmlns:a16="http://schemas.microsoft.com/office/drawing/2014/main" id="{7452FCCF-26A3-8492-7E16-CFBBC915F6B7}"/>
              </a:ext>
            </a:extLst>
          </p:cNvPr>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b="8333"/>
          <a:stretch>
            <a:fillRect/>
          </a:stretch>
        </p:blipFill>
        <p:spPr bwMode="auto">
          <a:xfrm>
            <a:off x="1600200" y="609600"/>
            <a:ext cx="3241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11" descr="C:\Users\Owner\Documents\IMG_5278.JPG">
            <a:extLst>
              <a:ext uri="{FF2B5EF4-FFF2-40B4-BE49-F238E27FC236}">
                <a16:creationId xmlns:a16="http://schemas.microsoft.com/office/drawing/2014/main" id="{277950F5-E043-B9C2-8620-D059FB5933C0}"/>
              </a:ext>
            </a:extLst>
          </p:cNvPr>
          <p:cNvPicPr>
            <a:picLocks noChangeAspect="1" noChangeArrowheads="1"/>
          </p:cNvPicPr>
          <p:nvPr/>
        </p:nvPicPr>
        <p:blipFill>
          <a:blip r:embed="rId5">
            <a:lum bright="10000" contrast="10000"/>
            <a:extLst>
              <a:ext uri="{28A0092B-C50C-407E-A947-70E740481C1C}">
                <a14:useLocalDpi xmlns:a14="http://schemas.microsoft.com/office/drawing/2010/main" val="0"/>
              </a:ext>
            </a:extLst>
          </a:blip>
          <a:srcRect b="10345"/>
          <a:stretch>
            <a:fillRect/>
          </a:stretch>
        </p:blipFill>
        <p:spPr bwMode="auto">
          <a:xfrm>
            <a:off x="4191000" y="609600"/>
            <a:ext cx="3314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12" descr="C:\Users\Owner\Documents\IMG_5279.JPG">
            <a:extLst>
              <a:ext uri="{FF2B5EF4-FFF2-40B4-BE49-F238E27FC236}">
                <a16:creationId xmlns:a16="http://schemas.microsoft.com/office/drawing/2014/main" id="{04650BC1-E28F-67CF-80A4-F0672ADF3E60}"/>
              </a:ext>
            </a:extLst>
          </p:cNvPr>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b="4167"/>
          <a:stretch>
            <a:fillRect/>
          </a:stretch>
        </p:blipFill>
        <p:spPr bwMode="auto">
          <a:xfrm>
            <a:off x="6400800" y="838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550" name="Straight Connector 9">
            <a:extLst>
              <a:ext uri="{FF2B5EF4-FFF2-40B4-BE49-F238E27FC236}">
                <a16:creationId xmlns:a16="http://schemas.microsoft.com/office/drawing/2014/main" id="{4025C6A8-63BD-BC7D-B3C9-F8B2CEEAE3DA}"/>
              </a:ext>
            </a:extLst>
          </p:cNvPr>
          <p:cNvCxnSpPr>
            <a:cxnSpLocks noChangeShapeType="1"/>
          </p:cNvCxnSpPr>
          <p:nvPr/>
        </p:nvCxnSpPr>
        <p:spPr bwMode="auto">
          <a:xfrm>
            <a:off x="0" y="609600"/>
            <a:ext cx="9144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8551" name="Straight Connector 12">
            <a:extLst>
              <a:ext uri="{FF2B5EF4-FFF2-40B4-BE49-F238E27FC236}">
                <a16:creationId xmlns:a16="http://schemas.microsoft.com/office/drawing/2014/main" id="{092CD7C4-10C0-3CCC-59D7-BCB599D5BB26}"/>
              </a:ext>
            </a:extLst>
          </p:cNvPr>
          <p:cNvCxnSpPr>
            <a:cxnSpLocks noChangeShapeType="1"/>
          </p:cNvCxnSpPr>
          <p:nvPr/>
        </p:nvCxnSpPr>
        <p:spPr bwMode="auto">
          <a:xfrm>
            <a:off x="0" y="2590800"/>
            <a:ext cx="9144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8552" name="TextBox 9">
            <a:extLst>
              <a:ext uri="{FF2B5EF4-FFF2-40B4-BE49-F238E27FC236}">
                <a16:creationId xmlns:a16="http://schemas.microsoft.com/office/drawing/2014/main" id="{E754D33F-BE4D-2E2A-AE45-9327DC4C9A5E}"/>
              </a:ext>
            </a:extLst>
          </p:cNvPr>
          <p:cNvSpPr txBox="1">
            <a:spLocks noChangeArrowheads="1"/>
          </p:cNvSpPr>
          <p:nvPr/>
        </p:nvSpPr>
        <p:spPr bwMode="auto">
          <a:xfrm>
            <a:off x="0" y="12700"/>
            <a:ext cx="9144000" cy="6461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Red Stick Wall area (Stand # 5, white posts in the distance) from the north—</a:t>
            </a:r>
          </a:p>
          <a:p>
            <a:pPr algn="ctr">
              <a:spcBef>
                <a:spcPct val="0"/>
              </a:spcBef>
              <a:buFontTx/>
              <a:buNone/>
            </a:pPr>
            <a:r>
              <a:rPr lang="en-US" altLang="en-US" sz="1800"/>
              <a:t>Gun Hill and pavilion (Stand # 4) are to the right.</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9FC9E0D1-F87B-A6F4-DA32-CF7A37318DA9}"/>
              </a:ext>
            </a:extLst>
          </p:cNvPr>
          <p:cNvSpPr txBox="1">
            <a:spLocks noChangeArrowheads="1"/>
          </p:cNvSpPr>
          <p:nvPr/>
        </p:nvSpPr>
        <p:spPr bwMode="auto">
          <a:xfrm>
            <a:off x="0" y="0"/>
            <a:ext cx="9144000" cy="6617196"/>
          </a:xfrm>
          <a:prstGeom prst="rect">
            <a:avLst/>
          </a:prstGeom>
          <a:noFill/>
          <a:ln>
            <a:noFill/>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2000" dirty="0">
                <a:solidFill>
                  <a:srgbClr val="FF0000"/>
                </a:solidFill>
              </a:rPr>
              <a:t>Tour Stand 4:  Gun Hill Area  </a:t>
            </a:r>
          </a:p>
          <a:p>
            <a:pPr algn="ctr">
              <a:spcBef>
                <a:spcPct val="0"/>
              </a:spcBef>
              <a:buFontTx/>
              <a:buNone/>
              <a:defRPr/>
            </a:pPr>
            <a:r>
              <a:rPr lang="en-US" sz="2000" dirty="0">
                <a:solidFill>
                  <a:srgbClr val="FF0000"/>
                </a:solidFill>
                <a:latin typeface="Arial" charset="0"/>
              </a:rPr>
              <a:t>US Weapons and Tactics Overall, and for Horseshoe Bend;</a:t>
            </a:r>
          </a:p>
          <a:p>
            <a:pPr algn="ctr">
              <a:spcBef>
                <a:spcPct val="0"/>
              </a:spcBef>
              <a:buFontTx/>
              <a:buNone/>
              <a:defRPr/>
            </a:pPr>
            <a:r>
              <a:rPr lang="en-US" sz="2000" dirty="0">
                <a:solidFill>
                  <a:srgbClr val="FF0000"/>
                </a:solidFill>
                <a:latin typeface="Arial" charset="0"/>
              </a:rPr>
              <a:t>The Cannonade and Actual Attack against the Wall</a:t>
            </a:r>
            <a:r>
              <a:rPr lang="en-US" altLang="en-US" sz="2000" dirty="0">
                <a:solidFill>
                  <a:srgbClr val="FF0000"/>
                </a:solidFill>
              </a:rPr>
              <a:t> </a:t>
            </a:r>
          </a:p>
          <a:p>
            <a:pPr algn="ctr">
              <a:spcBef>
                <a:spcPct val="0"/>
              </a:spcBef>
              <a:buFontTx/>
              <a:buNone/>
              <a:defRPr/>
            </a:pPr>
            <a:r>
              <a:rPr lang="en-US" altLang="en-US" sz="2000" dirty="0">
                <a:solidFill>
                  <a:srgbClr val="0000FF"/>
                </a:solidFill>
              </a:rPr>
              <a:t>Reference Menu for Research</a:t>
            </a:r>
          </a:p>
          <a:p>
            <a:pPr algn="ctr">
              <a:spcBef>
                <a:spcPct val="0"/>
              </a:spcBef>
              <a:buFontTx/>
              <a:buNone/>
              <a:defRPr/>
            </a:pPr>
            <a:endParaRPr lang="en-US" altLang="en-US" sz="2000" dirty="0">
              <a:solidFill>
                <a:srgbClr val="FF0000"/>
              </a:solidFill>
            </a:endParaRPr>
          </a:p>
          <a:p>
            <a:pPr>
              <a:spcBef>
                <a:spcPct val="0"/>
              </a:spcBef>
              <a:buFontTx/>
              <a:buNone/>
              <a:defRPr/>
            </a:pPr>
            <a:r>
              <a:rPr lang="en-US" altLang="en-US" sz="1800" b="0" dirty="0">
                <a:solidFill>
                  <a:srgbClr val="0000FF"/>
                </a:solidFill>
              </a:rPr>
              <a:t>--This file’s slides 88-93 (War of 1812 weapons/tactics), 215-232 (Horseshoe Bend 	weapons and tactics), 251-258 (battle up to through the wall attack),</a:t>
            </a:r>
          </a:p>
          <a:p>
            <a:pPr>
              <a:spcBef>
                <a:spcPct val="0"/>
              </a:spcBef>
              <a:buFontTx/>
              <a:buNone/>
              <a:defRPr/>
            </a:pPr>
            <a:r>
              <a:rPr lang="en-US" altLang="en-US" sz="1800" b="0" dirty="0">
                <a:solidFill>
                  <a:srgbClr val="0000FF"/>
                </a:solidFill>
              </a:rPr>
              <a:t>	271-273, 275, 279-283 (personal accounts)</a:t>
            </a:r>
          </a:p>
          <a:p>
            <a:pPr>
              <a:spcBef>
                <a:spcPct val="0"/>
              </a:spcBef>
              <a:buNone/>
              <a:defRPr/>
            </a:pPr>
            <a:r>
              <a:rPr lang="en-US" altLang="en-US" sz="1800" b="0" dirty="0">
                <a:solidFill>
                  <a:srgbClr val="0000FF"/>
                </a:solidFill>
              </a:rPr>
              <a:t>--Bassett, ed. </a:t>
            </a:r>
            <a:r>
              <a:rPr lang="en-US" altLang="en-US" sz="1800" b="0" i="1" dirty="0">
                <a:solidFill>
                  <a:srgbClr val="0000FF"/>
                </a:solidFill>
              </a:rPr>
              <a:t>Correspondence of Andrew Jackson, Volume I</a:t>
            </a:r>
            <a:r>
              <a:rPr lang="en-US" altLang="en-US" sz="1800" b="0" dirty="0">
                <a:solidFill>
                  <a:srgbClr val="0000FF"/>
                </a:solidFill>
              </a:rPr>
              <a:t> </a:t>
            </a:r>
          </a:p>
          <a:p>
            <a:pPr>
              <a:spcBef>
                <a:spcPct val="0"/>
              </a:spcBef>
              <a:buNone/>
              <a:defRPr/>
            </a:pPr>
            <a:r>
              <a:rPr lang="en-US" altLang="en-US" sz="1800" b="0" dirty="0">
                <a:solidFill>
                  <a:srgbClr val="0000FF"/>
                </a:solidFill>
              </a:rPr>
              <a:t> 	(pp. 481-495 covers from 14 March through the battle;  on-line)</a:t>
            </a:r>
            <a:endParaRPr lang="en-US" altLang="en-US" sz="1800" b="0" i="1" dirty="0">
              <a:solidFill>
                <a:srgbClr val="0000FF"/>
              </a:solidFill>
            </a:endParaRPr>
          </a:p>
          <a:p>
            <a:pPr>
              <a:spcBef>
                <a:spcPct val="0"/>
              </a:spcBef>
              <a:buFontTx/>
              <a:buNone/>
              <a:defRPr/>
            </a:pPr>
            <a:r>
              <a:rPr lang="en-US" altLang="en-US" sz="1800" b="0" dirty="0">
                <a:solidFill>
                  <a:srgbClr val="0000FF"/>
                </a:solidFill>
              </a:rPr>
              <a:t>--Blackmon, </a:t>
            </a:r>
            <a:r>
              <a:rPr lang="en-US" altLang="en-US" sz="1800" b="0" i="1" dirty="0">
                <a:solidFill>
                  <a:srgbClr val="0000FF"/>
                </a:solidFill>
              </a:rPr>
              <a:t>Creek War</a:t>
            </a:r>
            <a:r>
              <a:rPr lang="en-US" altLang="en-US" sz="1800" b="0" dirty="0">
                <a:solidFill>
                  <a:srgbClr val="0000FF"/>
                </a:solidFill>
              </a:rPr>
              <a:t>, pp. 33-36, </a:t>
            </a:r>
            <a:r>
              <a:rPr lang="en-US" altLang="en-US" sz="1800" b="0" dirty="0">
                <a:hlinkClick r:id="rId3"/>
              </a:rPr>
              <a:t>https://history.army.mil/catalog/pubs/74/74-4.html</a:t>
            </a:r>
            <a:r>
              <a:rPr lang="en-US" altLang="en-US" sz="1800" b="0" dirty="0">
                <a:solidFill>
                  <a:srgbClr val="0000FF"/>
                </a:solidFill>
              </a:rPr>
              <a:t> </a:t>
            </a:r>
          </a:p>
          <a:p>
            <a:pPr>
              <a:spcBef>
                <a:spcPct val="0"/>
              </a:spcBef>
              <a:buFontTx/>
              <a:buNone/>
              <a:defRPr/>
            </a:pPr>
            <a:r>
              <a:rPr lang="en-US" altLang="en-US" sz="1800" b="0" dirty="0">
                <a:solidFill>
                  <a:srgbClr val="0000FF"/>
                </a:solidFill>
              </a:rPr>
              <a:t>--</a:t>
            </a:r>
            <a:r>
              <a:rPr lang="en-US" altLang="en-US" sz="1800" b="0" dirty="0" err="1">
                <a:solidFill>
                  <a:srgbClr val="0000FF"/>
                </a:solidFill>
              </a:rPr>
              <a:t>Braund</a:t>
            </a:r>
            <a:r>
              <a:rPr lang="en-US" altLang="en-US" sz="1800" b="0" dirty="0">
                <a:solidFill>
                  <a:srgbClr val="0000FF"/>
                </a:solidFill>
              </a:rPr>
              <a:t>, ed., </a:t>
            </a:r>
            <a:r>
              <a:rPr lang="en-US" altLang="en-US" sz="1800" b="0" i="1" dirty="0">
                <a:solidFill>
                  <a:srgbClr val="0000FF"/>
                </a:solidFill>
              </a:rPr>
              <a:t>Tohopeka</a:t>
            </a:r>
            <a:r>
              <a:rPr lang="en-US" altLang="en-US" sz="1800" b="0" dirty="0">
                <a:solidFill>
                  <a:srgbClr val="0000FF"/>
                </a:solidFill>
              </a:rPr>
              <a:t>, Ch. 7</a:t>
            </a:r>
          </a:p>
          <a:p>
            <a:pPr>
              <a:spcBef>
                <a:spcPct val="0"/>
              </a:spcBef>
              <a:buFontTx/>
              <a:buNone/>
              <a:defRPr/>
            </a:pPr>
            <a:r>
              <a:rPr lang="en-US" altLang="en-US" sz="1800" b="0" dirty="0">
                <a:solidFill>
                  <a:srgbClr val="0000FF"/>
                </a:solidFill>
              </a:rPr>
              <a:t>--Holland, </a:t>
            </a:r>
            <a:r>
              <a:rPr lang="en-US" sz="1800" b="0" i="1" dirty="0">
                <a:solidFill>
                  <a:srgbClr val="0000FF"/>
                </a:solidFill>
                <a:latin typeface="+mn-lt"/>
              </a:rPr>
              <a:t>Andrew Jackson and the Creek War</a:t>
            </a:r>
            <a:endParaRPr lang="en-US" sz="1100" b="0" i="1" dirty="0">
              <a:solidFill>
                <a:srgbClr val="0000FF"/>
              </a:solidFill>
              <a:latin typeface="+mn-lt"/>
            </a:endParaRPr>
          </a:p>
          <a:p>
            <a:pPr>
              <a:spcBef>
                <a:spcPct val="0"/>
              </a:spcBef>
              <a:buFontTx/>
              <a:buNone/>
              <a:defRPr/>
            </a:pPr>
            <a:r>
              <a:rPr lang="en-US" altLang="en-US" sz="1800" b="0" dirty="0">
                <a:solidFill>
                  <a:srgbClr val="0000FF"/>
                </a:solidFill>
              </a:rPr>
              <a:t>--</a:t>
            </a:r>
            <a:r>
              <a:rPr lang="en-US" altLang="en-US" sz="1800" b="0" dirty="0" err="1">
                <a:solidFill>
                  <a:srgbClr val="0000FF"/>
                </a:solidFill>
              </a:rPr>
              <a:t>Kanon</a:t>
            </a:r>
            <a:r>
              <a:rPr lang="en-US" altLang="en-US" sz="1800" b="0" dirty="0">
                <a:solidFill>
                  <a:srgbClr val="0000FF"/>
                </a:solidFill>
              </a:rPr>
              <a:t>, </a:t>
            </a:r>
            <a:r>
              <a:rPr lang="en-US" altLang="en-US" sz="1800" b="0" i="1" dirty="0">
                <a:solidFill>
                  <a:srgbClr val="0000FF"/>
                </a:solidFill>
              </a:rPr>
              <a:t>Tennesseans at War, </a:t>
            </a:r>
            <a:r>
              <a:rPr lang="en-US" altLang="en-US" sz="1800" b="0" dirty="0">
                <a:solidFill>
                  <a:srgbClr val="0000FF"/>
                </a:solidFill>
              </a:rPr>
              <a:t>pp. 99-106; and “A Slow Laborious Slaughter”</a:t>
            </a:r>
          </a:p>
          <a:p>
            <a:pPr>
              <a:spcBef>
                <a:spcPct val="0"/>
              </a:spcBef>
              <a:buFontTx/>
              <a:buNone/>
              <a:defRPr/>
            </a:pPr>
            <a:r>
              <a:rPr lang="en-US" altLang="en-US" sz="1800" b="0" dirty="0">
                <a:solidFill>
                  <a:srgbClr val="0000FF"/>
                </a:solidFill>
              </a:rPr>
              <a:t>--O’Brien, </a:t>
            </a:r>
            <a:r>
              <a:rPr lang="en-US" altLang="en-US" sz="1800" b="0" i="1" dirty="0">
                <a:solidFill>
                  <a:srgbClr val="0000FF"/>
                </a:solidFill>
              </a:rPr>
              <a:t>In Bitterness and In Tears</a:t>
            </a:r>
            <a:r>
              <a:rPr lang="en-US" altLang="en-US" sz="1800" b="0" dirty="0">
                <a:solidFill>
                  <a:srgbClr val="0000FF"/>
                </a:solidFill>
              </a:rPr>
              <a:t>, pp. 141-147</a:t>
            </a:r>
          </a:p>
          <a:p>
            <a:pPr>
              <a:spcBef>
                <a:spcPct val="0"/>
              </a:spcBef>
              <a:buFontTx/>
              <a:buNone/>
              <a:defRPr/>
            </a:pPr>
            <a:r>
              <a:rPr lang="en-US" altLang="en-US" sz="1800" b="0" dirty="0">
                <a:solidFill>
                  <a:srgbClr val="0000FF"/>
                </a:solidFill>
              </a:rPr>
              <a:t>--Owsley, </a:t>
            </a:r>
            <a:r>
              <a:rPr lang="en-US" altLang="en-US" sz="1800" b="0" i="1" dirty="0">
                <a:solidFill>
                  <a:srgbClr val="0000FF"/>
                </a:solidFill>
              </a:rPr>
              <a:t>Struggle for the Gulf Borderlands</a:t>
            </a:r>
            <a:r>
              <a:rPr lang="en-US" altLang="en-US" sz="1800" b="0" dirty="0">
                <a:solidFill>
                  <a:srgbClr val="0000FF"/>
                </a:solidFill>
              </a:rPr>
              <a:t>, pp. 79-80</a:t>
            </a:r>
          </a:p>
          <a:p>
            <a:pPr>
              <a:spcBef>
                <a:spcPct val="0"/>
              </a:spcBef>
              <a:buFontTx/>
              <a:buNone/>
              <a:defRPr/>
            </a:pPr>
            <a:r>
              <a:rPr lang="en-US" altLang="en-US" sz="1800" b="0" dirty="0">
                <a:solidFill>
                  <a:srgbClr val="0000FF"/>
                </a:solidFill>
              </a:rPr>
              <a:t>--Weir, </a:t>
            </a:r>
            <a:r>
              <a:rPr lang="en-US" altLang="en-US" sz="1800" b="0" i="1" dirty="0">
                <a:solidFill>
                  <a:srgbClr val="0000FF"/>
                </a:solidFill>
              </a:rPr>
              <a:t>Paradise of Blood</a:t>
            </a:r>
            <a:r>
              <a:rPr lang="en-US" altLang="en-US" sz="1800" b="0" dirty="0">
                <a:solidFill>
                  <a:srgbClr val="0000FF"/>
                </a:solidFill>
              </a:rPr>
              <a:t>, pp. 406-411, 414-417</a:t>
            </a:r>
          </a:p>
          <a:p>
            <a:pPr>
              <a:spcBef>
                <a:spcPct val="0"/>
              </a:spcBef>
              <a:buFontTx/>
              <a:buNone/>
              <a:defRPr/>
            </a:pPr>
            <a:r>
              <a:rPr lang="en-US" altLang="en-US" sz="1800" b="0" dirty="0">
                <a:solidFill>
                  <a:srgbClr val="0000FF"/>
                </a:solidFill>
              </a:rPr>
              <a:t>--Buchanan, </a:t>
            </a:r>
            <a:r>
              <a:rPr lang="en-US" altLang="en-US" sz="1800" b="0" i="1" dirty="0">
                <a:solidFill>
                  <a:srgbClr val="0000FF"/>
                </a:solidFill>
              </a:rPr>
              <a:t>Jackson’s Way</a:t>
            </a:r>
            <a:r>
              <a:rPr lang="en-US" altLang="en-US" sz="1800" b="0" dirty="0">
                <a:solidFill>
                  <a:srgbClr val="0000FF"/>
                </a:solidFill>
              </a:rPr>
              <a:t>, pp. 284-289</a:t>
            </a:r>
          </a:p>
          <a:p>
            <a:pPr>
              <a:spcBef>
                <a:spcPct val="0"/>
              </a:spcBef>
              <a:buFontTx/>
              <a:buNone/>
              <a:defRPr/>
            </a:pPr>
            <a:r>
              <a:rPr lang="en-US" altLang="en-US" sz="1800" b="0" dirty="0">
                <a:solidFill>
                  <a:srgbClr val="0000FF"/>
                </a:solidFill>
              </a:rPr>
              <a:t>--</a:t>
            </a:r>
            <a:r>
              <a:rPr lang="en-US" altLang="en-US" sz="1800" b="0" dirty="0" err="1">
                <a:solidFill>
                  <a:srgbClr val="0000FF"/>
                </a:solidFill>
              </a:rPr>
              <a:t>Tunnell</a:t>
            </a:r>
            <a:r>
              <a:rPr lang="en-US" altLang="en-US" sz="1800" b="0" dirty="0">
                <a:solidFill>
                  <a:srgbClr val="0000FF"/>
                </a:solidFill>
              </a:rPr>
              <a:t>, </a:t>
            </a:r>
            <a:r>
              <a:rPr lang="en-US" altLang="en-US" sz="1800" b="0" i="1" dirty="0">
                <a:solidFill>
                  <a:srgbClr val="0000FF"/>
                </a:solidFill>
              </a:rPr>
              <a:t>To Compel with Armed Force</a:t>
            </a:r>
            <a:r>
              <a:rPr lang="en-US" altLang="en-US" sz="1800" b="0" dirty="0">
                <a:solidFill>
                  <a:srgbClr val="0000FF"/>
                </a:solidFill>
              </a:rPr>
              <a:t>, </a:t>
            </a:r>
          </a:p>
          <a:p>
            <a:pPr>
              <a:spcBef>
                <a:spcPct val="0"/>
              </a:spcBef>
              <a:buFontTx/>
              <a:buNone/>
              <a:defRPr/>
            </a:pPr>
            <a:r>
              <a:rPr lang="en-US" altLang="en-US" sz="1800" b="0" dirty="0">
                <a:solidFill>
                  <a:srgbClr val="0000FF"/>
                </a:solidFill>
              </a:rPr>
              <a:t>	</a:t>
            </a:r>
            <a:r>
              <a:rPr lang="en-US" altLang="en-US" sz="1800" b="0" dirty="0">
                <a:hlinkClick r:id="rId4"/>
              </a:rPr>
              <a:t>https://www.armyupress.army.mil/Portals/7/educational-services/</a:t>
            </a:r>
            <a:r>
              <a:rPr lang="en-US" altLang="en-US" sz="1800" b="0" dirty="0"/>
              <a:t> </a:t>
            </a:r>
          </a:p>
          <a:p>
            <a:pPr>
              <a:spcBef>
                <a:spcPct val="0"/>
              </a:spcBef>
              <a:buFontTx/>
              <a:buNone/>
              <a:defRPr/>
            </a:pPr>
            <a:r>
              <a:rPr lang="en-US" altLang="en-US" sz="1800" b="0" dirty="0">
                <a:solidFill>
                  <a:srgbClr val="0000FF"/>
                </a:solidFill>
              </a:rPr>
              <a:t>	</a:t>
            </a:r>
            <a:r>
              <a:rPr lang="en-US" altLang="en-US" sz="1800" b="0" dirty="0">
                <a:hlinkClick r:id="rId4"/>
              </a:rPr>
              <a:t>staff-rides/StaffRideHB_ToCompelWithArmedForce.pdf</a:t>
            </a:r>
            <a:endParaRPr lang="en-US" altLang="en-US" sz="1800" b="0" dirty="0"/>
          </a:p>
          <a:p>
            <a:pPr>
              <a:spcBef>
                <a:spcPct val="0"/>
              </a:spcBef>
              <a:buFontTx/>
              <a:buNone/>
              <a:defRPr/>
            </a:pPr>
            <a:r>
              <a:rPr lang="en-US" altLang="en-US" sz="1800" b="0" dirty="0">
                <a:solidFill>
                  <a:srgbClr val="0000FF"/>
                </a:solidFill>
              </a:rPr>
              <a:t>	(Army University staff-ride guide for the 1811 Battle of Tippecanoe; pp. 110-120 	can serve as a rough guide for weapons and tactics) </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2CF0EC7E-E1BA-D6AA-C2CD-EED5427F642B}"/>
              </a:ext>
            </a:extLst>
          </p:cNvPr>
          <p:cNvSpPr txBox="1">
            <a:spLocks noChangeArrowheads="1"/>
          </p:cNvSpPr>
          <p:nvPr/>
        </p:nvSpPr>
        <p:spPr bwMode="auto">
          <a:xfrm>
            <a:off x="0" y="0"/>
            <a:ext cx="9144000" cy="6556375"/>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4:  Gun Hill Area </a:t>
            </a:r>
          </a:p>
          <a:p>
            <a:pPr marL="457200" indent="-457200" algn="ctr">
              <a:defRPr/>
            </a:pPr>
            <a:r>
              <a:rPr lang="en-US" sz="2000" b="1" dirty="0">
                <a:solidFill>
                  <a:srgbClr val="FF0000"/>
                </a:solidFill>
                <a:latin typeface="Arial" charset="0"/>
              </a:rPr>
              <a:t>Suggested SME Talking Points / Group Discussion Questions</a:t>
            </a:r>
          </a:p>
          <a:p>
            <a:pPr marL="457200" indent="-457200" algn="ctr">
              <a:defRPr/>
            </a:pPr>
            <a:r>
              <a:rPr lang="en-US" sz="2000" b="1" u="sng" dirty="0">
                <a:latin typeface="Arial" charset="0"/>
              </a:rPr>
              <a:t>Part 1:  US Weapons and Tactics Overall, and for Horseshoe Bend</a:t>
            </a:r>
          </a:p>
          <a:p>
            <a:pPr>
              <a:defRPr/>
            </a:pPr>
            <a:endParaRPr lang="en-US" sz="2000" dirty="0">
              <a:solidFill>
                <a:srgbClr val="FF0000"/>
              </a:solidFill>
              <a:latin typeface="Arial" charset="0"/>
            </a:endParaRPr>
          </a:p>
          <a:p>
            <a:pPr>
              <a:defRPr/>
            </a:pPr>
            <a:r>
              <a:rPr lang="en-US" sz="2000" dirty="0">
                <a:latin typeface="Arial" charset="0"/>
              </a:rPr>
              <a:t>--Focus upon describing the US forces at this spot and Jackson’s plans for</a:t>
            </a:r>
          </a:p>
          <a:p>
            <a:pPr>
              <a:defRPr/>
            </a:pPr>
            <a:r>
              <a:rPr lang="en-US" sz="2000" dirty="0">
                <a:latin typeface="Arial" charset="0"/>
              </a:rPr>
              <a:t>    them. At the battle’s outset, what were the cannons supposed to do?  </a:t>
            </a:r>
          </a:p>
          <a:p>
            <a:pPr>
              <a:defRPr/>
            </a:pPr>
            <a:r>
              <a:rPr lang="en-US" sz="2000" dirty="0">
                <a:latin typeface="Arial" charset="0"/>
              </a:rPr>
              <a:t>--How were the regular regiment, militia advance guard, and militia brigades</a:t>
            </a:r>
          </a:p>
          <a:p>
            <a:pPr>
              <a:defRPr/>
            </a:pPr>
            <a:r>
              <a:rPr lang="en-US" sz="2000" dirty="0">
                <a:latin typeface="Arial" charset="0"/>
              </a:rPr>
              <a:t>    lined up?  Why?  Think about motivation, performance, weapons,</a:t>
            </a:r>
          </a:p>
          <a:p>
            <a:pPr>
              <a:defRPr/>
            </a:pPr>
            <a:r>
              <a:rPr lang="en-US" sz="2000" dirty="0">
                <a:latin typeface="Arial" charset="0"/>
              </a:rPr>
              <a:t>    and the nearby enemy.</a:t>
            </a:r>
          </a:p>
          <a:p>
            <a:pPr>
              <a:defRPr/>
            </a:pPr>
            <a:r>
              <a:rPr lang="en-US" sz="2000" dirty="0">
                <a:latin typeface="Arial" charset="0"/>
              </a:rPr>
              <a:t>--Describe smoothbore muskets and the two small cannon. </a:t>
            </a:r>
          </a:p>
          <a:p>
            <a:pPr>
              <a:defRPr/>
            </a:pPr>
            <a:r>
              <a:rPr lang="en-US" sz="2000" dirty="0">
                <a:latin typeface="Arial" charset="0"/>
              </a:rPr>
              <a:t>    NOTE there is no source that says what firearm each Soldier used, </a:t>
            </a:r>
          </a:p>
          <a:p>
            <a:pPr>
              <a:defRPr/>
            </a:pPr>
            <a:r>
              <a:rPr lang="en-US" sz="2000" dirty="0">
                <a:latin typeface="Arial" charset="0"/>
              </a:rPr>
              <a:t>    but consider advantages / disadvantages for smoothbore and rifled muskets.</a:t>
            </a:r>
          </a:p>
          <a:p>
            <a:pPr>
              <a:defRPr/>
            </a:pPr>
            <a:r>
              <a:rPr lang="en-US" sz="2000" dirty="0">
                <a:latin typeface="Arial" charset="0"/>
              </a:rPr>
              <a:t>    How much ammo might each Soldier carry on this trip? </a:t>
            </a:r>
          </a:p>
          <a:p>
            <a:pPr>
              <a:defRPr/>
            </a:pPr>
            <a:r>
              <a:rPr lang="en-US" sz="2000" dirty="0">
                <a:latin typeface="Arial" charset="0"/>
              </a:rPr>
              <a:t>--Briefly discuss linear tactics and why they were used back then.  </a:t>
            </a:r>
          </a:p>
          <a:p>
            <a:pPr>
              <a:defRPr/>
            </a:pPr>
            <a:r>
              <a:rPr lang="en-US" sz="2000" dirty="0">
                <a:latin typeface="Arial" charset="0"/>
              </a:rPr>
              <a:t>    Appropriate for this attack?  Why, or was there another formation?  	</a:t>
            </a:r>
          </a:p>
          <a:p>
            <a:pPr>
              <a:defRPr/>
            </a:pPr>
            <a:r>
              <a:rPr lang="en-US" sz="2000" dirty="0">
                <a:latin typeface="Arial" charset="0"/>
              </a:rPr>
              <a:t>    Would everyone have bayonets?  Why not?  Substitutes for bayonets?</a:t>
            </a:r>
          </a:p>
          <a:p>
            <a:pPr>
              <a:defRPr/>
            </a:pPr>
            <a:r>
              <a:rPr lang="en-US" sz="2000" dirty="0">
                <a:latin typeface="Arial" charset="0"/>
              </a:rPr>
              <a:t>--Why use cannon this small?  Had they worked well in previous battles?  </a:t>
            </a:r>
          </a:p>
          <a:p>
            <a:pPr>
              <a:defRPr/>
            </a:pPr>
            <a:r>
              <a:rPr lang="en-US" sz="2000" dirty="0">
                <a:latin typeface="Arial" charset="0"/>
              </a:rPr>
              <a:t>    Why not use the cannon to shoot Red Sticks instead?   </a:t>
            </a:r>
          </a:p>
          <a:p>
            <a:pPr>
              <a:defRPr/>
            </a:pPr>
            <a:r>
              <a:rPr lang="en-US" sz="2000" dirty="0">
                <a:latin typeface="Arial" charset="0"/>
              </a:rPr>
              <a:t>    We don’t exactly know the types of shells used, but what was appropriate?</a:t>
            </a:r>
          </a:p>
          <a:p>
            <a:pPr>
              <a:defRPr/>
            </a:pPr>
            <a:r>
              <a:rPr lang="en-US" sz="2000" dirty="0">
                <a:latin typeface="Arial" charset="0"/>
              </a:rPr>
              <a:t>--Why not flank the wall—or, just skip the cannonade, and bull-rush the wall</a:t>
            </a:r>
          </a:p>
          <a:p>
            <a:pPr>
              <a:defRPr/>
            </a:pPr>
            <a:r>
              <a:rPr lang="en-US" sz="2000" dirty="0">
                <a:latin typeface="Arial" charset="0"/>
              </a:rPr>
              <a:t>    with infantry or cavalry?</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F7829809-2FB4-B481-987E-49F36C4C93A2}"/>
              </a:ext>
            </a:extLst>
          </p:cNvPr>
          <p:cNvSpPr txBox="1">
            <a:spLocks noChangeArrowheads="1"/>
          </p:cNvSpPr>
          <p:nvPr/>
        </p:nvSpPr>
        <p:spPr bwMode="auto">
          <a:xfrm>
            <a:off x="-19050" y="0"/>
            <a:ext cx="9144000" cy="6556375"/>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4:  Gun Hill Area</a:t>
            </a:r>
          </a:p>
          <a:p>
            <a:pPr marL="457200" indent="-457200" algn="ctr">
              <a:defRPr/>
            </a:pPr>
            <a:r>
              <a:rPr lang="en-US" sz="2000" b="1" dirty="0">
                <a:solidFill>
                  <a:srgbClr val="FF0000"/>
                </a:solidFill>
                <a:latin typeface="Arial" charset="0"/>
              </a:rPr>
              <a:t>Suggested SME Talking Points / Group Discussion Questions</a:t>
            </a:r>
          </a:p>
          <a:p>
            <a:pPr algn="ctr">
              <a:defRPr/>
            </a:pPr>
            <a:r>
              <a:rPr lang="en-US" sz="2000" b="1" u="sng" dirty="0">
                <a:latin typeface="Arial" charset="0"/>
              </a:rPr>
              <a:t>Part 2: The Cannonade and Actual Attack against the Wall</a:t>
            </a:r>
          </a:p>
          <a:p>
            <a:pPr algn="ctr">
              <a:defRPr/>
            </a:pPr>
            <a:endParaRPr lang="en-US" sz="2000" dirty="0">
              <a:solidFill>
                <a:srgbClr val="FF0000"/>
              </a:solidFill>
              <a:latin typeface="Arial" charset="0"/>
            </a:endParaRPr>
          </a:p>
          <a:p>
            <a:pPr>
              <a:defRPr/>
            </a:pPr>
            <a:r>
              <a:rPr lang="en-US" sz="2000" dirty="0">
                <a:latin typeface="Arial" charset="0"/>
              </a:rPr>
              <a:t>--Before the charge, why were the cannon and Soldiers so close to the wall?  </a:t>
            </a:r>
          </a:p>
          <a:p>
            <a:pPr>
              <a:defRPr/>
            </a:pPr>
            <a:r>
              <a:rPr lang="en-US" sz="2000" dirty="0">
                <a:latin typeface="Arial" charset="0"/>
              </a:rPr>
              <a:t>--Regarding the Red Sticks, what would Jackson and his Soldiers have seen</a:t>
            </a:r>
          </a:p>
          <a:p>
            <a:pPr>
              <a:defRPr/>
            </a:pPr>
            <a:r>
              <a:rPr lang="en-US" sz="2000" dirty="0">
                <a:latin typeface="Arial" charset="0"/>
              </a:rPr>
              <a:t>    from this position?  Discipline issues?  </a:t>
            </a:r>
          </a:p>
          <a:p>
            <a:pPr>
              <a:defRPr/>
            </a:pPr>
            <a:r>
              <a:rPr lang="en-US" sz="2000" dirty="0">
                <a:latin typeface="Arial" charset="0"/>
              </a:rPr>
              <a:t>--Describe the action at this spot from morning to 1230. Soldier morale as </a:t>
            </a:r>
          </a:p>
          <a:p>
            <a:pPr>
              <a:defRPr/>
            </a:pPr>
            <a:r>
              <a:rPr lang="en-US" sz="2000" dirty="0">
                <a:latin typeface="Arial" charset="0"/>
              </a:rPr>
              <a:t>    the bombardment went for two hours?  Leadership considerations?</a:t>
            </a:r>
          </a:p>
          <a:p>
            <a:pPr>
              <a:defRPr/>
            </a:pPr>
            <a:r>
              <a:rPr lang="en-US" sz="2000" dirty="0">
                <a:latin typeface="Arial" charset="0"/>
              </a:rPr>
              <a:t>--What spurred Jackson to order the infantry attack upon the wall? </a:t>
            </a:r>
          </a:p>
          <a:p>
            <a:pPr>
              <a:defRPr/>
            </a:pPr>
            <a:r>
              <a:rPr lang="en-US" sz="2000" dirty="0">
                <a:latin typeface="Arial" charset="0"/>
              </a:rPr>
              <a:t>    Comparative force sizes?</a:t>
            </a:r>
          </a:p>
          <a:p>
            <a:pPr>
              <a:defRPr/>
            </a:pPr>
            <a:r>
              <a:rPr lang="en-US" sz="2000" dirty="0">
                <a:latin typeface="Arial" charset="0"/>
              </a:rPr>
              <a:t>--The exact way Jackson’s force approached the wall is unknown, but is worth a</a:t>
            </a:r>
          </a:p>
          <a:p>
            <a:pPr>
              <a:defRPr/>
            </a:pPr>
            <a:r>
              <a:rPr lang="en-US" sz="2000" dirty="0">
                <a:latin typeface="Arial" charset="0"/>
              </a:rPr>
              <a:t>    conjectural discussion—</a:t>
            </a:r>
            <a:r>
              <a:rPr lang="en-US" sz="2000" b="1" dirty="0">
                <a:latin typeface="Arial" charset="0"/>
              </a:rPr>
              <a:t>and, conditions permitting, it’s worth a walk</a:t>
            </a:r>
          </a:p>
          <a:p>
            <a:pPr>
              <a:defRPr/>
            </a:pPr>
            <a:r>
              <a:rPr lang="en-US" sz="2000" b="1" dirty="0">
                <a:latin typeface="Arial" charset="0"/>
              </a:rPr>
              <a:t>    across the field from Jackson’s position to the wall posts.</a:t>
            </a:r>
            <a:endParaRPr lang="en-US" sz="2000" dirty="0">
              <a:latin typeface="Arial" charset="0"/>
            </a:endParaRPr>
          </a:p>
          <a:p>
            <a:pPr>
              <a:defRPr/>
            </a:pPr>
            <a:r>
              <a:rPr lang="en-US" sz="2000" b="1" dirty="0">
                <a:latin typeface="Arial" charset="0"/>
              </a:rPr>
              <a:t>    </a:t>
            </a:r>
            <a:r>
              <a:rPr lang="en-US" sz="2000" dirty="0">
                <a:latin typeface="Arial" charset="0"/>
              </a:rPr>
              <a:t>---Motivation as one advanced, and leadership implications?  	</a:t>
            </a:r>
          </a:p>
          <a:p>
            <a:pPr>
              <a:defRPr/>
            </a:pPr>
            <a:r>
              <a:rPr lang="en-US" sz="2000" dirty="0">
                <a:latin typeface="Arial" charset="0"/>
              </a:rPr>
              <a:t>    ---Relevance to linear tactics?  Or could they have advanced </a:t>
            </a:r>
          </a:p>
          <a:p>
            <a:pPr>
              <a:defRPr/>
            </a:pPr>
            <a:r>
              <a:rPr lang="en-US" sz="2000" dirty="0">
                <a:latin typeface="Arial" charset="0"/>
              </a:rPr>
              <a:t>        in columns?  Thoughts/actions of the lead units?  Follow-on units? 	 </a:t>
            </a:r>
          </a:p>
          <a:p>
            <a:pPr>
              <a:defRPr/>
            </a:pPr>
            <a:r>
              <a:rPr lang="en-US" sz="2000" dirty="0">
                <a:latin typeface="Arial" charset="0"/>
              </a:rPr>
              <a:t>    ---Walk or run?  When?  Why?</a:t>
            </a:r>
          </a:p>
          <a:p>
            <a:pPr>
              <a:defRPr/>
            </a:pPr>
            <a:r>
              <a:rPr lang="en-US" sz="2000" dirty="0">
                <a:latin typeface="Arial" charset="0"/>
              </a:rPr>
              <a:t>    ---Fire one’s weapon at a preset point, or use as needed in close?</a:t>
            </a:r>
          </a:p>
          <a:p>
            <a:pPr>
              <a:defRPr/>
            </a:pPr>
            <a:r>
              <a:rPr lang="en-US" sz="2000" dirty="0">
                <a:latin typeface="Arial" charset="0"/>
              </a:rPr>
              <a:t>    ---What to do when at the wall?  Weapons considerations?  Fatigue?  	</a:t>
            </a:r>
          </a:p>
          <a:p>
            <a:pPr>
              <a:defRPr/>
            </a:pPr>
            <a:r>
              <a:rPr lang="en-US" sz="2000" dirty="0">
                <a:latin typeface="Arial" charset="0"/>
              </a:rPr>
              <a:t>        The advantage of a larger force?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A6CF4358-34ED-3C4F-D113-527D4EDA924F}"/>
              </a:ext>
            </a:extLst>
          </p:cNvPr>
          <p:cNvSpPr txBox="1">
            <a:spLocks noChangeArrowheads="1"/>
          </p:cNvSpPr>
          <p:nvPr/>
        </p:nvSpPr>
        <p:spPr bwMode="auto">
          <a:xfrm>
            <a:off x="0" y="0"/>
            <a:ext cx="914400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dirty="0"/>
              <a:t>Table of Contents 4</a:t>
            </a:r>
          </a:p>
          <a:p>
            <a:pPr>
              <a:spcBef>
                <a:spcPct val="0"/>
              </a:spcBef>
              <a:buFontTx/>
              <a:buNone/>
            </a:pPr>
            <a:endParaRPr lang="en-US" altLang="en-US" sz="2200" b="0" dirty="0"/>
          </a:p>
          <a:p>
            <a:pPr algn="ctr">
              <a:spcBef>
                <a:spcPct val="0"/>
              </a:spcBef>
              <a:buNone/>
            </a:pPr>
            <a:r>
              <a:rPr lang="en-US" altLang="en-US" sz="2000" b="0" u="sng" dirty="0"/>
              <a:t>Historical Background Information for Horseshoe Bend (continued)</a:t>
            </a:r>
          </a:p>
          <a:p>
            <a:pPr>
              <a:spcBef>
                <a:spcPct val="0"/>
              </a:spcBef>
              <a:buFontTx/>
              <a:buNone/>
            </a:pPr>
            <a:endParaRPr lang="en-US" altLang="en-US" sz="2000" b="0" dirty="0"/>
          </a:p>
          <a:p>
            <a:pPr>
              <a:spcBef>
                <a:spcPct val="0"/>
              </a:spcBef>
              <a:buFontTx/>
              <a:buNone/>
            </a:pPr>
            <a:r>
              <a:rPr lang="en-US" altLang="en-US" sz="2000" b="0" dirty="0"/>
              <a:t>--Horseshoe Bend (HSB) Functional Topics</a:t>
            </a:r>
          </a:p>
          <a:p>
            <a:pPr>
              <a:spcBef>
                <a:spcPct val="0"/>
              </a:spcBef>
              <a:buFontTx/>
              <a:buNone/>
            </a:pPr>
            <a:r>
              <a:rPr lang="en-US" altLang="en-US" sz="2000" b="0" dirty="0"/>
              <a:t>	Order of Battle for Both Sides,  Indian Allies	.	Slide 206</a:t>
            </a:r>
          </a:p>
          <a:p>
            <a:pPr>
              <a:spcBef>
                <a:spcPct val="0"/>
              </a:spcBef>
              <a:buFontTx/>
              <a:buNone/>
            </a:pPr>
            <a:r>
              <a:rPr lang="en-US" altLang="en-US" sz="2000" b="0" dirty="0"/>
              <a:t>	Weapons	.	.	.	.	.	Slide 215</a:t>
            </a:r>
          </a:p>
          <a:p>
            <a:pPr>
              <a:spcBef>
                <a:spcPct val="0"/>
              </a:spcBef>
              <a:buFontTx/>
              <a:buNone/>
            </a:pPr>
            <a:r>
              <a:rPr lang="en-US" altLang="en-US" sz="2000" b="0" dirty="0"/>
              <a:t>	Tactics		.	.	.	.	.	Slide 226</a:t>
            </a:r>
          </a:p>
          <a:p>
            <a:pPr>
              <a:spcBef>
                <a:spcPct val="0"/>
              </a:spcBef>
              <a:buFontTx/>
              <a:buNone/>
            </a:pPr>
            <a:r>
              <a:rPr lang="en-US" altLang="en-US" sz="2000" b="0" dirty="0"/>
              <a:t>	Terrain		.	.	.	.	.	Slide 238</a:t>
            </a:r>
          </a:p>
          <a:p>
            <a:pPr>
              <a:spcBef>
                <a:spcPct val="0"/>
              </a:spcBef>
              <a:buFontTx/>
              <a:buNone/>
            </a:pPr>
            <a:r>
              <a:rPr lang="en-US" altLang="en-US" sz="2000" b="0" dirty="0"/>
              <a:t>	Logistics and Commo	.	.	.	.	Slide 244</a:t>
            </a:r>
          </a:p>
          <a:p>
            <a:pPr>
              <a:spcBef>
                <a:spcPct val="0"/>
              </a:spcBef>
              <a:buFontTx/>
              <a:buNone/>
            </a:pPr>
            <a:r>
              <a:rPr lang="en-US" altLang="en-US" sz="2000" b="0" dirty="0"/>
              <a:t>	Laws of War	.	.	.	.	.	Slide 247</a:t>
            </a:r>
          </a:p>
          <a:p>
            <a:pPr>
              <a:spcBef>
                <a:spcPct val="0"/>
              </a:spcBef>
              <a:buFontTx/>
              <a:buNone/>
            </a:pPr>
            <a:endParaRPr lang="en-US" altLang="en-US" sz="2000" b="0" dirty="0"/>
          </a:p>
          <a:p>
            <a:pPr>
              <a:spcBef>
                <a:spcPct val="0"/>
              </a:spcBef>
              <a:buFontTx/>
              <a:buNone/>
            </a:pPr>
            <a:r>
              <a:rPr lang="en-US" altLang="en-US" sz="2000" b="0" dirty="0"/>
              <a:t>--The Battle of Horseshoe Bend 	.	.	.	.	Slide 251</a:t>
            </a:r>
          </a:p>
          <a:p>
            <a:pPr>
              <a:spcBef>
                <a:spcPct val="0"/>
              </a:spcBef>
              <a:buFontTx/>
              <a:buNone/>
            </a:pPr>
            <a:endParaRPr lang="en-US" altLang="en-US" sz="2000" b="0" dirty="0"/>
          </a:p>
          <a:p>
            <a:pPr>
              <a:spcBef>
                <a:spcPct val="0"/>
              </a:spcBef>
              <a:buFontTx/>
              <a:buNone/>
            </a:pPr>
            <a:r>
              <a:rPr lang="en-US" altLang="en-US" sz="2000" b="0" dirty="0"/>
              <a:t>--Horseshoe Bend and Creek War Aftermath	.	.	Slide 263</a:t>
            </a:r>
          </a:p>
          <a:p>
            <a:pPr>
              <a:spcBef>
                <a:spcPct val="0"/>
              </a:spcBef>
              <a:buFontTx/>
              <a:buNone/>
            </a:pPr>
            <a:endParaRPr lang="en-US" altLang="en-US" sz="2000" b="0" dirty="0"/>
          </a:p>
          <a:p>
            <a:pPr>
              <a:spcBef>
                <a:spcPct val="0"/>
              </a:spcBef>
              <a:buFontTx/>
              <a:buNone/>
            </a:pPr>
            <a:r>
              <a:rPr lang="en-US" altLang="en-US" sz="2000" b="0" dirty="0"/>
              <a:t>--Horseshoe Bend Participant Accounts	.	.	.	Slide 270</a:t>
            </a:r>
          </a:p>
          <a:p>
            <a:pPr>
              <a:spcBef>
                <a:spcPct val="0"/>
              </a:spcBef>
              <a:buFontTx/>
              <a:buNone/>
            </a:pPr>
            <a:endParaRPr lang="en-US" altLang="en-US" sz="2000" b="0" dirty="0"/>
          </a:p>
          <a:p>
            <a:pPr>
              <a:spcBef>
                <a:spcPct val="0"/>
              </a:spcBef>
              <a:buFontTx/>
              <a:buNone/>
            </a:pPr>
            <a:r>
              <a:rPr lang="en-US" altLang="en-US" sz="2000" b="0" dirty="0"/>
              <a:t>--Selected Creek War Site Visits	.	.	.	.	Slide 284</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1">
            <a:extLst>
              <a:ext uri="{FF2B5EF4-FFF2-40B4-BE49-F238E27FC236}">
                <a16:creationId xmlns:a16="http://schemas.microsoft.com/office/drawing/2014/main" id="{EC31E782-0340-0BB6-2AD6-EE35EDD33B8C}"/>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5:</a:t>
            </a:r>
          </a:p>
          <a:p>
            <a:pPr algn="ctr">
              <a:spcBef>
                <a:spcPct val="0"/>
              </a:spcBef>
              <a:buFontTx/>
              <a:buNone/>
            </a:pPr>
            <a:r>
              <a:rPr lang="en-US" altLang="en-US" sz="2400" b="0"/>
              <a:t>Red Stick Wall </a:t>
            </a:r>
            <a:endParaRPr lang="en-US" altLang="en-US" sz="2000" b="0"/>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D0DDDCDD-942C-A7A0-17A8-1B5E003EFA6B}"/>
              </a:ext>
            </a:extLst>
          </p:cNvPr>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5:  The Red Stick Wall </a:t>
            </a:r>
          </a:p>
          <a:p>
            <a:pPr marL="457200" indent="-457200">
              <a:defRPr/>
            </a:pPr>
            <a:endParaRPr lang="en-US" sz="2400" dirty="0">
              <a:solidFill>
                <a:srgbClr val="FF0000"/>
              </a:solidFill>
              <a:latin typeface="Arial" charset="0"/>
            </a:endParaRPr>
          </a:p>
          <a:p>
            <a:pPr>
              <a:defRPr/>
            </a:pPr>
            <a:r>
              <a:rPr lang="en-US" sz="2000" dirty="0">
                <a:solidFill>
                  <a:srgbClr val="FF0000"/>
                </a:solidFill>
                <a:latin typeface="Arial" charset="0"/>
              </a:rPr>
              <a:t>	</a:t>
            </a:r>
            <a:r>
              <a:rPr lang="en-US" sz="2000" b="1" dirty="0">
                <a:solidFill>
                  <a:srgbClr val="FF0000"/>
                </a:solidFill>
                <a:latin typeface="Arial" charset="0"/>
              </a:rPr>
              <a:t> Directions.</a:t>
            </a:r>
            <a:r>
              <a:rPr lang="en-US" sz="2000" dirty="0">
                <a:solidFill>
                  <a:srgbClr val="FF0000"/>
                </a:solidFill>
                <a:latin typeface="Arial" charset="0"/>
              </a:rPr>
              <a:t> </a:t>
            </a:r>
            <a:r>
              <a:rPr lang="en-US" sz="2000" dirty="0">
                <a:latin typeface="Arial" charset="0"/>
              </a:rPr>
              <a:t>From Gun Hill it’s only about 100 yards to the Red Stick wall.  Walk along the road south to the wall-marker posts and then walk east along the posts and face north toward Jackson’s side.</a:t>
            </a:r>
          </a:p>
          <a:p>
            <a:pPr>
              <a:defRPr/>
            </a:pPr>
            <a:r>
              <a:rPr lang="en-US" sz="2000" dirty="0">
                <a:latin typeface="Arial" charset="0"/>
              </a:rPr>
              <a:t>	Recommended, if conditions permit safely (i.e., vegetation, time of year, weather, etc.):  walk across the field from Jackson’s line to the wall posts.</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Owner\Documents\IMG_5259.JPG">
            <a:extLst>
              <a:ext uri="{FF2B5EF4-FFF2-40B4-BE49-F238E27FC236}">
                <a16:creationId xmlns:a16="http://schemas.microsoft.com/office/drawing/2014/main" id="{74F3463C-662A-BA38-0A53-82B181E44235}"/>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1295400" y="952500"/>
            <a:ext cx="6781800" cy="452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0835" name="TextBox 10">
            <a:extLst>
              <a:ext uri="{FF2B5EF4-FFF2-40B4-BE49-F238E27FC236}">
                <a16:creationId xmlns:a16="http://schemas.microsoft.com/office/drawing/2014/main" id="{A2E9D094-FD40-A854-7604-A55466C543F0}"/>
              </a:ext>
            </a:extLst>
          </p:cNvPr>
          <p:cNvSpPr txBox="1">
            <a:spLocks noChangeArrowheads="1"/>
          </p:cNvSpPr>
          <p:nvPr/>
        </p:nvSpPr>
        <p:spPr bwMode="auto">
          <a:xfrm>
            <a:off x="-11113" y="1588"/>
            <a:ext cx="9144001"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Red Stick Wall area (Stand #5, white posts in foreground) from the south—</a:t>
            </a:r>
          </a:p>
          <a:p>
            <a:pPr algn="ctr">
              <a:spcBef>
                <a:spcPct val="0"/>
              </a:spcBef>
              <a:buFontTx/>
              <a:buNone/>
            </a:pPr>
            <a:r>
              <a:rPr lang="en-US" altLang="en-US" sz="1800"/>
              <a:t>Gun Hill and pavilion (Stand #4) are to the left.</a:t>
            </a:r>
          </a:p>
          <a:p>
            <a:pPr algn="ctr">
              <a:spcBef>
                <a:spcPct val="0"/>
              </a:spcBef>
              <a:buFontTx/>
              <a:buNone/>
            </a:pPr>
            <a:r>
              <a:rPr lang="en-US" altLang="en-US" sz="1800"/>
              <a:t>Overlook (Stand #2) is in the distance.</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a:extLst>
              <a:ext uri="{FF2B5EF4-FFF2-40B4-BE49-F238E27FC236}">
                <a16:creationId xmlns:a16="http://schemas.microsoft.com/office/drawing/2014/main" id="{D50A1D7F-390B-A9EA-FE76-C0F9CD691D68}"/>
              </a:ext>
            </a:extLst>
          </p:cNvPr>
          <p:cNvSpPr txBox="1">
            <a:spLocks noChangeArrowheads="1"/>
          </p:cNvSpPr>
          <p:nvPr/>
        </p:nvSpPr>
        <p:spPr bwMode="auto">
          <a:xfrm>
            <a:off x="0" y="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5:  The Red Stick Wall</a:t>
            </a:r>
          </a:p>
          <a:p>
            <a:pPr algn="ctr">
              <a:spcBef>
                <a:spcPct val="0"/>
              </a:spcBef>
              <a:buFontTx/>
              <a:buNone/>
            </a:pPr>
            <a:r>
              <a:rPr lang="en-US" altLang="en-US" sz="2000">
                <a:solidFill>
                  <a:srgbClr val="FF0000"/>
                </a:solidFill>
              </a:rPr>
              <a:t>The Red Sticks’ Overall Defensive Setup and Defense of the Wall</a:t>
            </a:r>
          </a:p>
          <a:p>
            <a:pPr algn="ctr">
              <a:spcBef>
                <a:spcPct val="0"/>
              </a:spcBef>
              <a:buFontTx/>
              <a:buNone/>
            </a:pPr>
            <a:r>
              <a:rPr lang="en-US" altLang="en-US" sz="2000">
                <a:solidFill>
                  <a:srgbClr val="FF0000"/>
                </a:solidFill>
              </a:rPr>
              <a:t> </a:t>
            </a:r>
            <a:r>
              <a:rPr lang="en-US" altLang="en-US" sz="2000">
                <a:solidFill>
                  <a:srgbClr val="0000FF"/>
                </a:solidFill>
              </a:rPr>
              <a:t>Reference Menu for Research</a:t>
            </a:r>
          </a:p>
          <a:p>
            <a:pPr algn="ctr">
              <a:spcBef>
                <a:spcPct val="0"/>
              </a:spcBef>
              <a:buFontTx/>
              <a:buNone/>
            </a:pPr>
            <a:endParaRPr lang="en-US" altLang="en-US" sz="2000">
              <a:solidFill>
                <a:srgbClr val="FF0000"/>
              </a:solidFill>
            </a:endParaRPr>
          </a:p>
          <a:p>
            <a:pPr>
              <a:spcBef>
                <a:spcPct val="0"/>
              </a:spcBef>
              <a:buFontTx/>
              <a:buNone/>
            </a:pPr>
            <a:r>
              <a:rPr lang="en-US" altLang="en-US" sz="1800" b="0">
                <a:solidFill>
                  <a:srgbClr val="0000FF"/>
                </a:solidFill>
              </a:rPr>
              <a:t>--This file’s slides 123-124, 136-141, 214, 224-225, 234-237, 245, 251-258, 271-272</a:t>
            </a:r>
          </a:p>
          <a:p>
            <a:pPr>
              <a:spcBef>
                <a:spcPct val="0"/>
              </a:spcBef>
              <a:buFontTx/>
              <a:buNone/>
            </a:pPr>
            <a:r>
              <a:rPr lang="en-US" altLang="en-US" sz="1800" b="0">
                <a:solidFill>
                  <a:srgbClr val="0000FF"/>
                </a:solidFill>
              </a:rPr>
              <a:t>--Braund, ed., </a:t>
            </a:r>
            <a:r>
              <a:rPr lang="en-US" altLang="en-US" sz="1800" b="0" i="1">
                <a:solidFill>
                  <a:srgbClr val="0000FF"/>
                </a:solidFill>
              </a:rPr>
              <a:t>Tohopeka</a:t>
            </a:r>
            <a:r>
              <a:rPr lang="en-US" altLang="en-US" sz="1800" b="0">
                <a:solidFill>
                  <a:srgbClr val="0000FF"/>
                </a:solidFill>
              </a:rPr>
              <a:t>, Ch. 4 (some discussion of Red Stick weapons), </a:t>
            </a:r>
          </a:p>
          <a:p>
            <a:pPr>
              <a:spcBef>
                <a:spcPct val="0"/>
              </a:spcBef>
              <a:buFontTx/>
              <a:buNone/>
            </a:pPr>
            <a:r>
              <a:rPr lang="en-US" altLang="en-US" sz="1800" b="0">
                <a:solidFill>
                  <a:srgbClr val="0000FF"/>
                </a:solidFill>
              </a:rPr>
              <a:t>    and pp. 146-153 (HSB battle conduct)</a:t>
            </a:r>
          </a:p>
          <a:p>
            <a:pPr>
              <a:spcBef>
                <a:spcPct val="0"/>
              </a:spcBef>
              <a:buFontTx/>
              <a:buNone/>
            </a:pPr>
            <a:r>
              <a:rPr lang="en-US" altLang="en-US" sz="1800" b="0">
                <a:solidFill>
                  <a:srgbClr val="0000FF"/>
                </a:solidFill>
              </a:rPr>
              <a:t>--Buchanan, </a:t>
            </a:r>
            <a:r>
              <a:rPr lang="en-US" altLang="en-US" sz="1800" b="0" i="1">
                <a:solidFill>
                  <a:srgbClr val="0000FF"/>
                </a:solidFill>
              </a:rPr>
              <a:t>Jackson’s Way</a:t>
            </a:r>
            <a:r>
              <a:rPr lang="en-US" altLang="en-US" sz="1800" b="0">
                <a:solidFill>
                  <a:srgbClr val="0000FF"/>
                </a:solidFill>
              </a:rPr>
              <a:t>, pp. 285-287, 291-292 (Red Stick HSB defense)</a:t>
            </a:r>
          </a:p>
          <a:p>
            <a:pPr>
              <a:spcBef>
                <a:spcPct val="0"/>
              </a:spcBef>
              <a:buFontTx/>
              <a:buNone/>
            </a:pPr>
            <a:r>
              <a:rPr lang="en-US" altLang="en-US" sz="1800" b="0">
                <a:solidFill>
                  <a:srgbClr val="0000FF"/>
                </a:solidFill>
              </a:rPr>
              <a:t>--Martin, </a:t>
            </a:r>
            <a:r>
              <a:rPr lang="en-US" altLang="en-US" sz="1800" b="0" i="1">
                <a:solidFill>
                  <a:srgbClr val="0000FF"/>
                </a:solidFill>
              </a:rPr>
              <a:t>Sacred Revolt</a:t>
            </a:r>
            <a:r>
              <a:rPr lang="en-US" altLang="en-US" sz="1800" b="0">
                <a:solidFill>
                  <a:srgbClr val="0000FF"/>
                </a:solidFill>
              </a:rPr>
              <a:t>, pp. 156-162 (Red Stick impressions of Creek War </a:t>
            </a:r>
          </a:p>
          <a:p>
            <a:pPr>
              <a:spcBef>
                <a:spcPct val="0"/>
              </a:spcBef>
              <a:buFontTx/>
              <a:buNone/>
            </a:pPr>
            <a:r>
              <a:rPr lang="en-US" altLang="en-US" sz="1800" b="0">
                <a:solidFill>
                  <a:srgbClr val="0000FF"/>
                </a:solidFill>
              </a:rPr>
              <a:t>    before Horseshoe Bend)</a:t>
            </a:r>
          </a:p>
          <a:p>
            <a:pPr>
              <a:spcBef>
                <a:spcPct val="0"/>
              </a:spcBef>
              <a:buFontTx/>
              <a:buNone/>
            </a:pPr>
            <a:r>
              <a:rPr lang="en-US" altLang="en-US" sz="1800" b="0">
                <a:solidFill>
                  <a:srgbClr val="0000FF"/>
                </a:solidFill>
              </a:rPr>
              <a:t>--O’Brien, </a:t>
            </a:r>
            <a:r>
              <a:rPr lang="en-US" altLang="en-US" sz="1800" b="0" i="1">
                <a:solidFill>
                  <a:srgbClr val="0000FF"/>
                </a:solidFill>
              </a:rPr>
              <a:t>In Bitterness and In Tears</a:t>
            </a:r>
            <a:r>
              <a:rPr lang="en-US" altLang="en-US" sz="1800" b="0">
                <a:solidFill>
                  <a:srgbClr val="0000FF"/>
                </a:solidFill>
              </a:rPr>
              <a:t>, Chs. 9-12 (Red Stick war performance)</a:t>
            </a:r>
          </a:p>
          <a:p>
            <a:pPr>
              <a:spcBef>
                <a:spcPct val="0"/>
              </a:spcBef>
              <a:buFontTx/>
              <a:buNone/>
            </a:pPr>
            <a:r>
              <a:rPr lang="en-US" altLang="en-US" sz="1800" b="0">
                <a:solidFill>
                  <a:srgbClr val="0000FF"/>
                </a:solidFill>
              </a:rPr>
              <a:t>--Owsley, </a:t>
            </a:r>
            <a:r>
              <a:rPr lang="en-US" altLang="en-US" sz="1800" b="0" i="1">
                <a:solidFill>
                  <a:srgbClr val="0000FF"/>
                </a:solidFill>
              </a:rPr>
              <a:t>Struggle for the Gulf Borderlands</a:t>
            </a:r>
            <a:r>
              <a:rPr lang="en-US" altLang="en-US" sz="1800" b="0">
                <a:solidFill>
                  <a:srgbClr val="0000FF"/>
                </a:solidFill>
              </a:rPr>
              <a:t>, pp. 81-82 (assessment of Creek defense</a:t>
            </a:r>
          </a:p>
          <a:p>
            <a:pPr>
              <a:spcBef>
                <a:spcPct val="0"/>
              </a:spcBef>
              <a:buFontTx/>
              <a:buNone/>
            </a:pPr>
            <a:r>
              <a:rPr lang="en-US" altLang="en-US" sz="1800" b="0">
                <a:solidFill>
                  <a:srgbClr val="0000FF"/>
                </a:solidFill>
              </a:rPr>
              <a:t>    during war and at Horseshoe Bend) </a:t>
            </a:r>
          </a:p>
          <a:p>
            <a:pPr>
              <a:spcBef>
                <a:spcPct val="0"/>
              </a:spcBef>
              <a:buFontTx/>
              <a:buNone/>
            </a:pPr>
            <a:r>
              <a:rPr lang="en-US" altLang="en-US" sz="1800" b="0">
                <a:solidFill>
                  <a:srgbClr val="0000FF"/>
                </a:solidFill>
              </a:rPr>
              <a:t>--Stiggins, </a:t>
            </a:r>
            <a:r>
              <a:rPr lang="en-US" altLang="en-US" sz="1800" b="0" i="1">
                <a:solidFill>
                  <a:srgbClr val="0000FF"/>
                </a:solidFill>
              </a:rPr>
              <a:t>Creek Indian History</a:t>
            </a:r>
            <a:r>
              <a:rPr lang="en-US" altLang="en-US" sz="1800" b="0">
                <a:solidFill>
                  <a:srgbClr val="0000FF"/>
                </a:solidFill>
              </a:rPr>
              <a:t>,  pp. 114-136 (Red Stick war performance prior to HSB,</a:t>
            </a:r>
          </a:p>
          <a:p>
            <a:pPr>
              <a:spcBef>
                <a:spcPct val="0"/>
              </a:spcBef>
              <a:buFontTx/>
              <a:buNone/>
            </a:pPr>
            <a:r>
              <a:rPr lang="en-US" altLang="en-US" sz="1800" b="0">
                <a:solidFill>
                  <a:srgbClr val="0000FF"/>
                </a:solidFill>
              </a:rPr>
              <a:t>    and late-war morale issues) </a:t>
            </a:r>
          </a:p>
          <a:p>
            <a:pPr>
              <a:spcBef>
                <a:spcPct val="0"/>
              </a:spcBef>
              <a:buFontTx/>
              <a:buNone/>
            </a:pPr>
            <a:r>
              <a:rPr lang="en-US" altLang="en-US" sz="1800" b="0">
                <a:solidFill>
                  <a:srgbClr val="0000FF"/>
                </a:solidFill>
              </a:rPr>
              <a:t>--Weir, </a:t>
            </a:r>
            <a:r>
              <a:rPr lang="en-US" altLang="en-US" sz="1800" b="0" i="1">
                <a:solidFill>
                  <a:srgbClr val="0000FF"/>
                </a:solidFill>
              </a:rPr>
              <a:t>Paradise of Blood</a:t>
            </a:r>
            <a:r>
              <a:rPr lang="en-US" altLang="en-US" sz="1800" b="0">
                <a:solidFill>
                  <a:srgbClr val="0000FF"/>
                </a:solidFill>
              </a:rPr>
              <a:t>, pp. 403-405 (conjecture about Menawa’s plan), 409-410</a:t>
            </a:r>
          </a:p>
          <a:p>
            <a:pPr>
              <a:spcBef>
                <a:spcPct val="0"/>
              </a:spcBef>
              <a:buFontTx/>
              <a:buNone/>
            </a:pPr>
            <a:r>
              <a:rPr lang="en-US" altLang="en-US" sz="1800" b="0">
                <a:solidFill>
                  <a:srgbClr val="0000FF"/>
                </a:solidFill>
              </a:rPr>
              <a:t>--Waselkov, </a:t>
            </a:r>
            <a:r>
              <a:rPr lang="en-US" altLang="en-US" sz="1800" b="0" i="1">
                <a:solidFill>
                  <a:srgbClr val="0000FF"/>
                </a:solidFill>
              </a:rPr>
              <a:t>Conquering Spirit</a:t>
            </a:r>
            <a:r>
              <a:rPr lang="en-US" altLang="en-US" sz="1800" b="0">
                <a:solidFill>
                  <a:srgbClr val="0000FF"/>
                </a:solidFill>
              </a:rPr>
              <a:t>, pp. 166-68 (Red Stick spirit after earlier defeats)</a:t>
            </a:r>
          </a:p>
          <a:p>
            <a:pPr>
              <a:spcBef>
                <a:spcPct val="0"/>
              </a:spcBef>
              <a:buFontTx/>
              <a:buNone/>
            </a:pPr>
            <a:r>
              <a:rPr lang="en-US" altLang="en-US" sz="1800" b="0">
                <a:solidFill>
                  <a:srgbClr val="0000FF"/>
                </a:solidFill>
                <a:sym typeface="Wingdings" panose="05000000000000000000" pitchFamily="2" charset="2"/>
              </a:rPr>
              <a:t>--Waselkov, “Reinterpretation of the Creek Indian Barricade” (on-line) </a:t>
            </a:r>
            <a:endParaRPr lang="en-US" altLang="en-US" sz="1800" b="0">
              <a:solidFill>
                <a:srgbClr val="0000FF"/>
              </a:solidFill>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a:extLst>
              <a:ext uri="{FF2B5EF4-FFF2-40B4-BE49-F238E27FC236}">
                <a16:creationId xmlns:a16="http://schemas.microsoft.com/office/drawing/2014/main" id="{C91FBEB2-C18F-A820-4B45-27A88CB44B06}"/>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5:  The Red Stick Wall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The Red Sticks’ Overall Defensive Setup and Defense of the Wall</a:t>
            </a:r>
          </a:p>
          <a:p>
            <a:pPr algn="ctr">
              <a:spcBef>
                <a:spcPct val="0"/>
              </a:spcBef>
              <a:buFontTx/>
              <a:buNone/>
            </a:pPr>
            <a:endParaRPr lang="en-US" altLang="en-US" sz="2000">
              <a:solidFill>
                <a:srgbClr val="FF0000"/>
              </a:solidFill>
            </a:endParaRPr>
          </a:p>
          <a:p>
            <a:pPr>
              <a:spcBef>
                <a:spcPct val="0"/>
              </a:spcBef>
              <a:buFontTx/>
              <a:buNone/>
            </a:pPr>
            <a:r>
              <a:rPr lang="en-US" altLang="en-US" sz="2000" b="0">
                <a:solidFill>
                  <a:srgbClr val="0000FF"/>
                </a:solidFill>
              </a:rPr>
              <a:t>--Look north from the posts and imagine seeing Jackson’s force </a:t>
            </a:r>
          </a:p>
          <a:p>
            <a:pPr>
              <a:spcBef>
                <a:spcPct val="0"/>
              </a:spcBef>
              <a:buFontTx/>
              <a:buNone/>
            </a:pPr>
            <a:r>
              <a:rPr lang="en-US" altLang="en-US" sz="2000" b="0">
                <a:solidFill>
                  <a:srgbClr val="0000FF"/>
                </a:solidFill>
              </a:rPr>
              <a:t>    as the Red Sticks saw it.</a:t>
            </a:r>
          </a:p>
          <a:p>
            <a:pPr>
              <a:spcBef>
                <a:spcPct val="0"/>
              </a:spcBef>
              <a:buFontTx/>
              <a:buNone/>
            </a:pPr>
            <a:r>
              <a:rPr lang="en-US" altLang="en-US" sz="2000" b="0"/>
              <a:t>--Describe Red Stick weapons and the wall. How far did the wall extend? </a:t>
            </a:r>
          </a:p>
          <a:p>
            <a:pPr>
              <a:spcBef>
                <a:spcPct val="0"/>
              </a:spcBef>
              <a:buFontTx/>
              <a:buNone/>
            </a:pPr>
            <a:r>
              <a:rPr lang="en-US" altLang="en-US" sz="2000" b="0"/>
              <a:t>    This guide describes two interpretations of its construction.  In your opinion,</a:t>
            </a:r>
          </a:p>
          <a:p>
            <a:pPr>
              <a:spcBef>
                <a:spcPct val="0"/>
              </a:spcBef>
              <a:buFontTx/>
              <a:buNone/>
            </a:pPr>
            <a:r>
              <a:rPr lang="en-US" altLang="en-US" sz="2000" b="0"/>
              <a:t>    does one seem more plausible?  Impact of each?  </a:t>
            </a:r>
          </a:p>
          <a:p>
            <a:pPr>
              <a:spcBef>
                <a:spcPct val="0"/>
              </a:spcBef>
              <a:buFontTx/>
              <a:buNone/>
            </a:pPr>
            <a:r>
              <a:rPr lang="en-US" altLang="en-US" sz="2000" b="0"/>
              <a:t>--Why might the Red Sticks have put so much faith and attention in it—to the</a:t>
            </a:r>
          </a:p>
          <a:p>
            <a:pPr>
              <a:spcBef>
                <a:spcPct val="0"/>
              </a:spcBef>
              <a:buFontTx/>
              <a:buNone/>
            </a:pPr>
            <a:r>
              <a:rPr lang="en-US" altLang="en-US" sz="2000" b="0"/>
              <a:t>    exclusion of Security elsewhere?</a:t>
            </a:r>
          </a:p>
          <a:p>
            <a:pPr>
              <a:spcBef>
                <a:spcPct val="0"/>
              </a:spcBef>
              <a:buFontTx/>
              <a:buNone/>
            </a:pPr>
            <a:r>
              <a:rPr lang="en-US" altLang="en-US" sz="2000" b="0"/>
              <a:t>    ---The role of religion, Red Stick beliefs, and prophets?</a:t>
            </a:r>
          </a:p>
          <a:p>
            <a:pPr>
              <a:spcBef>
                <a:spcPct val="0"/>
              </a:spcBef>
              <a:buFontTx/>
              <a:buNone/>
            </a:pPr>
            <a:r>
              <a:rPr lang="en-US" altLang="en-US" sz="2000" b="0"/>
              <a:t>    ---Past Red Stick performance—previous Creek War battles?</a:t>
            </a:r>
          </a:p>
          <a:p>
            <a:pPr>
              <a:spcBef>
                <a:spcPct val="0"/>
              </a:spcBef>
              <a:buFontTx/>
              <a:buNone/>
            </a:pPr>
            <a:r>
              <a:rPr lang="en-US" altLang="en-US" sz="2000" b="0"/>
              <a:t>        Overconfidence re Jackson’s force size?</a:t>
            </a:r>
          </a:p>
          <a:p>
            <a:pPr>
              <a:spcBef>
                <a:spcPct val="0"/>
              </a:spcBef>
              <a:buFontTx/>
              <a:buNone/>
            </a:pPr>
            <a:r>
              <a:rPr lang="en-US" altLang="en-US" sz="2000" b="0"/>
              <a:t>    ---The presence of ~2000 US troops massed just north of the wall</a:t>
            </a:r>
          </a:p>
          <a:p>
            <a:pPr>
              <a:spcBef>
                <a:spcPct val="0"/>
              </a:spcBef>
              <a:buFontTx/>
              <a:buNone/>
            </a:pPr>
            <a:r>
              <a:rPr lang="en-US" altLang="en-US" sz="2000" b="0"/>
              <a:t>        versus the Red Sticks’ smaller force? </a:t>
            </a:r>
          </a:p>
          <a:p>
            <a:pPr>
              <a:spcBef>
                <a:spcPct val="0"/>
              </a:spcBef>
              <a:buFontTx/>
              <a:buNone/>
            </a:pPr>
            <a:r>
              <a:rPr lang="en-US" altLang="en-US" sz="2000" b="0"/>
              <a:t>    ---Faith in an escape? Reports mention many canoes on the shore.</a:t>
            </a:r>
          </a:p>
          <a:p>
            <a:pPr>
              <a:spcBef>
                <a:spcPct val="0"/>
              </a:spcBef>
              <a:buFontTx/>
              <a:buNone/>
            </a:pPr>
            <a:r>
              <a:rPr lang="en-US" altLang="en-US" sz="2000" b="0"/>
              <a:t>    ---Unfamiliarity, and/or distaste for western-style warfare?</a:t>
            </a:r>
          </a:p>
          <a:p>
            <a:pPr>
              <a:spcBef>
                <a:spcPct val="0"/>
              </a:spcBef>
              <a:buFontTx/>
              <a:buNone/>
            </a:pPr>
            <a:r>
              <a:rPr lang="en-US" altLang="en-US" sz="2000" b="0"/>
              <a:t>    ---And what if Coffee’s Indians had not attacked from behind?</a:t>
            </a:r>
          </a:p>
          <a:p>
            <a:pPr>
              <a:spcBef>
                <a:spcPct val="0"/>
              </a:spcBef>
              <a:buFontTx/>
              <a:buNone/>
            </a:pPr>
            <a:r>
              <a:rPr lang="en-US" altLang="en-US" sz="2000" b="0"/>
              <a:t>--How well did the wall do versus Jackson’s artillery?</a:t>
            </a:r>
          </a:p>
          <a:p>
            <a:pPr>
              <a:spcBef>
                <a:spcPct val="0"/>
              </a:spcBef>
              <a:buFontTx/>
              <a:buNone/>
            </a:pPr>
            <a:r>
              <a:rPr lang="en-US" altLang="en-US" sz="2000" b="0"/>
              <a:t>--What happened to the wall defense as the village attack developed?</a:t>
            </a:r>
          </a:p>
          <a:p>
            <a:pPr>
              <a:spcBef>
                <a:spcPct val="0"/>
              </a:spcBef>
              <a:buFontTx/>
              <a:buNone/>
            </a:pPr>
            <a:r>
              <a:rPr lang="en-US" altLang="en-US" sz="2000" b="0"/>
              <a:t>--Describe initial Red Stick response to the wall assault.   </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598129E9-8C98-B20D-C735-5C8EBD2A60CF}"/>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6:</a:t>
            </a:r>
          </a:p>
          <a:p>
            <a:pPr algn="ctr">
              <a:spcBef>
                <a:spcPct val="0"/>
              </a:spcBef>
              <a:buFontTx/>
              <a:buNone/>
            </a:pPr>
            <a:r>
              <a:rPr lang="en-US" altLang="en-US" sz="2400" b="0"/>
              <a:t>Tip of the Peninsula </a:t>
            </a:r>
            <a:endParaRPr lang="en-US" altLang="en-US" sz="2000" b="0"/>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1">
            <a:extLst>
              <a:ext uri="{FF2B5EF4-FFF2-40B4-BE49-F238E27FC236}">
                <a16:creationId xmlns:a16="http://schemas.microsoft.com/office/drawing/2014/main" id="{64EFD6CD-5A5E-D2E3-B06D-67217F856A4A}"/>
              </a:ext>
            </a:extLst>
          </p:cNvPr>
          <p:cNvSpPr txBox="1">
            <a:spLocks noChangeArrowheads="1"/>
          </p:cNvSpPr>
          <p:nvPr/>
        </p:nvSpPr>
        <p:spPr bwMode="auto">
          <a:xfrm>
            <a:off x="0" y="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6:  The Tip of the Peninsula</a:t>
            </a:r>
          </a:p>
          <a:p>
            <a:pPr algn="ctr">
              <a:spcBef>
                <a:spcPct val="0"/>
              </a:spcBef>
              <a:buFontTx/>
              <a:buNone/>
            </a:pPr>
            <a:r>
              <a:rPr lang="en-US" altLang="en-US" sz="2000">
                <a:solidFill>
                  <a:srgbClr val="FF0000"/>
                </a:solidFill>
              </a:rPr>
              <a:t> </a:t>
            </a:r>
          </a:p>
          <a:p>
            <a:pPr>
              <a:spcBef>
                <a:spcPct val="0"/>
              </a:spcBef>
              <a:buFontTx/>
              <a:buNone/>
            </a:pPr>
            <a:r>
              <a:rPr lang="en-US" altLang="en-US" sz="2400" b="0">
                <a:solidFill>
                  <a:srgbClr val="FF0000"/>
                </a:solidFill>
              </a:rPr>
              <a:t>	</a:t>
            </a:r>
            <a:r>
              <a:rPr lang="en-US" altLang="en-US" sz="2000">
                <a:solidFill>
                  <a:srgbClr val="FF0000"/>
                </a:solidFill>
              </a:rPr>
              <a:t>Directions.</a:t>
            </a:r>
            <a:r>
              <a:rPr lang="en-US" altLang="en-US" sz="2000" b="0">
                <a:solidFill>
                  <a:srgbClr val="FF0000"/>
                </a:solidFill>
              </a:rPr>
              <a:t> </a:t>
            </a:r>
            <a:r>
              <a:rPr lang="en-US" altLang="en-US" sz="2000" b="0"/>
              <a:t>From the Red Stick Wall follow the park road south and bear right where it forks and follow it along the west side of the peninsula to the tip.  Distance from the wall to the tip of Horseshoe Bend peninsula is about 800 yards.  There’s plenty of clear space, so stop anywhere along the shore.  </a:t>
            </a:r>
          </a:p>
          <a:p>
            <a:pPr>
              <a:spcBef>
                <a:spcPct val="0"/>
              </a:spcBef>
              <a:buFontTx/>
              <a:buNone/>
            </a:pPr>
            <a:r>
              <a:rPr lang="en-US" altLang="en-US" sz="2000" b="0"/>
              <a:t>	The Red Stick village was north of you, where the open grove of trees is now.  As far as anyone can tell, the Tallapoosa River’s size and flow are roughly the same as in 1814. Across the river from the tip is where Coffee’s Indian troops were supposed to help block any Red Stick escape, but instead decided to cross the river and attack the village.</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1">
            <a:extLst>
              <a:ext uri="{FF2B5EF4-FFF2-40B4-BE49-F238E27FC236}">
                <a16:creationId xmlns:a16="http://schemas.microsoft.com/office/drawing/2014/main" id="{AAB549EA-9C9A-E576-A537-1C0AAE4F7AE0}"/>
              </a:ext>
            </a:extLst>
          </p:cNvPr>
          <p:cNvSpPr txBox="1">
            <a:spLocks noChangeArrowheads="1"/>
          </p:cNvSpPr>
          <p:nvPr/>
        </p:nvSpPr>
        <p:spPr bwMode="auto">
          <a:xfrm>
            <a:off x="0" y="0"/>
            <a:ext cx="91440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dirty="0">
                <a:solidFill>
                  <a:srgbClr val="FF0000"/>
                </a:solidFill>
              </a:rPr>
              <a:t>Tour Stand 6:  The Tip of the Peninsula</a:t>
            </a:r>
          </a:p>
          <a:p>
            <a:pPr algn="ctr">
              <a:spcBef>
                <a:spcPct val="0"/>
              </a:spcBef>
              <a:buFontTx/>
              <a:buNone/>
            </a:pPr>
            <a:r>
              <a:rPr lang="en-US" altLang="en-US" sz="2000" dirty="0">
                <a:solidFill>
                  <a:srgbClr val="FF0000"/>
                </a:solidFill>
              </a:rPr>
              <a:t>Coffee’s Mission and How/Why the Indian Allies Modified It</a:t>
            </a:r>
          </a:p>
          <a:p>
            <a:pPr algn="ctr">
              <a:spcBef>
                <a:spcPct val="0"/>
              </a:spcBef>
              <a:buFontTx/>
              <a:buNone/>
            </a:pPr>
            <a:r>
              <a:rPr lang="en-US" altLang="en-US" sz="2000" dirty="0">
                <a:solidFill>
                  <a:srgbClr val="0000FF"/>
                </a:solidFill>
              </a:rPr>
              <a:t>Reference Menu for Research</a:t>
            </a:r>
          </a:p>
          <a:p>
            <a:pPr algn="ctr">
              <a:spcBef>
                <a:spcPct val="0"/>
              </a:spcBef>
              <a:buFontTx/>
              <a:buNone/>
            </a:pPr>
            <a:endParaRPr lang="en-US" altLang="en-US" sz="2000" dirty="0">
              <a:solidFill>
                <a:srgbClr val="FF0000"/>
              </a:solidFill>
            </a:endParaRPr>
          </a:p>
          <a:p>
            <a:pPr>
              <a:spcBef>
                <a:spcPct val="0"/>
              </a:spcBef>
              <a:buFontTx/>
              <a:buNone/>
            </a:pPr>
            <a:r>
              <a:rPr lang="en-US" altLang="en-US" sz="1800" b="0" dirty="0">
                <a:solidFill>
                  <a:srgbClr val="0000FF"/>
                </a:solidFill>
              </a:rPr>
              <a:t>--This file’s slides  96-97, 110, 152, 160, 209-213, 253-257, 272, 275, 277-278, 281</a:t>
            </a:r>
          </a:p>
          <a:p>
            <a:pPr>
              <a:spcBef>
                <a:spcPct val="0"/>
              </a:spcBef>
              <a:buFontTx/>
              <a:buNone/>
            </a:pPr>
            <a:r>
              <a:rPr lang="en-US" altLang="en-US" sz="1800" b="0" dirty="0">
                <a:solidFill>
                  <a:srgbClr val="0000FF"/>
                </a:solidFill>
              </a:rPr>
              <a:t>--Abram, </a:t>
            </a:r>
            <a:r>
              <a:rPr lang="en-US" altLang="en-US" sz="1800" b="0" i="1" dirty="0">
                <a:solidFill>
                  <a:srgbClr val="0000FF"/>
                </a:solidFill>
              </a:rPr>
              <a:t>Forging a Cherokee-American Allia</a:t>
            </a:r>
            <a:r>
              <a:rPr lang="en-US" altLang="en-US" sz="1800" b="0" dirty="0">
                <a:solidFill>
                  <a:srgbClr val="0000FF"/>
                </a:solidFill>
              </a:rPr>
              <a:t>nce, Chaps. 3-4 </a:t>
            </a:r>
          </a:p>
          <a:p>
            <a:pPr>
              <a:spcBef>
                <a:spcPct val="0"/>
              </a:spcBef>
              <a:buFontTx/>
              <a:buNone/>
            </a:pPr>
            <a:r>
              <a:rPr lang="en-US" altLang="en-US" sz="1800" b="0" dirty="0">
                <a:solidFill>
                  <a:srgbClr val="0000FF"/>
                </a:solidFill>
              </a:rPr>
              <a:t>    (Cherokees in the Creek War)</a:t>
            </a:r>
          </a:p>
          <a:p>
            <a:pPr>
              <a:spcBef>
                <a:spcPct val="0"/>
              </a:spcBef>
              <a:buFontTx/>
              <a:buNone/>
            </a:pPr>
            <a:r>
              <a:rPr lang="en-US" altLang="en-US" sz="1800" b="0" dirty="0">
                <a:solidFill>
                  <a:srgbClr val="0000FF"/>
                </a:solidFill>
              </a:rPr>
              <a:t>--</a:t>
            </a:r>
            <a:r>
              <a:rPr lang="en-US" altLang="en-US" sz="1800" b="0" dirty="0" err="1">
                <a:solidFill>
                  <a:srgbClr val="0000FF"/>
                </a:solidFill>
              </a:rPr>
              <a:t>Braund</a:t>
            </a:r>
            <a:r>
              <a:rPr lang="en-US" altLang="en-US" sz="1800" b="0" dirty="0">
                <a:solidFill>
                  <a:srgbClr val="0000FF"/>
                </a:solidFill>
              </a:rPr>
              <a:t>, ed., </a:t>
            </a:r>
            <a:r>
              <a:rPr lang="en-US" altLang="en-US" sz="1800" b="0" i="1" dirty="0">
                <a:solidFill>
                  <a:srgbClr val="0000FF"/>
                </a:solidFill>
              </a:rPr>
              <a:t>Tohopeka</a:t>
            </a:r>
            <a:r>
              <a:rPr lang="en-US" altLang="en-US" sz="1800" b="0" dirty="0">
                <a:solidFill>
                  <a:srgbClr val="0000FF"/>
                </a:solidFill>
              </a:rPr>
              <a:t>, Ch. 6 (ditto)</a:t>
            </a:r>
          </a:p>
          <a:p>
            <a:pPr>
              <a:spcBef>
                <a:spcPct val="0"/>
              </a:spcBef>
              <a:buFontTx/>
              <a:buNone/>
            </a:pPr>
            <a:r>
              <a:rPr lang="en-US" altLang="en-US" sz="1800" b="0" dirty="0">
                <a:solidFill>
                  <a:srgbClr val="0000FF"/>
                </a:solidFill>
              </a:rPr>
              <a:t>--Buchanan, </a:t>
            </a:r>
            <a:r>
              <a:rPr lang="en-US" altLang="en-US" sz="1800" b="0" i="1" dirty="0">
                <a:solidFill>
                  <a:srgbClr val="0000FF"/>
                </a:solidFill>
              </a:rPr>
              <a:t>Jackson’s Way</a:t>
            </a:r>
            <a:r>
              <a:rPr lang="en-US" altLang="en-US" sz="1800" b="0" dirty="0">
                <a:solidFill>
                  <a:srgbClr val="0000FF"/>
                </a:solidFill>
              </a:rPr>
              <a:t>, pp. 287-288</a:t>
            </a:r>
          </a:p>
          <a:p>
            <a:pPr>
              <a:spcBef>
                <a:spcPct val="0"/>
              </a:spcBef>
              <a:buFontTx/>
              <a:buNone/>
            </a:pPr>
            <a:r>
              <a:rPr lang="en-US" altLang="en-US" sz="1800" b="0" dirty="0">
                <a:solidFill>
                  <a:srgbClr val="0000FF"/>
                </a:solidFill>
              </a:rPr>
              <a:t>--Griffith, </a:t>
            </a:r>
            <a:r>
              <a:rPr lang="en-US" altLang="en-US" sz="1800" b="0" i="1" dirty="0">
                <a:solidFill>
                  <a:srgbClr val="0000FF"/>
                </a:solidFill>
              </a:rPr>
              <a:t>McIntosh and Weatherford</a:t>
            </a:r>
            <a:r>
              <a:rPr lang="en-US" altLang="en-US" sz="1800" b="0" dirty="0">
                <a:solidFill>
                  <a:srgbClr val="0000FF"/>
                </a:solidFill>
              </a:rPr>
              <a:t>, Ch. 7 (example of Creek split)</a:t>
            </a:r>
          </a:p>
          <a:p>
            <a:pPr>
              <a:spcBef>
                <a:spcPct val="0"/>
              </a:spcBef>
              <a:buFontTx/>
              <a:buNone/>
            </a:pPr>
            <a:r>
              <a:rPr lang="en-US" altLang="en-US" sz="1800" b="0" dirty="0">
                <a:solidFill>
                  <a:srgbClr val="0000FF"/>
                </a:solidFill>
              </a:rPr>
              <a:t>--Halbert and Ball, </a:t>
            </a:r>
            <a:r>
              <a:rPr lang="en-US" altLang="en-US" sz="1800" b="0" i="1" dirty="0">
                <a:solidFill>
                  <a:srgbClr val="0000FF"/>
                </a:solidFill>
              </a:rPr>
              <a:t>Creek War</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3 and 14 (Choctaw and Chickasaw actions)</a:t>
            </a:r>
          </a:p>
          <a:p>
            <a:pPr>
              <a:spcBef>
                <a:spcPct val="0"/>
              </a:spcBef>
              <a:buFontTx/>
              <a:buNone/>
            </a:pPr>
            <a:r>
              <a:rPr lang="en-US" altLang="en-US" sz="1800" b="0" dirty="0">
                <a:solidFill>
                  <a:srgbClr val="0000FF"/>
                </a:solidFill>
              </a:rPr>
              <a:t>--O’Brien, </a:t>
            </a:r>
            <a:r>
              <a:rPr lang="en-US" altLang="en-US" sz="1800" b="0" i="1" dirty="0">
                <a:solidFill>
                  <a:srgbClr val="0000FF"/>
                </a:solidFill>
              </a:rPr>
              <a:t>In Bitterness and In Tears</a:t>
            </a:r>
            <a:r>
              <a:rPr lang="en-US" altLang="en-US" sz="1800" b="0" dirty="0">
                <a:solidFill>
                  <a:srgbClr val="0000FF"/>
                </a:solidFill>
              </a:rPr>
              <a:t>, pp. 17-18, 55-56, 58-61, 134-135, </a:t>
            </a:r>
          </a:p>
          <a:p>
            <a:pPr>
              <a:spcBef>
                <a:spcPct val="0"/>
              </a:spcBef>
              <a:buFontTx/>
              <a:buNone/>
            </a:pPr>
            <a:r>
              <a:rPr lang="en-US" altLang="en-US" sz="1800" b="0" dirty="0">
                <a:solidFill>
                  <a:srgbClr val="0000FF"/>
                </a:solidFill>
              </a:rPr>
              <a:t>    141, 153-154 (Indian allies);  144-145 (HSB); Ch.4 (Creek Civil War review)</a:t>
            </a:r>
          </a:p>
          <a:p>
            <a:pPr>
              <a:spcBef>
                <a:spcPct val="0"/>
              </a:spcBef>
              <a:buFontTx/>
              <a:buNone/>
            </a:pPr>
            <a:r>
              <a:rPr lang="en-US" altLang="en-US" sz="1800" b="0" dirty="0">
                <a:solidFill>
                  <a:srgbClr val="0000FF"/>
                </a:solidFill>
              </a:rPr>
              <a:t>--Owsley, </a:t>
            </a:r>
            <a:r>
              <a:rPr lang="en-US" altLang="en-US" sz="1800" b="0" i="1" dirty="0">
                <a:solidFill>
                  <a:srgbClr val="0000FF"/>
                </a:solidFill>
              </a:rPr>
              <a:t>Struggle for the Gulf Borderlands</a:t>
            </a:r>
            <a:r>
              <a:rPr lang="en-US" altLang="en-US" sz="1800" b="0" dirty="0">
                <a:solidFill>
                  <a:srgbClr val="0000FF"/>
                </a:solidFill>
              </a:rPr>
              <a:t>, pp. 79-80 (peninsula action)</a:t>
            </a:r>
          </a:p>
          <a:p>
            <a:pPr>
              <a:spcBef>
                <a:spcPct val="0"/>
              </a:spcBef>
              <a:buFontTx/>
              <a:buNone/>
            </a:pPr>
            <a:r>
              <a:rPr lang="en-US" altLang="en-US" sz="1800" b="0" dirty="0">
                <a:solidFill>
                  <a:srgbClr val="0000FF"/>
                </a:solidFill>
              </a:rPr>
              <a:t>--</a:t>
            </a:r>
            <a:r>
              <a:rPr lang="en-US" altLang="en-US" sz="1800" b="0" dirty="0" err="1">
                <a:solidFill>
                  <a:srgbClr val="0000FF"/>
                </a:solidFill>
              </a:rPr>
              <a:t>Waselkov</a:t>
            </a:r>
            <a:r>
              <a:rPr lang="en-US" altLang="en-US" sz="1800" b="0" dirty="0">
                <a:solidFill>
                  <a:srgbClr val="0000FF"/>
                </a:solidFill>
              </a:rPr>
              <a:t>, </a:t>
            </a:r>
            <a:r>
              <a:rPr lang="en-US" altLang="en-US" sz="1800" b="0" i="1" dirty="0">
                <a:solidFill>
                  <a:srgbClr val="0000FF"/>
                </a:solidFill>
              </a:rPr>
              <a:t>Conquering Spirit</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4-5 (Creek Civil War review) </a:t>
            </a:r>
          </a:p>
          <a:p>
            <a:pPr>
              <a:spcBef>
                <a:spcPct val="0"/>
              </a:spcBef>
              <a:buFontTx/>
              <a:buNone/>
            </a:pPr>
            <a:r>
              <a:rPr lang="en-US" altLang="en-US" sz="1800" b="0" dirty="0">
                <a:solidFill>
                  <a:srgbClr val="0000FF"/>
                </a:solidFill>
              </a:rPr>
              <a:t>--Weir, </a:t>
            </a:r>
            <a:r>
              <a:rPr lang="en-US" altLang="en-US" sz="1800" b="0" i="1" dirty="0">
                <a:solidFill>
                  <a:srgbClr val="0000FF"/>
                </a:solidFill>
              </a:rPr>
              <a:t>Paradise of Blood</a:t>
            </a:r>
            <a:r>
              <a:rPr lang="en-US" altLang="en-US" sz="1800" b="0" dirty="0">
                <a:solidFill>
                  <a:srgbClr val="0000FF"/>
                </a:solidFill>
              </a:rPr>
              <a:t>, pp. 263-266 and 301-314 (Choctaw diplomacy), </a:t>
            </a:r>
          </a:p>
          <a:p>
            <a:pPr>
              <a:spcBef>
                <a:spcPct val="0"/>
              </a:spcBef>
              <a:buFontTx/>
              <a:buNone/>
            </a:pPr>
            <a:r>
              <a:rPr lang="en-US" altLang="en-US" sz="1800" b="0" dirty="0">
                <a:solidFill>
                  <a:srgbClr val="0000FF"/>
                </a:solidFill>
              </a:rPr>
              <a:t>    408 and 411-413  (peninsula action)</a:t>
            </a:r>
          </a:p>
          <a:p>
            <a:pPr>
              <a:spcBef>
                <a:spcPct val="0"/>
              </a:spcBef>
              <a:buFontTx/>
              <a:buNone/>
            </a:pPr>
            <a:r>
              <a:rPr lang="en-US" altLang="en-US" sz="1800" b="0" dirty="0">
                <a:solidFill>
                  <a:srgbClr val="0000FF"/>
                </a:solidFill>
              </a:rPr>
              <a:t>--Woodward, </a:t>
            </a:r>
            <a:r>
              <a:rPr lang="en-US" altLang="en-US" sz="1800" b="0" i="1" dirty="0">
                <a:solidFill>
                  <a:srgbClr val="0000FF"/>
                </a:solidFill>
              </a:rPr>
              <a:t>The Cherokees</a:t>
            </a:r>
            <a:r>
              <a:rPr lang="en-US" altLang="en-US" sz="1800" b="0" dirty="0">
                <a:solidFill>
                  <a:srgbClr val="0000FF"/>
                </a:solidFill>
              </a:rPr>
              <a:t>, Ch. 6 (Cherokee-Tennessee-US relations from 1790s</a:t>
            </a:r>
          </a:p>
          <a:p>
            <a:pPr>
              <a:spcBef>
                <a:spcPct val="0"/>
              </a:spcBef>
              <a:buFontTx/>
              <a:buNone/>
            </a:pPr>
            <a:r>
              <a:rPr lang="en-US" altLang="en-US" sz="1800" b="0" dirty="0">
                <a:solidFill>
                  <a:srgbClr val="0000FF"/>
                </a:solidFill>
              </a:rPr>
              <a:t>    through Creek War)</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a:extLst>
              <a:ext uri="{FF2B5EF4-FFF2-40B4-BE49-F238E27FC236}">
                <a16:creationId xmlns:a16="http://schemas.microsoft.com/office/drawing/2014/main" id="{704C589C-E43D-6CC0-06AA-B0B7A2F954E6}"/>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6:  The Tip of the Peninsula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Coffee’s Mission and How/Why the Indian Allies Modified It</a:t>
            </a:r>
          </a:p>
          <a:p>
            <a:pPr algn="ctr">
              <a:spcBef>
                <a:spcPct val="0"/>
              </a:spcBef>
              <a:buFontTx/>
              <a:buNone/>
            </a:pPr>
            <a:endParaRPr lang="en-US" altLang="en-US" sz="2000">
              <a:solidFill>
                <a:srgbClr val="FF0000"/>
              </a:solidFill>
            </a:endParaRPr>
          </a:p>
          <a:p>
            <a:pPr>
              <a:spcBef>
                <a:spcPct val="0"/>
              </a:spcBef>
              <a:buFontTx/>
              <a:buNone/>
            </a:pPr>
            <a:r>
              <a:rPr lang="en-US" altLang="en-US" sz="2000" b="0"/>
              <a:t>--Why did many Creeks and Cherokees actively support Jackson’s campaign?</a:t>
            </a:r>
          </a:p>
          <a:p>
            <a:pPr>
              <a:spcBef>
                <a:spcPct val="0"/>
              </a:spcBef>
              <a:buFontTx/>
              <a:buNone/>
            </a:pPr>
            <a:r>
              <a:rPr lang="en-US" altLang="en-US" sz="2000" b="0"/>
              <a:t>--Did Jackson use them well in the campaign before this battle?</a:t>
            </a:r>
          </a:p>
          <a:p>
            <a:pPr>
              <a:spcBef>
                <a:spcPct val="0"/>
              </a:spcBef>
              <a:buFontTx/>
              <a:buNone/>
            </a:pPr>
            <a:r>
              <a:rPr lang="en-US" altLang="en-US" sz="2000" b="0"/>
              <a:t>--What was John Coffee’s mission at Horseshoe Bend? What were his Indian</a:t>
            </a:r>
          </a:p>
          <a:p>
            <a:pPr>
              <a:spcBef>
                <a:spcPct val="0"/>
              </a:spcBef>
              <a:buFontTx/>
              <a:buNone/>
            </a:pPr>
            <a:r>
              <a:rPr lang="en-US" altLang="en-US" sz="2000" b="0"/>
              <a:t>    allies supposed to do? Was there a possible outside threat, </a:t>
            </a:r>
          </a:p>
          <a:p>
            <a:pPr>
              <a:spcBef>
                <a:spcPct val="0"/>
              </a:spcBef>
              <a:buFontTx/>
              <a:buNone/>
            </a:pPr>
            <a:r>
              <a:rPr lang="en-US" altLang="en-US" sz="2000" b="0"/>
              <a:t>    and what might be the reason for its failure to appear?  </a:t>
            </a:r>
          </a:p>
          <a:p>
            <a:pPr>
              <a:spcBef>
                <a:spcPct val="0"/>
              </a:spcBef>
              <a:buFontTx/>
              <a:buNone/>
            </a:pPr>
            <a:r>
              <a:rPr lang="en-US" altLang="en-US" sz="2000" b="0"/>
              <a:t>--What did the Cherokees do instead, and why?  Their style of warfare?  </a:t>
            </a:r>
          </a:p>
          <a:p>
            <a:pPr>
              <a:spcBef>
                <a:spcPct val="0"/>
              </a:spcBef>
              <a:buFontTx/>
              <a:buNone/>
            </a:pPr>
            <a:r>
              <a:rPr lang="en-US" altLang="en-US" sz="2000" b="0"/>
              <a:t>--How difficult would it be to cross the Tallapoosa River?  </a:t>
            </a:r>
          </a:p>
          <a:p>
            <a:pPr>
              <a:spcBef>
                <a:spcPct val="0"/>
              </a:spcBef>
              <a:buFontTx/>
              <a:buNone/>
            </a:pPr>
            <a:r>
              <a:rPr lang="en-US" altLang="en-US" sz="2000" b="0"/>
              <a:t>--How did John Coffee react to the Cherokees’ actions?  Adjustments?</a:t>
            </a:r>
          </a:p>
          <a:p>
            <a:pPr>
              <a:spcBef>
                <a:spcPct val="0"/>
              </a:spcBef>
              <a:buFontTx/>
              <a:buNone/>
            </a:pPr>
            <a:r>
              <a:rPr lang="en-US" altLang="en-US" sz="2000" b="0"/>
              <a:t>    Communications with Jackson?</a:t>
            </a:r>
          </a:p>
          <a:p>
            <a:pPr>
              <a:spcBef>
                <a:spcPct val="0"/>
              </a:spcBef>
              <a:buFontTx/>
              <a:buNone/>
            </a:pPr>
            <a:r>
              <a:rPr lang="en-US" altLang="en-US" sz="2000" b="0"/>
              <a:t>--Why might the Red Sticks not defend this area well? (Note:  these two</a:t>
            </a:r>
          </a:p>
          <a:p>
            <a:pPr>
              <a:spcBef>
                <a:spcPct val="0"/>
              </a:spcBef>
              <a:buFontTx/>
              <a:buNone/>
            </a:pPr>
            <a:r>
              <a:rPr lang="en-US" altLang="en-US" sz="2000" b="0"/>
              <a:t>    questions support similar questions at the Stop 5, the Red Stick wall.)</a:t>
            </a:r>
          </a:p>
          <a:p>
            <a:pPr>
              <a:spcBef>
                <a:spcPct val="0"/>
              </a:spcBef>
              <a:buFontTx/>
              <a:buNone/>
            </a:pPr>
            <a:r>
              <a:rPr lang="en-US" altLang="en-US" sz="2000" b="0"/>
              <a:t>--What lessons can we take about culture differences (among allies, and</a:t>
            </a:r>
          </a:p>
          <a:p>
            <a:pPr>
              <a:spcBef>
                <a:spcPct val="0"/>
              </a:spcBef>
              <a:buFontTx/>
              <a:buNone/>
            </a:pPr>
            <a:r>
              <a:rPr lang="en-US" altLang="en-US" sz="2000" b="0"/>
              <a:t>    between enemies), coalition warfare, and command initiative in war?</a:t>
            </a:r>
          </a:p>
          <a:p>
            <a:pPr>
              <a:spcBef>
                <a:spcPct val="0"/>
              </a:spcBef>
              <a:buFontTx/>
              <a:buNone/>
            </a:pPr>
            <a:r>
              <a:rPr lang="en-US" altLang="en-US" sz="2000" b="0"/>
              <a:t>--Counterfactual </a:t>
            </a:r>
            <a:r>
              <a:rPr lang="en-US" altLang="en-US" sz="2000" b="0" u="sng"/>
              <a:t>speculation</a:t>
            </a:r>
            <a:r>
              <a:rPr lang="en-US" altLang="en-US" sz="2000" b="0"/>
              <a:t>:  What if Jackson’s force was smaller?  What if</a:t>
            </a:r>
          </a:p>
          <a:p>
            <a:pPr>
              <a:spcBef>
                <a:spcPct val="0"/>
              </a:spcBef>
              <a:buFontTx/>
              <a:buNone/>
            </a:pPr>
            <a:r>
              <a:rPr lang="en-US" altLang="en-US" sz="2000" b="0"/>
              <a:t>    there were no Indian allies?  Indeed, what if the Choctaws, Chickasaws, or</a:t>
            </a:r>
          </a:p>
          <a:p>
            <a:pPr>
              <a:spcBef>
                <a:spcPct val="0"/>
              </a:spcBef>
              <a:buFontTx/>
              <a:buNone/>
            </a:pPr>
            <a:r>
              <a:rPr lang="en-US" altLang="en-US" sz="2000" b="0"/>
              <a:t>    Cherokees had joined the Red Sticks?  What if the Cherokees hadn’t</a:t>
            </a:r>
          </a:p>
          <a:p>
            <a:pPr>
              <a:spcBef>
                <a:spcPct val="0"/>
              </a:spcBef>
              <a:buFontTx/>
              <a:buNone/>
            </a:pPr>
            <a:r>
              <a:rPr lang="en-US" altLang="en-US" sz="2000" b="0"/>
              <a:t>    crossed the river? What if Coffee had rebuked and refused the Cherokee</a:t>
            </a:r>
          </a:p>
          <a:p>
            <a:pPr>
              <a:spcBef>
                <a:spcPct val="0"/>
              </a:spcBef>
              <a:buFontTx/>
              <a:buNone/>
            </a:pPr>
            <a:r>
              <a:rPr lang="en-US" altLang="en-US" sz="2000" b="0"/>
              <a:t>    action?  How long could Jackson’s forces have sustained a siege?</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1" descr="C:\Users\Owner\Documents\IMG_5296.JPG">
            <a:extLst>
              <a:ext uri="{FF2B5EF4-FFF2-40B4-BE49-F238E27FC236}">
                <a16:creationId xmlns:a16="http://schemas.microsoft.com/office/drawing/2014/main" id="{9082D5F3-A583-7FC1-D9BE-053CD255CED5}"/>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t="12000" b="10001"/>
          <a:stretch>
            <a:fillRect/>
          </a:stretch>
        </p:blipFill>
        <p:spPr bwMode="auto">
          <a:xfrm>
            <a:off x="4038600" y="0"/>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12" descr="C:\Users\Owner\Documents\IMG_5297.JPG">
            <a:extLst>
              <a:ext uri="{FF2B5EF4-FFF2-40B4-BE49-F238E27FC236}">
                <a16:creationId xmlns:a16="http://schemas.microsoft.com/office/drawing/2014/main" id="{093A1D8A-01C0-7249-9FEC-B279966FF5D7}"/>
              </a:ext>
            </a:extLst>
          </p:cNvPr>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t="11539" b="13461"/>
          <a:stretch>
            <a:fillRect/>
          </a:stretch>
        </p:blipFill>
        <p:spPr bwMode="auto">
          <a:xfrm>
            <a:off x="2514600" y="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13" descr="C:\Users\Owner\Documents\IMG_5298.JPG">
            <a:extLst>
              <a:ext uri="{FF2B5EF4-FFF2-40B4-BE49-F238E27FC236}">
                <a16:creationId xmlns:a16="http://schemas.microsoft.com/office/drawing/2014/main" id="{1DF19D7A-E73D-BEC3-C797-1A45ACD6E4A9}"/>
              </a:ext>
            </a:extLst>
          </p:cNvPr>
          <p:cNvPicPr>
            <a:picLocks noChangeAspect="1" noChangeArrowheads="1"/>
          </p:cNvPicPr>
          <p:nvPr/>
        </p:nvPicPr>
        <p:blipFill>
          <a:blip r:embed="rId5">
            <a:lum bright="10000" contrast="10000"/>
            <a:extLst>
              <a:ext uri="{28A0092B-C50C-407E-A947-70E740481C1C}">
                <a14:useLocalDpi xmlns:a14="http://schemas.microsoft.com/office/drawing/2010/main" val="0"/>
              </a:ext>
            </a:extLst>
          </a:blip>
          <a:srcRect t="13043"/>
          <a:stretch>
            <a:fillRect/>
          </a:stretch>
        </p:blipFill>
        <p:spPr bwMode="auto">
          <a:xfrm>
            <a:off x="1447800" y="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14" descr="C:\Users\Owner\Documents\IMG_5299.JPG">
            <a:extLst>
              <a:ext uri="{FF2B5EF4-FFF2-40B4-BE49-F238E27FC236}">
                <a16:creationId xmlns:a16="http://schemas.microsoft.com/office/drawing/2014/main" id="{90F152E7-1E78-705C-E595-D3747C8D0D62}"/>
              </a:ext>
            </a:extLst>
          </p:cNvPr>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0" y="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15" descr="C:\Users\Owner\Documents\IMG_5300.JPG">
            <a:extLst>
              <a:ext uri="{FF2B5EF4-FFF2-40B4-BE49-F238E27FC236}">
                <a16:creationId xmlns:a16="http://schemas.microsoft.com/office/drawing/2014/main" id="{68F9E529-913C-4785-C7CD-4E3F862EC451}"/>
              </a:ext>
            </a:extLst>
          </p:cNvPr>
          <p:cNvPicPr>
            <a:picLocks noChangeAspect="1" noChangeArrowheads="1"/>
          </p:cNvPicPr>
          <p:nvPr/>
        </p:nvPicPr>
        <p:blipFill>
          <a:blip r:embed="rId7">
            <a:lum bright="10000" contrast="10000"/>
            <a:extLst>
              <a:ext uri="{28A0092B-C50C-407E-A947-70E740481C1C}">
                <a14:useLocalDpi xmlns:a14="http://schemas.microsoft.com/office/drawing/2010/main" val="0"/>
              </a:ext>
            </a:extLst>
          </a:blip>
          <a:srcRect t="12500" b="6250"/>
          <a:stretch>
            <a:fillRect/>
          </a:stretch>
        </p:blipFill>
        <p:spPr bwMode="auto">
          <a:xfrm>
            <a:off x="5029200" y="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16" descr="C:\Users\Owner\Documents\IMG_5301.JPG">
            <a:extLst>
              <a:ext uri="{FF2B5EF4-FFF2-40B4-BE49-F238E27FC236}">
                <a16:creationId xmlns:a16="http://schemas.microsoft.com/office/drawing/2014/main" id="{0585156E-A350-45A6-81DA-7E60142F04F4}"/>
              </a:ext>
            </a:extLst>
          </p:cNvPr>
          <p:cNvPicPr>
            <a:picLocks noChangeAspect="1" noChangeArrowheads="1"/>
          </p:cNvPicPr>
          <p:nvPr/>
        </p:nvPicPr>
        <p:blipFill>
          <a:blip r:embed="rId8">
            <a:lum bright="10000" contrast="10000"/>
            <a:extLst>
              <a:ext uri="{28A0092B-C50C-407E-A947-70E740481C1C}">
                <a14:useLocalDpi xmlns:a14="http://schemas.microsoft.com/office/drawing/2010/main" val="0"/>
              </a:ext>
            </a:extLst>
          </a:blip>
          <a:srcRect t="16071" b="14285"/>
          <a:stretch>
            <a:fillRect/>
          </a:stretch>
        </p:blipFill>
        <p:spPr bwMode="auto">
          <a:xfrm>
            <a:off x="6858000" y="0"/>
            <a:ext cx="228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5" descr="C:\Users\Owner\Documents\IMG_5306.JPG">
            <a:extLst>
              <a:ext uri="{FF2B5EF4-FFF2-40B4-BE49-F238E27FC236}">
                <a16:creationId xmlns:a16="http://schemas.microsoft.com/office/drawing/2014/main" id="{9A7253F5-67B4-236C-1B12-C16B046BF8A5}"/>
              </a:ext>
            </a:extLst>
          </p:cNvPr>
          <p:cNvPicPr>
            <a:picLocks noChangeAspect="1" noChangeArrowheads="1"/>
          </p:cNvPicPr>
          <p:nvPr/>
        </p:nvPicPr>
        <p:blipFill>
          <a:blip r:embed="rId9">
            <a:lum contrast="10000"/>
            <a:extLst>
              <a:ext uri="{28A0092B-C50C-407E-A947-70E740481C1C}">
                <a14:useLocalDpi xmlns:a14="http://schemas.microsoft.com/office/drawing/2010/main" val="0"/>
              </a:ext>
            </a:extLst>
          </a:blip>
          <a:srcRect/>
          <a:stretch>
            <a:fillRect/>
          </a:stretch>
        </p:blipFill>
        <p:spPr bwMode="auto">
          <a:xfrm>
            <a:off x="4838700" y="2362200"/>
            <a:ext cx="4305300" cy="287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5177" name="Oval 20">
            <a:extLst>
              <a:ext uri="{FF2B5EF4-FFF2-40B4-BE49-F238E27FC236}">
                <a16:creationId xmlns:a16="http://schemas.microsoft.com/office/drawing/2014/main" id="{8361D77F-FCFA-6CE1-B8F4-77DCA4D55E62}"/>
              </a:ext>
            </a:extLst>
          </p:cNvPr>
          <p:cNvSpPr>
            <a:spLocks noChangeArrowheads="1"/>
          </p:cNvSpPr>
          <p:nvPr/>
        </p:nvSpPr>
        <p:spPr bwMode="auto">
          <a:xfrm>
            <a:off x="4572000" y="0"/>
            <a:ext cx="914400" cy="990600"/>
          </a:xfrm>
          <a:prstGeom prst="ellipse">
            <a:avLst/>
          </a:prstGeom>
          <a:solidFill>
            <a:srgbClr val="FF0000">
              <a:alpha val="20000"/>
            </a:srgbClr>
          </a:solidFill>
          <a:ln w="38100" algn="ctr">
            <a:solidFill>
              <a:srgbClr val="FF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800" b="0"/>
          </a:p>
        </p:txBody>
      </p:sp>
      <p:pic>
        <p:nvPicPr>
          <p:cNvPr id="135178" name="Picture 8" descr="C:\Users\Owner\Documents\IMG_5293.JPG">
            <a:extLst>
              <a:ext uri="{FF2B5EF4-FFF2-40B4-BE49-F238E27FC236}">
                <a16:creationId xmlns:a16="http://schemas.microsoft.com/office/drawing/2014/main" id="{A5905DDC-701B-7F51-528D-5184748D20E7}"/>
              </a:ext>
            </a:extLst>
          </p:cNvPr>
          <p:cNvPicPr>
            <a:picLocks noChangeAspect="1" noChangeArrowheads="1"/>
          </p:cNvPicPr>
          <p:nvPr/>
        </p:nvPicPr>
        <p:blipFill>
          <a:blip r:embed="rId10">
            <a:lum contrast="10000"/>
            <a:extLst>
              <a:ext uri="{28A0092B-C50C-407E-A947-70E740481C1C}">
                <a14:useLocalDpi xmlns:a14="http://schemas.microsoft.com/office/drawing/2010/main" val="0"/>
              </a:ext>
            </a:extLst>
          </a:blip>
          <a:srcRect/>
          <a:stretch>
            <a:fillRect/>
          </a:stretch>
        </p:blipFill>
        <p:spPr bwMode="auto">
          <a:xfrm>
            <a:off x="0" y="2209800"/>
            <a:ext cx="4732338" cy="311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5179" name="TextBox 14">
            <a:extLst>
              <a:ext uri="{FF2B5EF4-FFF2-40B4-BE49-F238E27FC236}">
                <a16:creationId xmlns:a16="http://schemas.microsoft.com/office/drawing/2014/main" id="{BD7CCCBF-0122-DEE5-1ED5-BD4A24F64312}"/>
              </a:ext>
            </a:extLst>
          </p:cNvPr>
          <p:cNvSpPr txBox="1">
            <a:spLocks noChangeArrowheads="1"/>
          </p:cNvSpPr>
          <p:nvPr/>
        </p:nvSpPr>
        <p:spPr bwMode="auto">
          <a:xfrm>
            <a:off x="0" y="990600"/>
            <a:ext cx="9144000" cy="6461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Looking north from the tip of the peninsula (Stand #6) </a:t>
            </a:r>
          </a:p>
          <a:p>
            <a:pPr algn="ctr">
              <a:spcBef>
                <a:spcPct val="0"/>
              </a:spcBef>
              <a:buFontTx/>
              <a:buNone/>
            </a:pPr>
            <a:r>
              <a:rPr lang="en-US" altLang="en-US" sz="1800"/>
              <a:t>toward the village overlook (Stand #7, in red circle) </a:t>
            </a:r>
          </a:p>
        </p:txBody>
      </p:sp>
      <p:sp>
        <p:nvSpPr>
          <p:cNvPr id="135180" name="TextBox 16">
            <a:extLst>
              <a:ext uri="{FF2B5EF4-FFF2-40B4-BE49-F238E27FC236}">
                <a16:creationId xmlns:a16="http://schemas.microsoft.com/office/drawing/2014/main" id="{341305DE-0DBD-3097-109B-7AB7EBA388BF}"/>
              </a:ext>
            </a:extLst>
          </p:cNvPr>
          <p:cNvSpPr txBox="1">
            <a:spLocks noChangeArrowheads="1"/>
          </p:cNvSpPr>
          <p:nvPr/>
        </p:nvSpPr>
        <p:spPr bwMode="auto">
          <a:xfrm>
            <a:off x="0" y="5334000"/>
            <a:ext cx="4724400"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At the tip of the peninsula (Stand #6) looking southwest </a:t>
            </a:r>
          </a:p>
          <a:p>
            <a:pPr algn="ctr">
              <a:spcBef>
                <a:spcPct val="0"/>
              </a:spcBef>
              <a:buFontTx/>
              <a:buNone/>
            </a:pPr>
            <a:r>
              <a:rPr lang="en-US" altLang="en-US" sz="1800"/>
              <a:t>across the Tallapoosa River</a:t>
            </a:r>
          </a:p>
        </p:txBody>
      </p:sp>
      <p:sp>
        <p:nvSpPr>
          <p:cNvPr id="135181" name="TextBox 17">
            <a:extLst>
              <a:ext uri="{FF2B5EF4-FFF2-40B4-BE49-F238E27FC236}">
                <a16:creationId xmlns:a16="http://schemas.microsoft.com/office/drawing/2014/main" id="{C31C679F-9235-D091-C947-282233B44E32}"/>
              </a:ext>
            </a:extLst>
          </p:cNvPr>
          <p:cNvSpPr txBox="1">
            <a:spLocks noChangeArrowheads="1"/>
          </p:cNvSpPr>
          <p:nvPr/>
        </p:nvSpPr>
        <p:spPr bwMode="auto">
          <a:xfrm>
            <a:off x="4876800" y="5334000"/>
            <a:ext cx="4267200"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At the village overlook (Stand #7) looking south toward the tip of the peninsula (Stand #6)</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D6C3DBD7-035F-72ED-B544-4CD59CFD3AE9}"/>
              </a:ext>
            </a:extLst>
          </p:cNvPr>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b="0"/>
              <a:t>Research for the Horseshoe Bend Staff Ride</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1">
            <a:extLst>
              <a:ext uri="{FF2B5EF4-FFF2-40B4-BE49-F238E27FC236}">
                <a16:creationId xmlns:a16="http://schemas.microsoft.com/office/drawing/2014/main" id="{5FC34C0A-117E-8580-6C54-62A6EDFA5541}"/>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7:</a:t>
            </a:r>
          </a:p>
          <a:p>
            <a:pPr algn="ctr">
              <a:spcBef>
                <a:spcPct val="0"/>
              </a:spcBef>
              <a:buFontTx/>
              <a:buNone/>
            </a:pPr>
            <a:r>
              <a:rPr lang="en-US" altLang="en-US" sz="2400" b="0"/>
              <a:t>Village Overlook </a:t>
            </a:r>
            <a:endParaRPr lang="en-US" altLang="en-US" sz="2000" b="0"/>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D8F6525F-49EB-1C2B-C0DF-06E4ED0F6C50}"/>
              </a:ext>
            </a:extLst>
          </p:cNvPr>
          <p:cNvSpPr txBox="1">
            <a:spLocks noChangeArrowheads="1"/>
          </p:cNvSpPr>
          <p:nvPr/>
        </p:nvSpPr>
        <p:spPr bwMode="auto">
          <a:xfrm>
            <a:off x="0" y="0"/>
            <a:ext cx="9144000" cy="5386388"/>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7:  Village Overlook </a:t>
            </a:r>
          </a:p>
          <a:p>
            <a:pPr marL="457200" indent="-457200">
              <a:defRPr/>
            </a:pPr>
            <a:endParaRPr lang="en-US" sz="2400" dirty="0">
              <a:solidFill>
                <a:srgbClr val="FF0000"/>
              </a:solidFill>
              <a:latin typeface="Arial" charset="0"/>
            </a:endParaRPr>
          </a:p>
          <a:p>
            <a:pPr>
              <a:defRPr/>
            </a:pPr>
            <a:r>
              <a:rPr lang="en-US" sz="2000" dirty="0">
                <a:solidFill>
                  <a:srgbClr val="FF0000"/>
                </a:solidFill>
                <a:latin typeface="Arial" charset="0"/>
              </a:rPr>
              <a:t>	</a:t>
            </a:r>
            <a:r>
              <a:rPr lang="en-US" sz="2000" b="1" dirty="0">
                <a:solidFill>
                  <a:srgbClr val="FF0000"/>
                </a:solidFill>
                <a:latin typeface="Arial" charset="0"/>
              </a:rPr>
              <a:t> Directions.</a:t>
            </a:r>
            <a:r>
              <a:rPr lang="en-US" sz="2000" dirty="0">
                <a:solidFill>
                  <a:srgbClr val="FF0000"/>
                </a:solidFill>
                <a:latin typeface="Arial" charset="0"/>
              </a:rPr>
              <a:t> </a:t>
            </a:r>
            <a:r>
              <a:rPr lang="en-US" sz="2000" dirty="0">
                <a:latin typeface="Arial" charset="0"/>
              </a:rPr>
              <a:t>From the tip of the peninsula one can reach the village overlook in one of two ways.</a:t>
            </a:r>
          </a:p>
          <a:p>
            <a:pPr marL="457200" indent="-457200">
              <a:buFontTx/>
              <a:buAutoNum type="arabicPeriod"/>
              <a:defRPr/>
            </a:pPr>
            <a:r>
              <a:rPr lang="en-US" sz="2000" dirty="0">
                <a:latin typeface="Arial" charset="0"/>
              </a:rPr>
              <a:t>One can follow the park road loop from the tip north along the </a:t>
            </a:r>
            <a:r>
              <a:rPr lang="en-US" sz="2000" b="1" i="1" dirty="0">
                <a:latin typeface="Arial" charset="0"/>
              </a:rPr>
              <a:t>east</a:t>
            </a:r>
            <a:r>
              <a:rPr lang="en-US" sz="2000" b="1" dirty="0">
                <a:latin typeface="Arial" charset="0"/>
              </a:rPr>
              <a:t> </a:t>
            </a:r>
            <a:r>
              <a:rPr lang="en-US" sz="2000" dirty="0">
                <a:latin typeface="Arial" charset="0"/>
              </a:rPr>
              <a:t>side of the peninsula about 400 yards to a small parking lot on the left.   A trail goes west from the parking lot about 100 yards to the overlook. </a:t>
            </a:r>
          </a:p>
          <a:p>
            <a:pPr marL="457200" indent="-457200">
              <a:buFontTx/>
              <a:buAutoNum type="arabicPeriod"/>
              <a:defRPr/>
            </a:pPr>
            <a:r>
              <a:rPr lang="en-US" sz="2000" dirty="0">
                <a:latin typeface="Arial" charset="0"/>
              </a:rPr>
              <a:t>One can ‘stump jump’ walk about 300 yards north across the tree grove directly to the overlook; but one must consider mud and critters.</a:t>
            </a:r>
          </a:p>
          <a:p>
            <a:pPr>
              <a:defRPr/>
            </a:pPr>
            <a:endParaRPr lang="en-US" sz="2000" dirty="0">
              <a:latin typeface="Arial" charset="0"/>
            </a:endParaRPr>
          </a:p>
          <a:p>
            <a:pPr>
              <a:defRPr/>
            </a:pPr>
            <a:r>
              <a:rPr lang="en-US" sz="2000" dirty="0">
                <a:latin typeface="Arial" charset="0"/>
              </a:rPr>
              <a:t>	Note that unlike the other tour stops, the overlook can get crowded if there are multiple groups.  However, there is nothing wrong with doing the stop at the parking lot or elsewhere along the trail near the overlook.  </a:t>
            </a:r>
          </a:p>
          <a:p>
            <a:pPr marL="457200" indent="-457200">
              <a:defRPr/>
            </a:pPr>
            <a:endParaRPr lang="en-US" sz="2000" dirty="0">
              <a:latin typeface="Arial" charset="0"/>
            </a:endParaRPr>
          </a:p>
          <a:p>
            <a:pPr marL="49213" indent="-49213">
              <a:defRPr/>
            </a:pPr>
            <a:r>
              <a:rPr lang="en-US" sz="2000" dirty="0">
                <a:latin typeface="Arial" charset="0"/>
              </a:rPr>
              <a:t>		At this spot, Coffee’s Indians and Spies/Guides moved north from the village and encountered increasing resistance from Red Stick warriors who had come from the Red Stick wall.  The fighting became intense.</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1">
            <a:extLst>
              <a:ext uri="{FF2B5EF4-FFF2-40B4-BE49-F238E27FC236}">
                <a16:creationId xmlns:a16="http://schemas.microsoft.com/office/drawing/2014/main" id="{2F9898A9-D418-DE2A-47C7-1FE3A70E2B14}"/>
              </a:ext>
            </a:extLst>
          </p:cNvPr>
          <p:cNvSpPr txBox="1">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7:  Village Overlook</a:t>
            </a:r>
          </a:p>
          <a:p>
            <a:pPr algn="ctr">
              <a:spcBef>
                <a:spcPct val="0"/>
              </a:spcBef>
              <a:buFontTx/>
              <a:buNone/>
            </a:pPr>
            <a:r>
              <a:rPr lang="en-US" altLang="en-US" sz="2000">
                <a:solidFill>
                  <a:srgbClr val="FF0000"/>
                </a:solidFill>
              </a:rPr>
              <a:t>Jackson’s Indian Allies versus Red Sticks </a:t>
            </a:r>
          </a:p>
          <a:p>
            <a:pPr algn="ctr">
              <a:spcBef>
                <a:spcPct val="0"/>
              </a:spcBef>
              <a:buFontTx/>
              <a:buNone/>
            </a:pPr>
            <a:r>
              <a:rPr lang="en-US" altLang="en-US" sz="2000">
                <a:solidFill>
                  <a:srgbClr val="0000FF"/>
                </a:solidFill>
              </a:rPr>
              <a:t>Reference Menu for Research</a:t>
            </a:r>
          </a:p>
          <a:p>
            <a:pPr algn="ctr">
              <a:spcBef>
                <a:spcPct val="0"/>
              </a:spcBef>
              <a:buFontTx/>
              <a:buNone/>
            </a:pPr>
            <a:endParaRPr lang="en-US" altLang="en-US" sz="2000">
              <a:solidFill>
                <a:srgbClr val="FF0000"/>
              </a:solidFill>
            </a:endParaRPr>
          </a:p>
          <a:p>
            <a:pPr>
              <a:spcBef>
                <a:spcPct val="0"/>
              </a:spcBef>
              <a:buFontTx/>
              <a:buNone/>
            </a:pPr>
            <a:r>
              <a:rPr lang="en-US" altLang="en-US" sz="1800" b="0">
                <a:solidFill>
                  <a:srgbClr val="0000FF"/>
                </a:solidFill>
              </a:rPr>
              <a:t>--This file’s slides 209-213, 233-234, 256-257, 277-278</a:t>
            </a:r>
          </a:p>
          <a:p>
            <a:pPr>
              <a:spcBef>
                <a:spcPct val="0"/>
              </a:spcBef>
              <a:buFontTx/>
              <a:buNone/>
            </a:pPr>
            <a:r>
              <a:rPr lang="en-US" altLang="en-US" sz="1800" b="0">
                <a:solidFill>
                  <a:srgbClr val="0000FF"/>
                </a:solidFill>
              </a:rPr>
              <a:t>--Abram, </a:t>
            </a:r>
            <a:r>
              <a:rPr lang="en-US" altLang="en-US" sz="1800" b="0" i="1">
                <a:solidFill>
                  <a:srgbClr val="0000FF"/>
                </a:solidFill>
              </a:rPr>
              <a:t>Forging a Cherokee-American Allia</a:t>
            </a:r>
            <a:r>
              <a:rPr lang="en-US" altLang="en-US" sz="1800" b="0">
                <a:solidFill>
                  <a:srgbClr val="0000FF"/>
                </a:solidFill>
              </a:rPr>
              <a:t>nce, pp. 76-79 (peninsula actions)</a:t>
            </a:r>
          </a:p>
          <a:p>
            <a:pPr>
              <a:spcBef>
                <a:spcPct val="0"/>
              </a:spcBef>
              <a:buFontTx/>
              <a:buNone/>
            </a:pPr>
            <a:r>
              <a:rPr lang="en-US" altLang="en-US" sz="1800" b="0">
                <a:solidFill>
                  <a:srgbClr val="0000FF"/>
                </a:solidFill>
              </a:rPr>
              <a:t>--Braund, ed., </a:t>
            </a:r>
            <a:r>
              <a:rPr lang="en-US" altLang="en-US" sz="1800" b="0" i="1">
                <a:solidFill>
                  <a:srgbClr val="0000FF"/>
                </a:solidFill>
              </a:rPr>
              <a:t>Tohopeka</a:t>
            </a:r>
            <a:r>
              <a:rPr lang="en-US" altLang="en-US" sz="1800" b="0">
                <a:solidFill>
                  <a:srgbClr val="0000FF"/>
                </a:solidFill>
              </a:rPr>
              <a:t>, pp. 133-135, 151</a:t>
            </a:r>
          </a:p>
          <a:p>
            <a:pPr>
              <a:spcBef>
                <a:spcPct val="0"/>
              </a:spcBef>
              <a:buFontTx/>
              <a:buNone/>
            </a:pPr>
            <a:r>
              <a:rPr lang="en-US" altLang="en-US" sz="1800" b="0">
                <a:solidFill>
                  <a:srgbClr val="0000FF"/>
                </a:solidFill>
              </a:rPr>
              <a:t>--Buchanan, </a:t>
            </a:r>
            <a:r>
              <a:rPr lang="en-US" altLang="en-US" sz="1800" b="0" i="1">
                <a:solidFill>
                  <a:srgbClr val="0000FF"/>
                </a:solidFill>
              </a:rPr>
              <a:t>Jackson’s Way</a:t>
            </a:r>
            <a:r>
              <a:rPr lang="en-US" altLang="en-US" sz="1800" b="0">
                <a:solidFill>
                  <a:srgbClr val="0000FF"/>
                </a:solidFill>
              </a:rPr>
              <a:t>, pp. 285 (Tohopeka construction), 288</a:t>
            </a:r>
          </a:p>
          <a:p>
            <a:pPr>
              <a:spcBef>
                <a:spcPct val="0"/>
              </a:spcBef>
              <a:buFontTx/>
              <a:buNone/>
            </a:pPr>
            <a:r>
              <a:rPr lang="en-US" altLang="en-US" sz="1800" b="0">
                <a:solidFill>
                  <a:srgbClr val="0000FF"/>
                </a:solidFill>
              </a:rPr>
              <a:t>--Griffith, </a:t>
            </a:r>
            <a:r>
              <a:rPr lang="en-US" altLang="en-US" sz="1800" b="0" i="1">
                <a:solidFill>
                  <a:srgbClr val="0000FF"/>
                </a:solidFill>
              </a:rPr>
              <a:t>McIntosh and Weatherford</a:t>
            </a:r>
            <a:r>
              <a:rPr lang="en-US" altLang="en-US" sz="1800" b="0">
                <a:solidFill>
                  <a:srgbClr val="0000FF"/>
                </a:solidFill>
              </a:rPr>
              <a:t>, 123 (Hillabees), 147, 150 (Weatherford’s action)</a:t>
            </a:r>
          </a:p>
          <a:p>
            <a:pPr>
              <a:spcBef>
                <a:spcPct val="0"/>
              </a:spcBef>
              <a:buFontTx/>
              <a:buNone/>
            </a:pPr>
            <a:r>
              <a:rPr lang="en-US" altLang="en-US" sz="1800" b="0">
                <a:solidFill>
                  <a:srgbClr val="0000FF"/>
                </a:solidFill>
              </a:rPr>
              <a:t>--O’Brien, </a:t>
            </a:r>
            <a:r>
              <a:rPr lang="en-US" altLang="en-US" sz="1800" b="0" i="1">
                <a:solidFill>
                  <a:srgbClr val="0000FF"/>
                </a:solidFill>
              </a:rPr>
              <a:t>In Bitterness and In Tears</a:t>
            </a:r>
            <a:r>
              <a:rPr lang="en-US" altLang="en-US" sz="1800" b="0">
                <a:solidFill>
                  <a:srgbClr val="0000FF"/>
                </a:solidFill>
              </a:rPr>
              <a:t>, pp. 38, 80-82, 136, 139, 144-145, 150 </a:t>
            </a:r>
          </a:p>
          <a:p>
            <a:pPr>
              <a:spcBef>
                <a:spcPct val="0"/>
              </a:spcBef>
              <a:buFontTx/>
              <a:buNone/>
            </a:pPr>
            <a:r>
              <a:rPr lang="en-US" altLang="en-US" sz="1800" b="0">
                <a:solidFill>
                  <a:srgbClr val="0000FF"/>
                </a:solidFill>
              </a:rPr>
              <a:t>	(Tohopeka, Hillabees, Weatherford actions, battle, casualties)</a:t>
            </a:r>
          </a:p>
          <a:p>
            <a:pPr>
              <a:spcBef>
                <a:spcPct val="0"/>
              </a:spcBef>
              <a:buFontTx/>
              <a:buNone/>
            </a:pPr>
            <a:r>
              <a:rPr lang="en-US" altLang="en-US" sz="1800" b="0">
                <a:solidFill>
                  <a:srgbClr val="0000FF"/>
                </a:solidFill>
              </a:rPr>
              <a:t>--Owsley, </a:t>
            </a:r>
            <a:r>
              <a:rPr lang="en-US" altLang="en-US" sz="1800" b="0" i="1">
                <a:solidFill>
                  <a:srgbClr val="0000FF"/>
                </a:solidFill>
              </a:rPr>
              <a:t>Struggle for the Gulf Borderlands</a:t>
            </a:r>
            <a:r>
              <a:rPr lang="en-US" altLang="en-US" sz="1800" b="0">
                <a:solidFill>
                  <a:srgbClr val="0000FF"/>
                </a:solidFill>
              </a:rPr>
              <a:t>, p. 66-67 (Hillabees), 80 (battle)</a:t>
            </a:r>
          </a:p>
          <a:p>
            <a:pPr>
              <a:spcBef>
                <a:spcPct val="0"/>
              </a:spcBef>
              <a:buFontTx/>
              <a:buNone/>
            </a:pPr>
            <a:r>
              <a:rPr lang="en-US" altLang="en-US" sz="1800" b="0">
                <a:solidFill>
                  <a:srgbClr val="0000FF"/>
                </a:solidFill>
              </a:rPr>
              <a:t>--Martin, </a:t>
            </a:r>
            <a:r>
              <a:rPr lang="en-US" altLang="en-US" sz="1800" b="0" i="1">
                <a:solidFill>
                  <a:srgbClr val="0000FF"/>
                </a:solidFill>
              </a:rPr>
              <a:t>Sacred Revolt</a:t>
            </a:r>
            <a:r>
              <a:rPr lang="en-US" altLang="en-US" sz="1800" b="0">
                <a:solidFill>
                  <a:srgbClr val="0000FF"/>
                </a:solidFill>
              </a:rPr>
              <a:t>, pp. 156-162 (Red Stick impressions of Creek War 	</a:t>
            </a:r>
          </a:p>
          <a:p>
            <a:pPr>
              <a:spcBef>
                <a:spcPct val="0"/>
              </a:spcBef>
              <a:buFontTx/>
              <a:buNone/>
            </a:pPr>
            <a:r>
              <a:rPr lang="en-US" altLang="en-US" sz="1800" b="0">
                <a:solidFill>
                  <a:srgbClr val="0000FF"/>
                </a:solidFill>
              </a:rPr>
              <a:t>	before Horseshoe Bend)</a:t>
            </a:r>
          </a:p>
          <a:p>
            <a:pPr>
              <a:spcBef>
                <a:spcPct val="0"/>
              </a:spcBef>
              <a:buFontTx/>
              <a:buNone/>
            </a:pPr>
            <a:r>
              <a:rPr lang="en-US" altLang="en-US" sz="1800" b="0">
                <a:solidFill>
                  <a:srgbClr val="0000FF"/>
                </a:solidFill>
              </a:rPr>
              <a:t>--Stiggins, </a:t>
            </a:r>
            <a:r>
              <a:rPr lang="en-US" altLang="en-US" sz="1800" b="0" i="1">
                <a:solidFill>
                  <a:srgbClr val="0000FF"/>
                </a:solidFill>
              </a:rPr>
              <a:t>Creek Indian History</a:t>
            </a:r>
            <a:r>
              <a:rPr lang="en-US" altLang="en-US" sz="1800" b="0">
                <a:solidFill>
                  <a:srgbClr val="0000FF"/>
                </a:solidFill>
              </a:rPr>
              <a:t>,  pp. 128-133 (Weatherford’s break with Red Sticks)</a:t>
            </a:r>
            <a:r>
              <a:rPr lang="en-US" altLang="en-US" sz="2000" b="0">
                <a:solidFill>
                  <a:srgbClr val="0000FF"/>
                </a:solidFill>
              </a:rPr>
              <a:t> </a:t>
            </a:r>
          </a:p>
          <a:p>
            <a:pPr>
              <a:spcBef>
                <a:spcPct val="0"/>
              </a:spcBef>
              <a:buFontTx/>
              <a:buNone/>
            </a:pPr>
            <a:r>
              <a:rPr lang="en-US" altLang="en-US" sz="1800" b="0">
                <a:solidFill>
                  <a:srgbClr val="0000FF"/>
                </a:solidFill>
              </a:rPr>
              <a:t>--Weir, </a:t>
            </a:r>
            <a:r>
              <a:rPr lang="en-US" altLang="en-US" sz="1800" b="0" i="1">
                <a:solidFill>
                  <a:srgbClr val="0000FF"/>
                </a:solidFill>
              </a:rPr>
              <a:t>Paradise of Blood</a:t>
            </a:r>
            <a:r>
              <a:rPr lang="en-US" altLang="en-US" sz="1800" b="0">
                <a:solidFill>
                  <a:srgbClr val="0000FF"/>
                </a:solidFill>
              </a:rPr>
              <a:t>, pp. 408, 411-413 </a:t>
            </a:r>
            <a:endParaRPr lang="en-US" altLang="en-US" sz="2000" b="0">
              <a:solidFill>
                <a:srgbClr val="0000FF"/>
              </a:solidFill>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BBFCABB0-3F9C-B85E-3BD9-4BE3E5BF9DF7}"/>
              </a:ext>
            </a:extLst>
          </p:cNvPr>
          <p:cNvSpPr txBox="1">
            <a:spLocks noChangeArrowheads="1"/>
          </p:cNvSpPr>
          <p:nvPr/>
        </p:nvSpPr>
        <p:spPr bwMode="auto">
          <a:xfrm>
            <a:off x="0" y="0"/>
            <a:ext cx="9144000" cy="6616700"/>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7:  Village Overlook</a:t>
            </a:r>
          </a:p>
          <a:p>
            <a:pPr algn="ctr">
              <a:defRPr/>
            </a:pPr>
            <a:r>
              <a:rPr lang="en-US" sz="2000" b="1" dirty="0">
                <a:solidFill>
                  <a:srgbClr val="FF0000"/>
                </a:solidFill>
                <a:latin typeface="Arial" charset="0"/>
              </a:rPr>
              <a:t>Suggested SME Talking Points / Group Discussion Questions</a:t>
            </a:r>
          </a:p>
          <a:p>
            <a:pPr algn="ctr">
              <a:defRPr/>
            </a:pPr>
            <a:r>
              <a:rPr lang="en-US" altLang="en-US" sz="2000" b="1" u="sng" dirty="0"/>
              <a:t>Jackson’s Indian Allies versus Red Sticks </a:t>
            </a:r>
          </a:p>
          <a:p>
            <a:pPr marL="457200" indent="-457200">
              <a:defRPr/>
            </a:pPr>
            <a:endParaRPr lang="en-US" sz="2400" dirty="0">
              <a:solidFill>
                <a:srgbClr val="FF0000"/>
              </a:solidFill>
              <a:latin typeface="Arial" charset="0"/>
            </a:endParaRPr>
          </a:p>
          <a:p>
            <a:pPr>
              <a:defRPr/>
            </a:pPr>
            <a:r>
              <a:rPr lang="en-US" sz="2000" dirty="0">
                <a:latin typeface="Arial" charset="0"/>
              </a:rPr>
              <a:t>--Describe what happened in this part of the battlefield after the Cherokees</a:t>
            </a:r>
          </a:p>
          <a:p>
            <a:pPr>
              <a:defRPr/>
            </a:pPr>
            <a:r>
              <a:rPr lang="en-US" sz="2000" dirty="0">
                <a:latin typeface="Arial" charset="0"/>
              </a:rPr>
              <a:t>    crossed the river.</a:t>
            </a:r>
          </a:p>
          <a:p>
            <a:pPr>
              <a:defRPr/>
            </a:pPr>
            <a:r>
              <a:rPr lang="en-US" sz="2000" dirty="0">
                <a:latin typeface="Arial" charset="0"/>
              </a:rPr>
              <a:t>--Style of fighting in this area at this time:  linear tactics or something else?</a:t>
            </a:r>
          </a:p>
          <a:p>
            <a:pPr>
              <a:defRPr/>
            </a:pPr>
            <a:r>
              <a:rPr lang="en-US" sz="2000" dirty="0">
                <a:solidFill>
                  <a:srgbClr val="00CC99"/>
                </a:solidFill>
                <a:latin typeface="Arial" charset="0"/>
              </a:rPr>
              <a:t>    </a:t>
            </a:r>
            <a:r>
              <a:rPr lang="en-US" sz="2000" dirty="0">
                <a:latin typeface="Arial" charset="0"/>
              </a:rPr>
              <a:t>Why?  Room to maneuver?</a:t>
            </a:r>
          </a:p>
          <a:p>
            <a:pPr>
              <a:defRPr/>
            </a:pPr>
            <a:r>
              <a:rPr lang="en-US" sz="2000" dirty="0">
                <a:latin typeface="Arial" charset="0"/>
              </a:rPr>
              <a:t>--Was there any means for non-Indian Soldiers to determine which Indian</a:t>
            </a:r>
          </a:p>
          <a:p>
            <a:pPr>
              <a:defRPr/>
            </a:pPr>
            <a:r>
              <a:rPr lang="en-US" sz="2000" dirty="0">
                <a:latin typeface="Arial" charset="0"/>
              </a:rPr>
              <a:t>    warriors were allied and which were Red Sticks?</a:t>
            </a:r>
          </a:p>
          <a:p>
            <a:pPr>
              <a:defRPr/>
            </a:pPr>
            <a:r>
              <a:rPr lang="en-US" sz="2000" dirty="0">
                <a:latin typeface="Arial" charset="0"/>
              </a:rPr>
              <a:t>--What impact did this fighting have on the action at the wall?</a:t>
            </a:r>
          </a:p>
          <a:p>
            <a:pPr>
              <a:defRPr/>
            </a:pPr>
            <a:r>
              <a:rPr lang="en-US" sz="2000" dirty="0">
                <a:latin typeface="Arial" charset="0"/>
              </a:rPr>
              <a:t>--Of the various forces under Jackson’s command, </a:t>
            </a:r>
          </a:p>
          <a:p>
            <a:pPr>
              <a:defRPr/>
            </a:pPr>
            <a:r>
              <a:rPr lang="en-US" sz="2000" dirty="0">
                <a:latin typeface="Arial" charset="0"/>
              </a:rPr>
              <a:t>    which group suffered the highest casualties?</a:t>
            </a:r>
          </a:p>
          <a:p>
            <a:pPr>
              <a:defRPr/>
            </a:pPr>
            <a:r>
              <a:rPr lang="en-US" sz="2000" dirty="0">
                <a:latin typeface="Arial" charset="0"/>
              </a:rPr>
              <a:t>--What was the impact of the various US campaigns upon Red Stick welfare</a:t>
            </a:r>
          </a:p>
          <a:p>
            <a:pPr>
              <a:defRPr/>
            </a:pPr>
            <a:r>
              <a:rPr lang="en-US" sz="2000" dirty="0">
                <a:latin typeface="Arial" charset="0"/>
              </a:rPr>
              <a:t>    food, homes, etc.? </a:t>
            </a:r>
          </a:p>
          <a:p>
            <a:pPr>
              <a:defRPr/>
            </a:pPr>
            <a:r>
              <a:rPr lang="en-US" sz="2000" dirty="0">
                <a:latin typeface="Arial" charset="0"/>
              </a:rPr>
              <a:t>--Indeed, how long had this settlement and fort been here?   </a:t>
            </a:r>
          </a:p>
          <a:p>
            <a:pPr>
              <a:defRPr/>
            </a:pPr>
            <a:r>
              <a:rPr lang="en-US" sz="2000" dirty="0">
                <a:latin typeface="Arial" charset="0"/>
              </a:rPr>
              <a:t>--What do we know of the Red Sticks at Horseshoe Bend?  Many </a:t>
            </a:r>
            <a:r>
              <a:rPr lang="en-US" sz="2000" dirty="0" err="1">
                <a:latin typeface="Arial" charset="0"/>
              </a:rPr>
              <a:t>Hillabee</a:t>
            </a:r>
            <a:endParaRPr lang="en-US" sz="2000" dirty="0">
              <a:latin typeface="Arial" charset="0"/>
            </a:endParaRPr>
          </a:p>
          <a:p>
            <a:pPr>
              <a:defRPr/>
            </a:pPr>
            <a:r>
              <a:rPr lang="en-US" sz="2000" dirty="0">
                <a:latin typeface="Arial" charset="0"/>
              </a:rPr>
              <a:t>    Creeks were here?  Why?</a:t>
            </a:r>
          </a:p>
          <a:p>
            <a:pPr>
              <a:defRPr/>
            </a:pPr>
            <a:r>
              <a:rPr lang="en-US" sz="2000" dirty="0">
                <a:latin typeface="Arial" charset="0"/>
              </a:rPr>
              <a:t>--Why weren’t the other prominent Red Stick leaders like Weatherford here?  </a:t>
            </a:r>
          </a:p>
          <a:p>
            <a:pPr>
              <a:defRPr/>
            </a:pPr>
            <a:r>
              <a:rPr lang="en-US" sz="2000" dirty="0">
                <a:latin typeface="Arial" charset="0"/>
              </a:rPr>
              <a:t>--How many Red Stick non-combatants—women, children, and elderly--were at</a:t>
            </a:r>
          </a:p>
          <a:p>
            <a:pPr>
              <a:defRPr/>
            </a:pPr>
            <a:r>
              <a:rPr lang="en-US" sz="2000" dirty="0">
                <a:latin typeface="Arial" charset="0"/>
              </a:rPr>
              <a:t>    Horseshoe Bend?  Where were the rest? </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1">
            <a:extLst>
              <a:ext uri="{FF2B5EF4-FFF2-40B4-BE49-F238E27FC236}">
                <a16:creationId xmlns:a16="http://schemas.microsoft.com/office/drawing/2014/main" id="{B47C72E7-243F-9959-0271-2A0DC462B89A}"/>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8:</a:t>
            </a:r>
          </a:p>
          <a:p>
            <a:pPr algn="ctr">
              <a:spcBef>
                <a:spcPct val="0"/>
              </a:spcBef>
              <a:buFontTx/>
              <a:buNone/>
            </a:pPr>
            <a:r>
              <a:rPr lang="en-US" altLang="en-US" sz="2400" b="0"/>
              <a:t>Redoubt Area</a:t>
            </a:r>
            <a:endParaRPr lang="en-US" altLang="en-US" sz="2000" b="0"/>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2779E304-27C7-8CD5-568D-EE0ED21E3DE2}"/>
              </a:ext>
            </a:extLst>
          </p:cNvPr>
          <p:cNvSpPr txBox="1">
            <a:spLocks noChangeArrowheads="1"/>
          </p:cNvSpPr>
          <p:nvPr/>
        </p:nvSpPr>
        <p:spPr bwMode="auto">
          <a:xfrm>
            <a:off x="0" y="0"/>
            <a:ext cx="9144000" cy="6308725"/>
          </a:xfrm>
          <a:prstGeom prst="rect">
            <a:avLst/>
          </a:prstGeom>
          <a:noFill/>
          <a:ln w="9525">
            <a:noFill/>
            <a:miter lim="800000"/>
            <a:headEnd/>
            <a:tailEnd/>
          </a:ln>
        </p:spPr>
        <p:txBody>
          <a:bodyPr>
            <a:spAutoFit/>
          </a:bodyPr>
          <a:lstStyle/>
          <a:p>
            <a:pPr algn="ctr">
              <a:defRPr/>
            </a:pPr>
            <a:r>
              <a:rPr lang="en-US" sz="2000" b="1" dirty="0">
                <a:solidFill>
                  <a:srgbClr val="FF0000"/>
                </a:solidFill>
                <a:latin typeface="Arial" charset="0"/>
              </a:rPr>
              <a:t>Tour Stand 8:  The Redoubt Area </a:t>
            </a:r>
          </a:p>
          <a:p>
            <a:pPr marL="457200" indent="-457200">
              <a:defRPr/>
            </a:pPr>
            <a:endParaRPr lang="en-US" sz="2400" dirty="0">
              <a:latin typeface="Arial" charset="0"/>
            </a:endParaRPr>
          </a:p>
          <a:p>
            <a:pPr>
              <a:defRPr/>
            </a:pPr>
            <a:r>
              <a:rPr lang="en-US" sz="2000" dirty="0">
                <a:latin typeface="Arial" charset="0"/>
              </a:rPr>
              <a:t>	</a:t>
            </a:r>
            <a:r>
              <a:rPr lang="en-US" sz="2000" b="1" dirty="0">
                <a:solidFill>
                  <a:srgbClr val="FF0000"/>
                </a:solidFill>
                <a:latin typeface="Arial" charset="0"/>
              </a:rPr>
              <a:t> Directions.</a:t>
            </a:r>
            <a:r>
              <a:rPr lang="en-US" sz="2000" dirty="0">
                <a:solidFill>
                  <a:srgbClr val="FF0000"/>
                </a:solidFill>
                <a:latin typeface="Arial" charset="0"/>
              </a:rPr>
              <a:t> </a:t>
            </a:r>
            <a:r>
              <a:rPr lang="en-US" sz="2000" dirty="0">
                <a:latin typeface="Arial" charset="0"/>
              </a:rPr>
              <a:t>From the village overlook take the trail east to the small parking lot,  rejoin the eastside park road, and proceed north along the road about 300 yards to the road fork.  Any spot in the field areas near the fork will be suitable for this stop.</a:t>
            </a:r>
          </a:p>
          <a:p>
            <a:pPr>
              <a:defRPr/>
            </a:pPr>
            <a:r>
              <a:rPr lang="en-US" sz="2000" dirty="0">
                <a:latin typeface="Arial" charset="0"/>
              </a:rPr>
              <a:t>	</a:t>
            </a:r>
            <a:r>
              <a:rPr lang="en-US" sz="2000" b="1" dirty="0">
                <a:latin typeface="Arial" charset="0"/>
              </a:rPr>
              <a:t>An option </a:t>
            </a:r>
            <a:r>
              <a:rPr lang="en-US" sz="2000" dirty="0">
                <a:latin typeface="Arial" charset="0"/>
              </a:rPr>
              <a:t>is to follow the trail west through the woods on the west side of the peninsula.  It twice crosses the park’s tour road that you took to the peninsula’s tip for Stop #6: the first crossing is between Stops 5 and 6, and the second is at Stop 5.  Other than those crossings, there are no clear stopping points for the discussion, but you can get a better idea of the complex terrain.   </a:t>
            </a:r>
          </a:p>
          <a:p>
            <a:pPr>
              <a:defRPr/>
            </a:pPr>
            <a:r>
              <a:rPr lang="en-US" sz="2000" dirty="0">
                <a:latin typeface="Arial" charset="0"/>
              </a:rPr>
              <a:t>	After Coffee’s men pushed north from the village and Jackson’s main force breached the wall, the fight became a melee.  As the hours passed, the fight was characterized by:  (a) individual fights by unidentified US units against Red Stick holdouts; and (b) thwarting a Red Stick retreat to the river.  Original-source accounts for this stage are poor. </a:t>
            </a:r>
          </a:p>
          <a:p>
            <a:pPr>
              <a:defRPr/>
            </a:pPr>
            <a:r>
              <a:rPr lang="en-US" sz="2000" dirty="0">
                <a:latin typeface="Arial" charset="0"/>
              </a:rPr>
              <a:t>	 However, a number of accounts say that the Red Sticks had some kind of back-up redoubt system in the area you’re now standing in (perhaps stacked logs; bunkers along the bluffs), and that this area is generally the scene of the battle’s later stages. </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8">
            <a:extLst>
              <a:ext uri="{FF2B5EF4-FFF2-40B4-BE49-F238E27FC236}">
                <a16:creationId xmlns:a16="http://schemas.microsoft.com/office/drawing/2014/main" id="{05D9924D-F4AF-B59A-54D2-AC7870338EE7}"/>
              </a:ext>
            </a:extLst>
          </p:cNvPr>
          <p:cNvPicPr>
            <a:picLocks noChangeAspect="1"/>
          </p:cNvPicPr>
          <p:nvPr/>
        </p:nvPicPr>
        <p:blipFill>
          <a:blip r:embed="rId3">
            <a:extLst>
              <a:ext uri="{28A0092B-C50C-407E-A947-70E740481C1C}">
                <a14:useLocalDpi xmlns:a14="http://schemas.microsoft.com/office/drawing/2010/main" val="0"/>
              </a:ext>
            </a:extLst>
          </a:blip>
          <a:srcRect l="18333"/>
          <a:stretch>
            <a:fillRect/>
          </a:stretch>
        </p:blipFill>
        <p:spPr bwMode="auto">
          <a:xfrm>
            <a:off x="4722813" y="0"/>
            <a:ext cx="4421187"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9507" name="Picture 10">
            <a:extLst>
              <a:ext uri="{FF2B5EF4-FFF2-40B4-BE49-F238E27FC236}">
                <a16:creationId xmlns:a16="http://schemas.microsoft.com/office/drawing/2014/main" id="{41C801D6-FA07-FE00-0C77-132D342D533E}"/>
              </a:ext>
            </a:extLst>
          </p:cNvPr>
          <p:cNvPicPr>
            <a:picLocks noChangeAspect="1"/>
          </p:cNvPicPr>
          <p:nvPr/>
        </p:nvPicPr>
        <p:blipFill>
          <a:blip r:embed="rId4">
            <a:extLst>
              <a:ext uri="{28A0092B-C50C-407E-A947-70E740481C1C}">
                <a14:useLocalDpi xmlns:a14="http://schemas.microsoft.com/office/drawing/2010/main" val="0"/>
              </a:ext>
            </a:extLst>
          </a:blip>
          <a:srcRect l="18333"/>
          <a:stretch>
            <a:fillRect/>
          </a:stretch>
        </p:blipFill>
        <p:spPr bwMode="auto">
          <a:xfrm>
            <a:off x="0" y="0"/>
            <a:ext cx="4421188"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9508" name="TextBox 14">
            <a:extLst>
              <a:ext uri="{FF2B5EF4-FFF2-40B4-BE49-F238E27FC236}">
                <a16:creationId xmlns:a16="http://schemas.microsoft.com/office/drawing/2014/main" id="{1D47BBF2-C8AF-3222-EB7E-D5CF643C4ECA}"/>
              </a:ext>
            </a:extLst>
          </p:cNvPr>
          <p:cNvSpPr txBox="1">
            <a:spLocks noChangeArrowheads="1"/>
          </p:cNvSpPr>
          <p:nvPr/>
        </p:nvSpPr>
        <p:spPr bwMode="auto">
          <a:xfrm>
            <a:off x="12319" y="2679699"/>
            <a:ext cx="4421188" cy="6461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dirty="0"/>
              <a:t>Travelling slightly uphill </a:t>
            </a:r>
          </a:p>
          <a:p>
            <a:pPr algn="ctr">
              <a:spcBef>
                <a:spcPct val="0"/>
              </a:spcBef>
              <a:buFontTx/>
              <a:buNone/>
            </a:pPr>
            <a:r>
              <a:rPr lang="en-US" altLang="en-US" sz="1800" dirty="0"/>
              <a:t>from the Stand 7 parking lot to Stand 8</a:t>
            </a:r>
          </a:p>
        </p:txBody>
      </p:sp>
      <p:sp>
        <p:nvSpPr>
          <p:cNvPr id="149509" name="TextBox 14">
            <a:extLst>
              <a:ext uri="{FF2B5EF4-FFF2-40B4-BE49-F238E27FC236}">
                <a16:creationId xmlns:a16="http://schemas.microsoft.com/office/drawing/2014/main" id="{188073E9-7B0E-54B3-E414-1474ED2BF416}"/>
              </a:ext>
            </a:extLst>
          </p:cNvPr>
          <p:cNvSpPr txBox="1">
            <a:spLocks noChangeArrowheads="1"/>
          </p:cNvSpPr>
          <p:nvPr/>
        </p:nvSpPr>
        <p:spPr bwMode="auto">
          <a:xfrm>
            <a:off x="4710494" y="2401887"/>
            <a:ext cx="4421187"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dirty="0"/>
              <a:t>At the ‘plateau’ for Stand 8,</a:t>
            </a:r>
          </a:p>
          <a:p>
            <a:pPr algn="ctr">
              <a:spcBef>
                <a:spcPct val="0"/>
              </a:spcBef>
              <a:buFontTx/>
              <a:buNone/>
            </a:pPr>
            <a:r>
              <a:rPr lang="en-US" altLang="en-US" sz="1800" dirty="0"/>
              <a:t>looking north </a:t>
            </a:r>
          </a:p>
          <a:p>
            <a:pPr algn="ctr">
              <a:spcBef>
                <a:spcPct val="0"/>
              </a:spcBef>
              <a:buFontTx/>
              <a:buNone/>
            </a:pPr>
            <a:r>
              <a:rPr lang="en-US" altLang="en-US" sz="1800" dirty="0"/>
              <a:t>toward the Red Stick Wall</a:t>
            </a:r>
          </a:p>
        </p:txBody>
      </p:sp>
      <p:pic>
        <p:nvPicPr>
          <p:cNvPr id="149510" name="Picture 15" descr="C:\Users\Owner\Documents\IMG_5319.JPG">
            <a:extLst>
              <a:ext uri="{FF2B5EF4-FFF2-40B4-BE49-F238E27FC236}">
                <a16:creationId xmlns:a16="http://schemas.microsoft.com/office/drawing/2014/main" id="{350D18D5-DC78-1E4D-3185-7ED6DAD1D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80" y="3657600"/>
            <a:ext cx="40005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9511" name="Picture 20" descr="C:\Users\Owner\Documents\IMG_5326.JPG">
            <a:extLst>
              <a:ext uri="{FF2B5EF4-FFF2-40B4-BE49-F238E27FC236}">
                <a16:creationId xmlns:a16="http://schemas.microsoft.com/office/drawing/2014/main" id="{B1E4CB54-52C9-5FD7-BE2E-26224A89E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05" y="3657600"/>
            <a:ext cx="40005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9512" name="TextBox 14">
            <a:extLst>
              <a:ext uri="{FF2B5EF4-FFF2-40B4-BE49-F238E27FC236}">
                <a16:creationId xmlns:a16="http://schemas.microsoft.com/office/drawing/2014/main" id="{09AF2AC5-7C68-E897-ABAF-50D694D33E09}"/>
              </a:ext>
            </a:extLst>
          </p:cNvPr>
          <p:cNvSpPr txBox="1">
            <a:spLocks noChangeArrowheads="1"/>
          </p:cNvSpPr>
          <p:nvPr/>
        </p:nvSpPr>
        <p:spPr bwMode="auto">
          <a:xfrm>
            <a:off x="9017" y="6181725"/>
            <a:ext cx="9144000" cy="3683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Looking up and down the plateau slope near Stand 8</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a:extLst>
              <a:ext uri="{FF2B5EF4-FFF2-40B4-BE49-F238E27FC236}">
                <a16:creationId xmlns:a16="http://schemas.microsoft.com/office/drawing/2014/main" id="{8961215B-FA99-AC26-F26D-DB0DFE441CDB}"/>
              </a:ext>
            </a:extLst>
          </p:cNvPr>
          <p:cNvSpPr txBox="1">
            <a:spLocks noChangeArrowheads="1"/>
          </p:cNvSpPr>
          <p:nvPr/>
        </p:nvSpPr>
        <p:spPr bwMode="auto">
          <a:xfrm>
            <a:off x="0" y="0"/>
            <a:ext cx="9144000" cy="6309420"/>
          </a:xfrm>
          <a:prstGeom prst="rect">
            <a:avLst/>
          </a:prstGeom>
          <a:noFill/>
          <a:ln>
            <a:noFill/>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2000" dirty="0">
                <a:solidFill>
                  <a:srgbClr val="FF0000"/>
                </a:solidFill>
              </a:rPr>
              <a:t>Tour Stand 8:  The Redoubt Area</a:t>
            </a:r>
          </a:p>
          <a:p>
            <a:pPr algn="ctr">
              <a:spcBef>
                <a:spcPct val="0"/>
              </a:spcBef>
              <a:buFontTx/>
              <a:buNone/>
              <a:defRPr/>
            </a:pPr>
            <a:r>
              <a:rPr lang="en-US" altLang="en-US" sz="2000" dirty="0">
                <a:solidFill>
                  <a:srgbClr val="FF0000"/>
                </a:solidFill>
              </a:rPr>
              <a:t>The Post-Wall Breach Melee, and Law-of-War Issues </a:t>
            </a:r>
          </a:p>
          <a:p>
            <a:pPr algn="ctr">
              <a:spcBef>
                <a:spcPct val="0"/>
              </a:spcBef>
              <a:buFontTx/>
              <a:buNone/>
              <a:defRPr/>
            </a:pPr>
            <a:r>
              <a:rPr lang="en-US" altLang="en-US" sz="2000" dirty="0">
                <a:solidFill>
                  <a:srgbClr val="0000FF"/>
                </a:solidFill>
              </a:rPr>
              <a:t>Reference Menu for Research</a:t>
            </a:r>
          </a:p>
          <a:p>
            <a:pPr>
              <a:spcBef>
                <a:spcPct val="0"/>
              </a:spcBef>
              <a:buFontTx/>
              <a:buNone/>
              <a:defRPr/>
            </a:pPr>
            <a:endParaRPr lang="en-US" altLang="en-US" sz="2000" b="0" dirty="0">
              <a:solidFill>
                <a:srgbClr val="0000FF"/>
              </a:solidFill>
            </a:endParaRPr>
          </a:p>
          <a:p>
            <a:pPr>
              <a:spcBef>
                <a:spcPct val="0"/>
              </a:spcBef>
              <a:buFontTx/>
              <a:buNone/>
              <a:defRPr/>
            </a:pPr>
            <a:r>
              <a:rPr lang="en-US" altLang="en-US" sz="1800" b="0" dirty="0">
                <a:solidFill>
                  <a:srgbClr val="0000FF"/>
                </a:solidFill>
              </a:rPr>
              <a:t>--This file’s slides 247-250, 258-262, 271-273, 276, 279-283</a:t>
            </a:r>
          </a:p>
          <a:p>
            <a:pPr>
              <a:spcBef>
                <a:spcPct val="0"/>
              </a:spcBef>
              <a:buFontTx/>
              <a:buNone/>
              <a:defRPr/>
            </a:pPr>
            <a:r>
              <a:rPr lang="en-US" altLang="en-US" sz="1800" b="0" dirty="0">
                <a:solidFill>
                  <a:srgbClr val="0000FF"/>
                </a:solidFill>
              </a:rPr>
              <a:t>--</a:t>
            </a:r>
            <a:r>
              <a:rPr lang="en-US" altLang="en-US" sz="1800" b="0" dirty="0" err="1">
                <a:solidFill>
                  <a:srgbClr val="0000FF"/>
                </a:solidFill>
              </a:rPr>
              <a:t>Andreopoulos</a:t>
            </a:r>
            <a:r>
              <a:rPr lang="en-US" altLang="en-US" sz="1800" b="0" dirty="0">
                <a:solidFill>
                  <a:srgbClr val="0000FF"/>
                </a:solidFill>
              </a:rPr>
              <a:t>, et al, </a:t>
            </a:r>
            <a:r>
              <a:rPr lang="en-US" altLang="en-US" sz="1800" b="0" i="1" dirty="0">
                <a:solidFill>
                  <a:srgbClr val="0000FF"/>
                </a:solidFill>
              </a:rPr>
              <a:t>Laws of War</a:t>
            </a:r>
            <a:r>
              <a:rPr lang="en-US" altLang="en-US" sz="1800" b="0" dirty="0">
                <a:solidFill>
                  <a:srgbClr val="0000FF"/>
                </a:solidFill>
              </a:rPr>
              <a:t>, Ch.5 (Law of War issues in colonial America)</a:t>
            </a:r>
          </a:p>
          <a:p>
            <a:pPr>
              <a:spcBef>
                <a:spcPct val="0"/>
              </a:spcBef>
              <a:buNone/>
              <a:defRPr/>
            </a:pPr>
            <a:r>
              <a:rPr lang="en-US" altLang="en-US" sz="1800" b="0" dirty="0">
                <a:solidFill>
                  <a:srgbClr val="0000FF"/>
                </a:solidFill>
              </a:rPr>
              <a:t>--Bassett, ed. </a:t>
            </a:r>
            <a:r>
              <a:rPr lang="en-US" altLang="en-US" sz="1800" b="0" i="1" dirty="0">
                <a:solidFill>
                  <a:srgbClr val="0000FF"/>
                </a:solidFill>
              </a:rPr>
              <a:t>Correspondence of Andrew Jackson, Volume I</a:t>
            </a:r>
            <a:r>
              <a:rPr lang="en-US" altLang="en-US" sz="1800" b="0" dirty="0">
                <a:solidFill>
                  <a:srgbClr val="0000FF"/>
                </a:solidFill>
              </a:rPr>
              <a:t> (pp. 488-493; on-line)</a:t>
            </a:r>
            <a:endParaRPr lang="en-US" altLang="en-US" sz="1800" b="0" i="1" dirty="0">
              <a:solidFill>
                <a:srgbClr val="0000FF"/>
              </a:solidFill>
            </a:endParaRPr>
          </a:p>
          <a:p>
            <a:pPr>
              <a:spcBef>
                <a:spcPct val="0"/>
              </a:spcBef>
              <a:buFontTx/>
              <a:buNone/>
              <a:defRPr/>
            </a:pPr>
            <a:r>
              <a:rPr lang="en-US" altLang="en-US" sz="1800" b="0" dirty="0">
                <a:solidFill>
                  <a:srgbClr val="0000FF"/>
                </a:solidFill>
              </a:rPr>
              <a:t>--</a:t>
            </a:r>
            <a:r>
              <a:rPr lang="en-US" altLang="en-US" sz="1800" b="0" dirty="0" err="1">
                <a:solidFill>
                  <a:srgbClr val="0000FF"/>
                </a:solidFill>
              </a:rPr>
              <a:t>Braund</a:t>
            </a:r>
            <a:r>
              <a:rPr lang="en-US" altLang="en-US" sz="1800" b="0" dirty="0">
                <a:solidFill>
                  <a:srgbClr val="0000FF"/>
                </a:solidFill>
              </a:rPr>
              <a:t>, ed., </a:t>
            </a:r>
            <a:r>
              <a:rPr lang="en-US" altLang="en-US" sz="1800" b="0" i="1" dirty="0">
                <a:solidFill>
                  <a:srgbClr val="0000FF"/>
                </a:solidFill>
              </a:rPr>
              <a:t>Tohopeka</a:t>
            </a:r>
            <a:r>
              <a:rPr lang="en-US" altLang="en-US" sz="1800" b="0" dirty="0">
                <a:solidFill>
                  <a:srgbClr val="0000FF"/>
                </a:solidFill>
              </a:rPr>
              <a:t>, pp. 149-153 (redoubt fighting and endgame)</a:t>
            </a:r>
          </a:p>
          <a:p>
            <a:pPr>
              <a:spcBef>
                <a:spcPct val="0"/>
              </a:spcBef>
              <a:buFontTx/>
              <a:buNone/>
              <a:defRPr/>
            </a:pPr>
            <a:r>
              <a:rPr lang="en-US" altLang="en-US" sz="1800" b="0" dirty="0">
                <a:solidFill>
                  <a:srgbClr val="0000FF"/>
                </a:solidFill>
              </a:rPr>
              <a:t>--Buchanan, </a:t>
            </a:r>
            <a:r>
              <a:rPr lang="en-US" altLang="en-US" sz="1800" b="0" i="1" dirty="0">
                <a:solidFill>
                  <a:srgbClr val="0000FF"/>
                </a:solidFill>
              </a:rPr>
              <a:t>Jackson’s Way</a:t>
            </a:r>
            <a:r>
              <a:rPr lang="en-US" altLang="en-US" sz="1800" b="0" dirty="0">
                <a:solidFill>
                  <a:srgbClr val="0000FF"/>
                </a:solidFill>
              </a:rPr>
              <a:t>, pp. 289-292 (ditto)</a:t>
            </a:r>
          </a:p>
          <a:p>
            <a:pPr>
              <a:spcBef>
                <a:spcPct val="0"/>
              </a:spcBef>
              <a:buFontTx/>
              <a:buNone/>
              <a:defRPr/>
            </a:pPr>
            <a:r>
              <a:rPr lang="en-US" altLang="en-US" sz="1800" b="0" dirty="0">
                <a:solidFill>
                  <a:srgbClr val="0000FF"/>
                </a:solidFill>
                <a:latin typeface="+mn-lt"/>
                <a:ea typeface="Times New Roman" panose="02020603050405020304" pitchFamily="18" charset="0"/>
                <a:cs typeface="Calibri" panose="020F0502020204030204" pitchFamily="34" charset="0"/>
              </a:rPr>
              <a:t>--Day and </a:t>
            </a:r>
            <a:r>
              <a:rPr lang="en-US" altLang="en-US" sz="1800" b="0" dirty="0" err="1">
                <a:solidFill>
                  <a:srgbClr val="0000FF"/>
                </a:solidFill>
                <a:latin typeface="+mn-lt"/>
                <a:ea typeface="Times New Roman" panose="02020603050405020304" pitchFamily="18" charset="0"/>
                <a:cs typeface="Calibri" panose="020F0502020204030204" pitchFamily="34" charset="0"/>
              </a:rPr>
              <a:t>Ullom</a:t>
            </a:r>
            <a:r>
              <a:rPr lang="en-US" altLang="en-US" sz="1800" b="0" dirty="0">
                <a:solidFill>
                  <a:srgbClr val="0000FF"/>
                </a:solidFill>
                <a:latin typeface="+mn-lt"/>
                <a:ea typeface="Times New Roman" panose="02020603050405020304" pitchFamily="18" charset="0"/>
                <a:cs typeface="Calibri" panose="020F0502020204030204" pitchFamily="34" charset="0"/>
              </a:rPr>
              <a:t>, eds. </a:t>
            </a:r>
            <a:r>
              <a:rPr lang="en-US" altLang="en-US" sz="1800" b="0" i="1" dirty="0">
                <a:solidFill>
                  <a:srgbClr val="0000FF"/>
                </a:solidFill>
                <a:latin typeface="+mn-lt"/>
                <a:ea typeface="Times New Roman" panose="02020603050405020304" pitchFamily="18" charset="0"/>
                <a:cs typeface="Calibri" panose="020F0502020204030204" pitchFamily="34" charset="0"/>
              </a:rPr>
              <a:t>The Autobiography of Sam Ho</a:t>
            </a:r>
            <a:r>
              <a:rPr lang="en-US" altLang="en-US" sz="1800" b="0" dirty="0">
                <a:solidFill>
                  <a:srgbClr val="0000FF"/>
                </a:solidFill>
                <a:latin typeface="+mn-lt"/>
                <a:ea typeface="Times New Roman" panose="02020603050405020304" pitchFamily="18" charset="0"/>
                <a:cs typeface="Calibri" panose="020F0502020204030204" pitchFamily="34" charset="0"/>
              </a:rPr>
              <a:t>us</a:t>
            </a:r>
            <a:r>
              <a:rPr lang="en-US" altLang="en-US" sz="1800" b="0" i="1" dirty="0">
                <a:solidFill>
                  <a:srgbClr val="0000FF"/>
                </a:solidFill>
                <a:latin typeface="+mn-lt"/>
                <a:ea typeface="Times New Roman" panose="02020603050405020304" pitchFamily="18" charset="0"/>
                <a:cs typeface="Calibri" panose="020F0502020204030204" pitchFamily="34" charset="0"/>
              </a:rPr>
              <a:t>ton</a:t>
            </a:r>
            <a:r>
              <a:rPr lang="en-US" altLang="en-US" sz="1800" b="0" dirty="0">
                <a:solidFill>
                  <a:srgbClr val="0000FF"/>
                </a:solidFill>
                <a:latin typeface="+mn-lt"/>
                <a:ea typeface="Times New Roman" panose="02020603050405020304" pitchFamily="18" charset="0"/>
                <a:cs typeface="Calibri" panose="020F0502020204030204" pitchFamily="34" charset="0"/>
              </a:rPr>
              <a:t> </a:t>
            </a:r>
          </a:p>
          <a:p>
            <a:pPr>
              <a:spcBef>
                <a:spcPct val="0"/>
              </a:spcBef>
              <a:buFontTx/>
              <a:buNone/>
              <a:defRPr/>
            </a:pPr>
            <a:r>
              <a:rPr lang="en-US" altLang="en-US" sz="1800" b="0" dirty="0">
                <a:solidFill>
                  <a:srgbClr val="0000FF"/>
                </a:solidFill>
                <a:latin typeface="+mn-lt"/>
                <a:ea typeface="Times New Roman" panose="02020603050405020304" pitchFamily="18" charset="0"/>
                <a:cs typeface="Calibri" panose="020F0502020204030204" pitchFamily="34" charset="0"/>
              </a:rPr>
              <a:t>	(one person’s wall and post-wall actions)</a:t>
            </a:r>
            <a:r>
              <a:rPr lang="en-US" altLang="en-US" sz="1800" b="0" i="1" dirty="0">
                <a:solidFill>
                  <a:srgbClr val="0000FF"/>
                </a:solidFill>
                <a:latin typeface="+mn-lt"/>
                <a:ea typeface="Times New Roman" panose="02020603050405020304" pitchFamily="18" charset="0"/>
                <a:cs typeface="Calibri" panose="020F0502020204030204" pitchFamily="34" charset="0"/>
              </a:rPr>
              <a:t> </a:t>
            </a:r>
          </a:p>
          <a:p>
            <a:pPr>
              <a:spcBef>
                <a:spcPct val="0"/>
              </a:spcBef>
              <a:buFontTx/>
              <a:buNone/>
              <a:defRPr/>
            </a:pPr>
            <a:r>
              <a:rPr lang="en-US" altLang="en-US" sz="1800" b="0" dirty="0">
                <a:solidFill>
                  <a:srgbClr val="0000FF"/>
                </a:solidFill>
              </a:rPr>
              <a:t>--Edwards, </a:t>
            </a:r>
            <a:r>
              <a:rPr lang="en-US" altLang="en-US" sz="1800" b="0" i="1" dirty="0">
                <a:solidFill>
                  <a:srgbClr val="0000FF"/>
                </a:solidFill>
              </a:rPr>
              <a:t>The Life of Sam Houston</a:t>
            </a:r>
            <a:r>
              <a:rPr lang="en-US" altLang="en-US" sz="1800" b="0" dirty="0">
                <a:solidFill>
                  <a:srgbClr val="0000FF"/>
                </a:solidFill>
              </a:rPr>
              <a:t> (ditto;  old biography;  online)</a:t>
            </a:r>
          </a:p>
          <a:p>
            <a:pPr>
              <a:spcBef>
                <a:spcPct val="0"/>
              </a:spcBef>
              <a:buFontTx/>
              <a:buNone/>
              <a:defRPr/>
            </a:pPr>
            <a:r>
              <a:rPr lang="en-US" altLang="en-US" sz="1800" b="0" dirty="0">
                <a:solidFill>
                  <a:srgbClr val="0000FF"/>
                </a:solidFill>
              </a:rPr>
              <a:t>--</a:t>
            </a:r>
            <a:r>
              <a:rPr lang="en-US" altLang="en-US" sz="1800" b="0" dirty="0" err="1">
                <a:solidFill>
                  <a:srgbClr val="0000FF"/>
                </a:solidFill>
              </a:rPr>
              <a:t>Kanon</a:t>
            </a:r>
            <a:r>
              <a:rPr lang="en-US" altLang="en-US" sz="1800" b="0" dirty="0">
                <a:solidFill>
                  <a:srgbClr val="0000FF"/>
                </a:solidFill>
              </a:rPr>
              <a:t>, </a:t>
            </a:r>
            <a:r>
              <a:rPr lang="en-US" altLang="en-US" sz="1800" b="0" i="1" dirty="0">
                <a:solidFill>
                  <a:srgbClr val="0000FF"/>
                </a:solidFill>
              </a:rPr>
              <a:t>Tennesseans at War</a:t>
            </a:r>
            <a:r>
              <a:rPr lang="en-US" altLang="en-US" sz="1800" b="0" dirty="0">
                <a:solidFill>
                  <a:srgbClr val="0000FF"/>
                </a:solidFill>
              </a:rPr>
              <a:t>, pp. 102-105 (redoubt fighting and endgame)</a:t>
            </a:r>
          </a:p>
          <a:p>
            <a:pPr>
              <a:spcBef>
                <a:spcPct val="0"/>
              </a:spcBef>
              <a:buFontTx/>
              <a:buNone/>
              <a:defRPr/>
            </a:pPr>
            <a:r>
              <a:rPr lang="en-US" altLang="en-US" sz="1800" b="0" dirty="0">
                <a:solidFill>
                  <a:srgbClr val="0000FF"/>
                </a:solidFill>
              </a:rPr>
              <a:t>--O’Brien, </a:t>
            </a:r>
            <a:r>
              <a:rPr lang="en-US" altLang="en-US" sz="1800" b="0" i="1" dirty="0">
                <a:solidFill>
                  <a:srgbClr val="0000FF"/>
                </a:solidFill>
              </a:rPr>
              <a:t>In Bitterness and In Tears</a:t>
            </a:r>
            <a:r>
              <a:rPr lang="en-US" altLang="en-US" sz="1800" b="0" dirty="0">
                <a:solidFill>
                  <a:srgbClr val="0000FF"/>
                </a:solidFill>
              </a:rPr>
              <a:t>, pp. 147-151 (ditto)</a:t>
            </a:r>
          </a:p>
          <a:p>
            <a:pPr>
              <a:spcBef>
                <a:spcPct val="0"/>
              </a:spcBef>
              <a:buFontTx/>
              <a:buNone/>
              <a:defRPr/>
            </a:pPr>
            <a:r>
              <a:rPr lang="en-US" altLang="en-US" sz="1800" b="0" dirty="0">
                <a:solidFill>
                  <a:srgbClr val="0000FF"/>
                </a:solidFill>
              </a:rPr>
              <a:t>--Owsley, </a:t>
            </a:r>
            <a:r>
              <a:rPr lang="en-US" altLang="en-US" sz="1800" b="0" i="1" dirty="0">
                <a:solidFill>
                  <a:srgbClr val="0000FF"/>
                </a:solidFill>
              </a:rPr>
              <a:t>Struggle for the Borderlands</a:t>
            </a:r>
            <a:r>
              <a:rPr lang="en-US" altLang="en-US" sz="1800" b="0" dirty="0">
                <a:solidFill>
                  <a:srgbClr val="0000FF"/>
                </a:solidFill>
              </a:rPr>
              <a:t>, pp. 80-82 (ditto) </a:t>
            </a:r>
          </a:p>
          <a:p>
            <a:pPr>
              <a:spcBef>
                <a:spcPct val="0"/>
              </a:spcBef>
              <a:buFontTx/>
              <a:buNone/>
              <a:defRPr/>
            </a:pPr>
            <a:r>
              <a:rPr lang="en-US" altLang="en-US" sz="1800" b="0" dirty="0">
                <a:solidFill>
                  <a:srgbClr val="0000FF"/>
                </a:solidFill>
              </a:rPr>
              <a:t>--Solis, </a:t>
            </a:r>
            <a:r>
              <a:rPr lang="en-US" altLang="en-US" sz="1800" b="0" i="1" dirty="0">
                <a:solidFill>
                  <a:srgbClr val="0000FF"/>
                </a:solidFill>
              </a:rPr>
              <a:t>Law of Armed Conflict</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1-2 (quick overview of Law of War to 1900)</a:t>
            </a:r>
          </a:p>
          <a:p>
            <a:pPr>
              <a:spcBef>
                <a:spcPct val="0"/>
              </a:spcBef>
              <a:buFontTx/>
              <a:buNone/>
              <a:defRPr/>
            </a:pPr>
            <a:r>
              <a:rPr lang="en-US" altLang="en-US" sz="1800" b="0" dirty="0">
                <a:solidFill>
                  <a:srgbClr val="0000FF"/>
                </a:solidFill>
              </a:rPr>
              <a:t>--Weir, </a:t>
            </a:r>
            <a:r>
              <a:rPr lang="en-US" altLang="en-US" sz="1800" b="0" i="1" dirty="0">
                <a:solidFill>
                  <a:srgbClr val="0000FF"/>
                </a:solidFill>
              </a:rPr>
              <a:t>Paradise of Blood</a:t>
            </a:r>
            <a:r>
              <a:rPr lang="en-US" altLang="en-US" sz="1800" b="0" dirty="0">
                <a:solidFill>
                  <a:srgbClr val="0000FF"/>
                </a:solidFill>
              </a:rPr>
              <a:t>, pp. 417-428 (redoubt fighting and endgame)</a:t>
            </a:r>
          </a:p>
          <a:p>
            <a:pPr>
              <a:spcBef>
                <a:spcPct val="0"/>
              </a:spcBef>
              <a:buFontTx/>
              <a:buNone/>
              <a:defRPr/>
            </a:pPr>
            <a:r>
              <a:rPr lang="en-US" altLang="en-US" sz="1800" b="0" dirty="0">
                <a:solidFill>
                  <a:srgbClr val="0000FF"/>
                </a:solidFill>
              </a:rPr>
              <a:t>--Witt, </a:t>
            </a:r>
            <a:r>
              <a:rPr lang="en-US" altLang="en-US" sz="1800" b="0" i="1" dirty="0">
                <a:solidFill>
                  <a:srgbClr val="0000FF"/>
                </a:solidFill>
              </a:rPr>
              <a:t>Lincoln’s Code</a:t>
            </a:r>
            <a:r>
              <a:rPr lang="en-US" altLang="en-US" sz="1800" b="0" dirty="0">
                <a:solidFill>
                  <a:srgbClr val="0000FF"/>
                </a:solidFill>
              </a:rPr>
              <a:t>, pp. 1-26 (Intro to American Law of War issues overall and of the 	Early Republic), 88-96 (Indians &amp; Jackson)</a:t>
            </a:r>
          </a:p>
          <a:p>
            <a:pPr>
              <a:spcBef>
                <a:spcPct val="0"/>
              </a:spcBef>
              <a:buFontTx/>
              <a:buNone/>
              <a:defRPr/>
            </a:pPr>
            <a:r>
              <a:rPr lang="en-US" altLang="en-US" sz="1800" b="0" dirty="0"/>
              <a:t>--U.S. Army Articles of War (UCMJ forerunner)</a:t>
            </a:r>
          </a:p>
          <a:p>
            <a:pPr>
              <a:spcBef>
                <a:spcPct val="0"/>
              </a:spcBef>
              <a:buFontTx/>
              <a:buNone/>
              <a:defRPr/>
            </a:pPr>
            <a:r>
              <a:rPr lang="en-US" altLang="en-US" sz="1800" b="0" dirty="0">
                <a:solidFill>
                  <a:srgbClr val="00B050"/>
                </a:solidFill>
              </a:rPr>
              <a:t>http://avalon.law.yale.edu/18</a:t>
            </a:r>
            <a:r>
              <a:rPr lang="en-US" altLang="en-US" sz="1800" b="0" baseline="30000" dirty="0">
                <a:solidFill>
                  <a:srgbClr val="00B050"/>
                </a:solidFill>
              </a:rPr>
              <a:t>th</a:t>
            </a:r>
            <a:r>
              <a:rPr lang="en-US" altLang="en-US" sz="1800" b="0" dirty="0">
                <a:solidFill>
                  <a:srgbClr val="00B050"/>
                </a:solidFill>
              </a:rPr>
              <a:t>_century/contcong_09-20-76.asp  </a:t>
            </a:r>
            <a:r>
              <a:rPr lang="en-US" altLang="en-US" sz="1800" b="0" dirty="0"/>
              <a:t>(1776 version) </a:t>
            </a:r>
            <a:r>
              <a:rPr lang="en-US" altLang="en-US" sz="1800" b="0" dirty="0">
                <a:solidFill>
                  <a:srgbClr val="339933"/>
                </a:solidFill>
              </a:rPr>
              <a:t>freepages.military.rootsweb.ancestry.com/~pa91/cfawar.html  </a:t>
            </a:r>
            <a:r>
              <a:rPr lang="en-US" altLang="en-US" sz="1800" b="0" dirty="0"/>
              <a:t>(1806 version)</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1">
            <a:extLst>
              <a:ext uri="{FF2B5EF4-FFF2-40B4-BE49-F238E27FC236}">
                <a16:creationId xmlns:a16="http://schemas.microsoft.com/office/drawing/2014/main" id="{55A88AB4-5908-5289-64ED-97D7EFC940D3}"/>
              </a:ext>
            </a:extLst>
          </p:cNvPr>
          <p:cNvSpPr txBox="1">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8:  The Redoubt Area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Part 1: The Post-Wall Breach Melee</a:t>
            </a:r>
          </a:p>
          <a:p>
            <a:pPr algn="ctr">
              <a:spcBef>
                <a:spcPct val="0"/>
              </a:spcBef>
              <a:buFontTx/>
              <a:buNone/>
            </a:pPr>
            <a:endParaRPr lang="en-US" altLang="en-US" sz="2000">
              <a:solidFill>
                <a:srgbClr val="FF0000"/>
              </a:solidFill>
            </a:endParaRPr>
          </a:p>
          <a:p>
            <a:pPr>
              <a:spcBef>
                <a:spcPct val="0"/>
              </a:spcBef>
              <a:buFontTx/>
              <a:buNone/>
            </a:pPr>
            <a:r>
              <a:rPr lang="en-US" altLang="en-US" sz="2000">
                <a:solidFill>
                  <a:srgbClr val="FF0000"/>
                </a:solidFill>
              </a:rPr>
              <a:t> </a:t>
            </a:r>
            <a:r>
              <a:rPr lang="en-US" altLang="en-US" sz="2000" b="0"/>
              <a:t>--Why might accounts of this stage of the battle not track individual-unit actions</a:t>
            </a:r>
          </a:p>
          <a:p>
            <a:pPr>
              <a:spcBef>
                <a:spcPct val="0"/>
              </a:spcBef>
              <a:buFontTx/>
              <a:buNone/>
            </a:pPr>
            <a:r>
              <a:rPr lang="en-US" altLang="en-US" sz="2000" b="0"/>
              <a:t>    as clearly as earlier stages?  Think of the nature of these two forces, 	</a:t>
            </a:r>
          </a:p>
          <a:p>
            <a:pPr>
              <a:spcBef>
                <a:spcPct val="0"/>
              </a:spcBef>
              <a:buFontTx/>
              <a:buNone/>
            </a:pPr>
            <a:r>
              <a:rPr lang="en-US" altLang="en-US" sz="2000" b="0"/>
              <a:t>    and the nature of this part of the battle.</a:t>
            </a:r>
          </a:p>
          <a:p>
            <a:pPr>
              <a:spcBef>
                <a:spcPct val="0"/>
              </a:spcBef>
              <a:buFontTx/>
              <a:buNone/>
            </a:pPr>
            <a:r>
              <a:rPr lang="en-US" altLang="en-US" sz="2000" b="0"/>
              <a:t>--What does the existence of the redoubts say about the Red Sticks’ tactical</a:t>
            </a:r>
          </a:p>
          <a:p>
            <a:pPr>
              <a:spcBef>
                <a:spcPct val="0"/>
              </a:spcBef>
              <a:buFontTx/>
              <a:buNone/>
            </a:pPr>
            <a:r>
              <a:rPr lang="en-US" altLang="en-US" sz="2000" b="0"/>
              <a:t>    acumen and possible battle plan?</a:t>
            </a:r>
          </a:p>
          <a:p>
            <a:pPr>
              <a:spcBef>
                <a:spcPct val="0"/>
              </a:spcBef>
              <a:buFontTx/>
              <a:buNone/>
            </a:pPr>
            <a:r>
              <a:rPr lang="en-US" altLang="en-US" sz="2000" b="0"/>
              <a:t>--Why might it take Jackson’s command several hours—by some accounts, into</a:t>
            </a:r>
          </a:p>
          <a:p>
            <a:pPr>
              <a:spcBef>
                <a:spcPct val="0"/>
              </a:spcBef>
              <a:buFontTx/>
              <a:buNone/>
            </a:pPr>
            <a:r>
              <a:rPr lang="en-US" altLang="en-US" sz="2000" b="0"/>
              <a:t>    the next morning--to secure the area and beat the Red Sticks?  </a:t>
            </a:r>
          </a:p>
          <a:p>
            <a:pPr>
              <a:spcBef>
                <a:spcPct val="0"/>
              </a:spcBef>
              <a:buFontTx/>
              <a:buNone/>
            </a:pPr>
            <a:r>
              <a:rPr lang="en-US" altLang="en-US" sz="2000" b="0"/>
              <a:t>    Consider:  </a:t>
            </a:r>
          </a:p>
          <a:p>
            <a:pPr>
              <a:spcBef>
                <a:spcPct val="0"/>
              </a:spcBef>
              <a:buFontTx/>
              <a:buNone/>
            </a:pPr>
            <a:r>
              <a:rPr lang="en-US" altLang="en-US" sz="2000" b="0"/>
              <a:t>    ---Jackson’s advantages:  relatively small area, multiple-axis attack, 	</a:t>
            </a:r>
          </a:p>
          <a:p>
            <a:pPr>
              <a:spcBef>
                <a:spcPct val="0"/>
              </a:spcBef>
              <a:buFontTx/>
              <a:buNone/>
            </a:pPr>
            <a:r>
              <a:rPr lang="en-US" altLang="en-US" sz="2000" b="0"/>
              <a:t>        and at this time/place, outnumbers the Red Sticks at least four to one. </a:t>
            </a:r>
          </a:p>
          <a:p>
            <a:pPr>
              <a:spcBef>
                <a:spcPct val="0"/>
              </a:spcBef>
              <a:buFontTx/>
              <a:buNone/>
            </a:pPr>
            <a:r>
              <a:rPr lang="en-US" altLang="en-US" sz="2000" b="0"/>
              <a:t>    ---Nature of the terrain and Red Stick resistance</a:t>
            </a:r>
          </a:p>
          <a:p>
            <a:pPr>
              <a:spcBef>
                <a:spcPct val="0"/>
              </a:spcBef>
              <a:buFontTx/>
              <a:buNone/>
            </a:pPr>
            <a:r>
              <a:rPr lang="en-US" altLang="en-US" sz="2000" b="0"/>
              <a:t>    ---The cannons’ utility for this type of fight?  Indeed, how might </a:t>
            </a:r>
          </a:p>
          <a:p>
            <a:pPr>
              <a:spcBef>
                <a:spcPct val="0"/>
              </a:spcBef>
              <a:buFontTx/>
              <a:buNone/>
            </a:pPr>
            <a:r>
              <a:rPr lang="en-US" altLang="en-US" sz="2000" b="0"/>
              <a:t>        the existing weapons of the time affect this part of the battle?</a:t>
            </a:r>
          </a:p>
          <a:p>
            <a:pPr>
              <a:spcBef>
                <a:spcPct val="0"/>
              </a:spcBef>
              <a:buFontTx/>
              <a:buNone/>
            </a:pPr>
            <a:r>
              <a:rPr lang="en-US" altLang="en-US" sz="2000" b="0"/>
              <a:t>    ---The nature of Jackson’s forces </a:t>
            </a:r>
            <a:r>
              <a:rPr lang="en-US" altLang="en-US" sz="2000" b="0">
                <a:sym typeface="Wingdings" panose="05000000000000000000" pitchFamily="2" charset="2"/>
              </a:rPr>
              <a:t> willingness to close with a tenacious,</a:t>
            </a:r>
          </a:p>
          <a:p>
            <a:pPr>
              <a:spcBef>
                <a:spcPct val="0"/>
              </a:spcBef>
              <a:buFontTx/>
              <a:buNone/>
            </a:pPr>
            <a:r>
              <a:rPr lang="en-US" altLang="en-US" sz="2000" b="0">
                <a:sym typeface="Wingdings" panose="05000000000000000000" pitchFamily="2" charset="2"/>
              </a:rPr>
              <a:t>        dug-in enemy;  fratricide concerns between converging forces?  </a:t>
            </a:r>
            <a:endParaRPr lang="en-US" altLang="en-US" sz="2000" b="0"/>
          </a:p>
          <a:p>
            <a:pPr>
              <a:spcBef>
                <a:spcPct val="0"/>
              </a:spcBef>
              <a:buFontTx/>
              <a:buNone/>
            </a:pPr>
            <a:r>
              <a:rPr lang="en-US" altLang="en-US" sz="2000" b="0"/>
              <a:t>--Any difference between this fighting and that seen at Okinawa in WW2, </a:t>
            </a:r>
          </a:p>
          <a:p>
            <a:pPr>
              <a:spcBef>
                <a:spcPct val="0"/>
              </a:spcBef>
              <a:buFontTx/>
              <a:buNone/>
            </a:pPr>
            <a:r>
              <a:rPr lang="en-US" altLang="en-US" sz="2000" b="0"/>
              <a:t>    at Hue in Vietnam, or at Fallujah and several other places in OIF?   </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1">
            <a:extLst>
              <a:ext uri="{FF2B5EF4-FFF2-40B4-BE49-F238E27FC236}">
                <a16:creationId xmlns:a16="http://schemas.microsoft.com/office/drawing/2014/main" id="{97906D59-62B2-FBAE-E52C-817A2AC83EFD}"/>
              </a:ext>
            </a:extLst>
          </p:cNvPr>
          <p:cNvSpPr txBox="1">
            <a:spLocks noChangeArrowheads="1"/>
          </p:cNvSpPr>
          <p:nvPr/>
        </p:nvSpPr>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8:  The Redoubt Area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Part 2: Law-of-War Issues</a:t>
            </a:r>
          </a:p>
          <a:p>
            <a:pPr algn="ctr">
              <a:spcBef>
                <a:spcPct val="0"/>
              </a:spcBef>
              <a:buFontTx/>
              <a:buNone/>
            </a:pPr>
            <a:endParaRPr lang="en-US" altLang="en-US" sz="2000"/>
          </a:p>
          <a:p>
            <a:pPr>
              <a:spcBef>
                <a:spcPct val="0"/>
              </a:spcBef>
              <a:buFontTx/>
              <a:buNone/>
            </a:pPr>
            <a:r>
              <a:rPr lang="en-US" altLang="en-US" sz="2000" b="0"/>
              <a:t>--Was there a formal law-of-war treaty at that time? Other guidelines?</a:t>
            </a:r>
          </a:p>
          <a:p>
            <a:pPr>
              <a:spcBef>
                <a:spcPct val="0"/>
              </a:spcBef>
              <a:buFontTx/>
              <a:buNone/>
            </a:pPr>
            <a:r>
              <a:rPr lang="en-US" altLang="en-US" sz="2000" b="0"/>
              <a:t>--What explains the depredations by some of Jackson’s men?</a:t>
            </a:r>
          </a:p>
          <a:p>
            <a:pPr>
              <a:spcBef>
                <a:spcPct val="0"/>
              </a:spcBef>
              <a:buFontTx/>
              <a:buNone/>
            </a:pPr>
            <a:r>
              <a:rPr lang="en-US" altLang="en-US" sz="2000" b="0"/>
              <a:t>    ---Review again the background of Indian-White relations for the Creeks </a:t>
            </a:r>
          </a:p>
          <a:p>
            <a:pPr>
              <a:spcBef>
                <a:spcPct val="0"/>
              </a:spcBef>
              <a:buFontTx/>
              <a:buNone/>
            </a:pPr>
            <a:r>
              <a:rPr lang="en-US" altLang="en-US" sz="2000" b="0"/>
              <a:t>        and Tennesseans </a:t>
            </a:r>
            <a:r>
              <a:rPr lang="en-US" altLang="en-US" sz="2000" b="0" i="1"/>
              <a:t>at that time</a:t>
            </a:r>
            <a:r>
              <a:rPr lang="en-US" altLang="en-US" sz="2000" b="0"/>
              <a:t>.</a:t>
            </a:r>
          </a:p>
          <a:p>
            <a:pPr>
              <a:spcBef>
                <a:spcPct val="0"/>
              </a:spcBef>
              <a:buFontTx/>
              <a:buNone/>
            </a:pPr>
            <a:r>
              <a:rPr lang="en-US" altLang="en-US" sz="2000" b="0"/>
              <a:t>    ---The moods of the fighters on both sides during the melee?</a:t>
            </a:r>
          </a:p>
          <a:p>
            <a:pPr>
              <a:spcBef>
                <a:spcPct val="0"/>
              </a:spcBef>
              <a:buFontTx/>
              <a:buNone/>
            </a:pPr>
            <a:r>
              <a:rPr lang="en-US" altLang="en-US" sz="2000" b="0"/>
              <a:t>    ---Indian ally attitudes toward the Red Sticks? </a:t>
            </a:r>
          </a:p>
          <a:p>
            <a:pPr>
              <a:spcBef>
                <a:spcPct val="0"/>
              </a:spcBef>
              <a:buFontTx/>
              <a:buNone/>
            </a:pPr>
            <a:r>
              <a:rPr lang="en-US" altLang="en-US" sz="2000" b="0"/>
              <a:t>    ---Jackson’s control?</a:t>
            </a:r>
          </a:p>
          <a:p>
            <a:pPr>
              <a:spcBef>
                <a:spcPct val="0"/>
              </a:spcBef>
              <a:buFontTx/>
              <a:buNone/>
            </a:pPr>
            <a:r>
              <a:rPr lang="en-US" altLang="en-US" sz="2000" b="0"/>
              <a:t>--Did Jackson ever ask the holdouts to surrender?  Why might the Red Stick</a:t>
            </a:r>
          </a:p>
          <a:p>
            <a:pPr>
              <a:spcBef>
                <a:spcPct val="0"/>
              </a:spcBef>
              <a:buFontTx/>
              <a:buNone/>
            </a:pPr>
            <a:r>
              <a:rPr lang="en-US" altLang="en-US" sz="2000" b="0"/>
              <a:t>    warriors not surrender?</a:t>
            </a:r>
          </a:p>
          <a:p>
            <a:pPr>
              <a:spcBef>
                <a:spcPct val="0"/>
              </a:spcBef>
              <a:buFontTx/>
              <a:buNone/>
            </a:pPr>
            <a:r>
              <a:rPr lang="en-US" altLang="en-US" sz="2000" b="0"/>
              <a:t>--Were there Red Stick POWs?  Warriors or non-combatants? What happened</a:t>
            </a:r>
          </a:p>
          <a:p>
            <a:pPr>
              <a:spcBef>
                <a:spcPct val="0"/>
              </a:spcBef>
              <a:buFontTx/>
              <a:buNone/>
            </a:pPr>
            <a:r>
              <a:rPr lang="en-US" altLang="en-US" sz="2000" b="0"/>
              <a:t>    to them?  Modern-day parallel?</a:t>
            </a:r>
          </a:p>
          <a:p>
            <a:pPr>
              <a:spcBef>
                <a:spcPct val="0"/>
              </a:spcBef>
              <a:buFontTx/>
              <a:buNone/>
            </a:pPr>
            <a:r>
              <a:rPr lang="en-US" altLang="en-US" sz="2000" b="0"/>
              <a:t>--Indeed, what LoW/PoW issues apply from this battle to today?</a:t>
            </a:r>
          </a:p>
          <a:p>
            <a:pPr>
              <a:spcBef>
                <a:spcPct val="0"/>
              </a:spcBef>
              <a:buFontTx/>
              <a:buNone/>
            </a:pPr>
            <a:r>
              <a:rPr lang="en-US" altLang="en-US" sz="2000" b="0"/>
              <a:t>--Again, any difference between this fighting and that seen at Okinawa in WW2,</a:t>
            </a:r>
          </a:p>
          <a:p>
            <a:pPr>
              <a:spcBef>
                <a:spcPct val="0"/>
              </a:spcBef>
              <a:buFontTx/>
              <a:buNone/>
            </a:pPr>
            <a:r>
              <a:rPr lang="en-US" altLang="en-US" sz="2000" b="0"/>
              <a:t>    at Hue in Vietnam, or at Fallujah and several other places in OIF?   </a:t>
            </a:r>
          </a:p>
          <a:p>
            <a:pPr>
              <a:spcBef>
                <a:spcPct val="0"/>
              </a:spcBef>
              <a:buFontTx/>
              <a:buNone/>
            </a:pPr>
            <a:endParaRPr lang="en-US" altLang="en-US" sz="2000" b="0"/>
          </a:p>
          <a:p>
            <a:pPr>
              <a:spcBef>
                <a:spcPct val="0"/>
              </a:spcBef>
              <a:buFontTx/>
              <a:buNone/>
            </a:pPr>
            <a:r>
              <a:rPr lang="en-US" altLang="en-US" sz="2000" b="0"/>
              <a:t>  </a:t>
            </a:r>
            <a:endParaRPr lang="en-US" altLang="en-US" sz="2400" b="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7A76CE1F-986A-2B7D-8A6F-73FC37F8E7A9}"/>
              </a:ext>
            </a:extLst>
          </p:cNvPr>
          <p:cNvSpPr txBox="1">
            <a:spLocks noChangeArrowheads="1"/>
          </p:cNvSpPr>
          <p:nvPr/>
        </p:nvSpPr>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INTRODUCTION: THE CHALLENGE OF </a:t>
            </a:r>
          </a:p>
          <a:p>
            <a:pPr algn="ctr">
              <a:spcBef>
                <a:spcPct val="0"/>
              </a:spcBef>
              <a:buFontTx/>
              <a:buNone/>
            </a:pPr>
            <a:r>
              <a:rPr lang="en-US" altLang="en-US" sz="2400" b="0"/>
              <a:t>A HORSEHOE BEND STAFF RIDE</a:t>
            </a:r>
          </a:p>
          <a:p>
            <a:pPr>
              <a:spcBef>
                <a:spcPct val="0"/>
              </a:spcBef>
              <a:buFontTx/>
              <a:buNone/>
            </a:pPr>
            <a:endParaRPr lang="en-US" altLang="en-US" sz="2400" b="0"/>
          </a:p>
          <a:p>
            <a:pPr>
              <a:spcBef>
                <a:spcPct val="0"/>
              </a:spcBef>
              <a:buFontTx/>
              <a:buNone/>
            </a:pPr>
            <a:r>
              <a:rPr lang="en-US" altLang="en-US" sz="2000" b="0"/>
              <a:t>--There doesn’t seem to be much to this battle</a:t>
            </a:r>
          </a:p>
          <a:p>
            <a:pPr>
              <a:spcBef>
                <a:spcPct val="0"/>
              </a:spcBef>
              <a:buFontTx/>
              <a:buNone/>
            </a:pPr>
            <a:endParaRPr lang="en-US" altLang="en-US" sz="2000" b="0"/>
          </a:p>
          <a:p>
            <a:pPr>
              <a:spcBef>
                <a:spcPct val="0"/>
              </a:spcBef>
              <a:buFontTx/>
              <a:buNone/>
            </a:pPr>
            <a:r>
              <a:rPr lang="en-US" altLang="en-US" sz="2000" b="0"/>
              <a:t>--</a:t>
            </a:r>
            <a:r>
              <a:rPr lang="en-US" altLang="en-US" sz="2000" b="0" i="1"/>
              <a:t>NO</a:t>
            </a:r>
            <a:r>
              <a:rPr lang="en-US" altLang="en-US" sz="2000" b="0"/>
              <a:t> records, accounts, memoirs, etc. for Horseshoe Bend Red Sticks</a:t>
            </a:r>
          </a:p>
          <a:p>
            <a:pPr>
              <a:spcBef>
                <a:spcPct val="0"/>
              </a:spcBef>
              <a:buFontTx/>
              <a:buNone/>
            </a:pPr>
            <a:endParaRPr lang="en-US" altLang="en-US" sz="2000" b="0"/>
          </a:p>
          <a:p>
            <a:pPr>
              <a:spcBef>
                <a:spcPct val="0"/>
              </a:spcBef>
              <a:buFontTx/>
              <a:buNone/>
            </a:pPr>
            <a:r>
              <a:rPr lang="en-US" altLang="en-US" sz="2000" b="0"/>
              <a:t>--The battle is not the typical Indian Wars battle.  The Indians were in the fort. </a:t>
            </a:r>
          </a:p>
          <a:p>
            <a:pPr>
              <a:spcBef>
                <a:spcPct val="0"/>
              </a:spcBef>
              <a:buFontTx/>
              <a:buNone/>
            </a:pPr>
            <a:endParaRPr lang="en-US" altLang="en-US" sz="2000" b="0"/>
          </a:p>
          <a:p>
            <a:pPr>
              <a:spcBef>
                <a:spcPct val="0"/>
              </a:spcBef>
              <a:buFontTx/>
              <a:buNone/>
            </a:pPr>
            <a:r>
              <a:rPr lang="en-US" altLang="en-US" sz="2000" b="0"/>
              <a:t>--And how is this supposed to be about coalition ops, </a:t>
            </a:r>
          </a:p>
          <a:p>
            <a:pPr>
              <a:spcBef>
                <a:spcPct val="0"/>
              </a:spcBef>
              <a:buFontTx/>
              <a:buNone/>
            </a:pPr>
            <a:r>
              <a:rPr lang="en-US" altLang="en-US" sz="2000" b="0"/>
              <a:t>	counterinsurgency (COIN), combined arms, and laws of war?</a:t>
            </a:r>
          </a:p>
          <a:p>
            <a:pPr>
              <a:spcBef>
                <a:spcPct val="0"/>
              </a:spcBef>
              <a:buFontTx/>
              <a:buNone/>
            </a:pPr>
            <a:endParaRPr lang="en-US" altLang="en-US" sz="2000" b="0"/>
          </a:p>
          <a:p>
            <a:pPr>
              <a:spcBef>
                <a:spcPct val="0"/>
              </a:spcBef>
              <a:buFontTx/>
              <a:buNone/>
            </a:pPr>
            <a:r>
              <a:rPr lang="en-US" altLang="en-US" sz="2000" b="0"/>
              <a:t>--What difference did weapons and tactics make in a melee?</a:t>
            </a:r>
          </a:p>
          <a:p>
            <a:pPr>
              <a:spcBef>
                <a:spcPct val="0"/>
              </a:spcBef>
              <a:buFontTx/>
              <a:buNone/>
            </a:pPr>
            <a:endParaRPr lang="en-US" altLang="en-US" sz="2000" b="0"/>
          </a:p>
          <a:p>
            <a:pPr>
              <a:spcBef>
                <a:spcPct val="0"/>
              </a:spcBef>
              <a:buFontTx/>
              <a:buNone/>
            </a:pPr>
            <a:r>
              <a:rPr lang="en-US" altLang="en-US" sz="2000" b="0"/>
              <a:t>--What about Jackson’s logistical scheme? </a:t>
            </a:r>
          </a:p>
          <a:p>
            <a:pPr>
              <a:spcBef>
                <a:spcPct val="0"/>
              </a:spcBef>
              <a:buFontTx/>
              <a:buNone/>
            </a:pPr>
            <a:endParaRPr lang="en-US" altLang="en-US" sz="2000" b="0"/>
          </a:p>
          <a:p>
            <a:pPr>
              <a:spcBef>
                <a:spcPct val="0"/>
              </a:spcBef>
              <a:buFontTx/>
              <a:buNone/>
            </a:pPr>
            <a:r>
              <a:rPr lang="en-US" altLang="en-US" sz="2000" b="0"/>
              <a:t>--Are there maps or something to analyze terrain?</a:t>
            </a:r>
          </a:p>
          <a:p>
            <a:pPr>
              <a:spcBef>
                <a:spcPct val="0"/>
              </a:spcBef>
              <a:buFontTx/>
              <a:buNone/>
            </a:pPr>
            <a:endParaRPr lang="en-US" altLang="en-US" sz="2400" b="0"/>
          </a:p>
          <a:p>
            <a:pPr algn="ctr">
              <a:spcBef>
                <a:spcPct val="0"/>
              </a:spcBef>
              <a:buFontTx/>
              <a:buNone/>
            </a:pPr>
            <a:r>
              <a:rPr lang="en-US" altLang="en-US" sz="2400"/>
              <a:t>ALONG WITH THIS GUIDE, SOURCES DO EXIST . . . .</a:t>
            </a:r>
            <a:endParaRPr lang="en-US" altLang="en-US" sz="2400" b="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1">
            <a:extLst>
              <a:ext uri="{FF2B5EF4-FFF2-40B4-BE49-F238E27FC236}">
                <a16:creationId xmlns:a16="http://schemas.microsoft.com/office/drawing/2014/main" id="{516DAACC-3D62-2670-8EC0-C0486FE443A3}"/>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9:</a:t>
            </a:r>
          </a:p>
          <a:p>
            <a:pPr algn="ctr">
              <a:spcBef>
                <a:spcPct val="0"/>
              </a:spcBef>
              <a:buFontTx/>
              <a:buNone/>
            </a:pPr>
            <a:r>
              <a:rPr lang="en-US" altLang="en-US" sz="2400" b="0"/>
              <a:t>Riverside </a:t>
            </a:r>
            <a:endParaRPr lang="en-US" altLang="en-US" sz="2000" b="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1">
            <a:extLst>
              <a:ext uri="{FF2B5EF4-FFF2-40B4-BE49-F238E27FC236}">
                <a16:creationId xmlns:a16="http://schemas.microsoft.com/office/drawing/2014/main" id="{14458AB7-C126-132F-CC01-55BAD7F9A433}"/>
              </a:ext>
            </a:extLst>
          </p:cNvPr>
          <p:cNvSpPr txBox="1">
            <a:spLocks noChangeArrowheads="1"/>
          </p:cNvSpPr>
          <p:nvPr/>
        </p:nvSpPr>
        <p:spPr bwMode="auto">
          <a:xfrm>
            <a:off x="0" y="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9:  Riverside</a:t>
            </a:r>
          </a:p>
          <a:p>
            <a:pPr>
              <a:spcBef>
                <a:spcPct val="0"/>
              </a:spcBef>
              <a:buFontTx/>
              <a:buNone/>
            </a:pPr>
            <a:endParaRPr lang="en-US" altLang="en-US" sz="2000" b="0">
              <a:solidFill>
                <a:srgbClr val="FF0000"/>
              </a:solidFill>
            </a:endParaRPr>
          </a:p>
          <a:p>
            <a:pPr>
              <a:spcBef>
                <a:spcPct val="0"/>
              </a:spcBef>
              <a:buFontTx/>
              <a:buNone/>
            </a:pPr>
            <a:r>
              <a:rPr lang="en-US" altLang="en-US" sz="2000">
                <a:solidFill>
                  <a:srgbClr val="FF0000"/>
                </a:solidFill>
              </a:rPr>
              <a:t>	 Directions.</a:t>
            </a:r>
            <a:r>
              <a:rPr lang="en-US" altLang="en-US" sz="2000" b="0">
                <a:solidFill>
                  <a:srgbClr val="FF0000"/>
                </a:solidFill>
              </a:rPr>
              <a:t> </a:t>
            </a:r>
            <a:r>
              <a:rPr lang="en-US" altLang="en-US" sz="2000" b="0"/>
              <a:t>From the ‘redoubt area’/road junction, walk north on the park road about 500 yards back to the riverside parking pullout area.  </a:t>
            </a:r>
          </a:p>
          <a:p>
            <a:pPr>
              <a:spcBef>
                <a:spcPct val="0"/>
              </a:spcBef>
              <a:buFontTx/>
              <a:buNone/>
            </a:pPr>
            <a:r>
              <a:rPr lang="en-US" altLang="en-US" sz="2000" b="0"/>
              <a:t>	The island just across the river adds one more aspect to the battle’s end-game fighting.  Red Sticks trying to escape by the river were shot by Lieutenant Bean’s riflemen stationed on the island.  This is a good spot to discuss battle’s end and aftermath.</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1">
            <a:extLst>
              <a:ext uri="{FF2B5EF4-FFF2-40B4-BE49-F238E27FC236}">
                <a16:creationId xmlns:a16="http://schemas.microsoft.com/office/drawing/2014/main" id="{433A7EC0-68F8-46EA-7BFD-BFD4DD3ABB44}"/>
              </a:ext>
            </a:extLst>
          </p:cNvPr>
          <p:cNvSpPr txBox="1">
            <a:spLocks noChangeArrowheads="1"/>
          </p:cNvSpPr>
          <p:nvPr/>
        </p:nvSpPr>
        <p:spPr bwMode="auto">
          <a:xfrm>
            <a:off x="0" y="0"/>
            <a:ext cx="91440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dirty="0">
                <a:solidFill>
                  <a:srgbClr val="FF0000"/>
                </a:solidFill>
              </a:rPr>
              <a:t>Tour Stand 9:  Riverside</a:t>
            </a:r>
          </a:p>
          <a:p>
            <a:pPr algn="ctr">
              <a:spcBef>
                <a:spcPct val="0"/>
              </a:spcBef>
              <a:buFontTx/>
              <a:buNone/>
            </a:pPr>
            <a:r>
              <a:rPr lang="en-US" altLang="en-US" sz="2000" dirty="0">
                <a:solidFill>
                  <a:srgbClr val="FF0000"/>
                </a:solidFill>
              </a:rPr>
              <a:t>Battle and Creek War Outcomes</a:t>
            </a:r>
          </a:p>
          <a:p>
            <a:pPr algn="ctr">
              <a:spcBef>
                <a:spcPct val="0"/>
              </a:spcBef>
              <a:buFontTx/>
              <a:buNone/>
            </a:pPr>
            <a:r>
              <a:rPr lang="en-US" altLang="en-US" sz="2000" dirty="0">
                <a:solidFill>
                  <a:srgbClr val="0000FF"/>
                </a:solidFill>
              </a:rPr>
              <a:t>Reference Menu for Research</a:t>
            </a:r>
          </a:p>
          <a:p>
            <a:pPr algn="ctr">
              <a:spcBef>
                <a:spcPct val="0"/>
              </a:spcBef>
              <a:buFontTx/>
              <a:buNone/>
            </a:pPr>
            <a:endParaRPr lang="en-US" altLang="en-US" sz="2000" dirty="0">
              <a:solidFill>
                <a:srgbClr val="FF0000"/>
              </a:solidFill>
            </a:endParaRPr>
          </a:p>
          <a:p>
            <a:pPr algn="ctr">
              <a:spcBef>
                <a:spcPct val="0"/>
              </a:spcBef>
              <a:buFontTx/>
              <a:buNone/>
            </a:pPr>
            <a:r>
              <a:rPr lang="en-US" altLang="en-US" sz="1800" dirty="0">
                <a:solidFill>
                  <a:srgbClr val="0000FF"/>
                </a:solidFill>
              </a:rPr>
              <a:t>The same sources for Stop 8 may apply to research here.</a:t>
            </a:r>
          </a:p>
          <a:p>
            <a:pPr>
              <a:spcBef>
                <a:spcPct val="0"/>
              </a:spcBef>
              <a:buFontTx/>
              <a:buNone/>
            </a:pPr>
            <a:r>
              <a:rPr lang="en-US" altLang="en-US" sz="1800" b="0" dirty="0">
                <a:solidFill>
                  <a:srgbClr val="0000FF"/>
                </a:solidFill>
              </a:rPr>
              <a:t>--This file’s slides 261-282 </a:t>
            </a:r>
          </a:p>
          <a:p>
            <a:pPr>
              <a:spcBef>
                <a:spcPct val="0"/>
              </a:spcBef>
              <a:buNone/>
            </a:pPr>
            <a:r>
              <a:rPr lang="en-US" altLang="en-US" sz="1800" b="0" dirty="0">
                <a:solidFill>
                  <a:srgbClr val="0000FF"/>
                </a:solidFill>
              </a:rPr>
              <a:t>--Bassett, ed. </a:t>
            </a:r>
            <a:r>
              <a:rPr lang="en-US" altLang="en-US" sz="1800" b="0" i="1" dirty="0">
                <a:solidFill>
                  <a:srgbClr val="0000FF"/>
                </a:solidFill>
              </a:rPr>
              <a:t>Correspondence of Andrew Jackson, Volumes I</a:t>
            </a:r>
            <a:r>
              <a:rPr lang="en-US" altLang="en-US" sz="1800" b="0" dirty="0">
                <a:solidFill>
                  <a:srgbClr val="0000FF"/>
                </a:solidFill>
              </a:rPr>
              <a:t> </a:t>
            </a:r>
            <a:r>
              <a:rPr lang="en-US" altLang="en-US" sz="1800" b="0" i="1" dirty="0">
                <a:solidFill>
                  <a:srgbClr val="0000FF"/>
                </a:solidFill>
              </a:rPr>
              <a:t>and III</a:t>
            </a:r>
            <a:r>
              <a:rPr lang="en-US" altLang="en-US" sz="1800" b="0" dirty="0">
                <a:solidFill>
                  <a:srgbClr val="0000FF"/>
                </a:solidFill>
              </a:rPr>
              <a:t> (on-line)</a:t>
            </a:r>
            <a:endParaRPr lang="en-US" altLang="en-US" sz="1800" b="0" i="1" dirty="0">
              <a:solidFill>
                <a:srgbClr val="0000FF"/>
              </a:solidFill>
            </a:endParaRPr>
          </a:p>
          <a:p>
            <a:pPr>
              <a:spcBef>
                <a:spcPct val="0"/>
              </a:spcBef>
              <a:buFontTx/>
              <a:buNone/>
            </a:pPr>
            <a:r>
              <a:rPr lang="en-US" altLang="en-US" sz="1800" b="0" dirty="0">
                <a:solidFill>
                  <a:srgbClr val="0000FF"/>
                </a:solidFill>
              </a:rPr>
              <a:t>--</a:t>
            </a:r>
            <a:r>
              <a:rPr lang="en-US" altLang="en-US" sz="1800" b="0" dirty="0" err="1">
                <a:solidFill>
                  <a:srgbClr val="0000FF"/>
                </a:solidFill>
              </a:rPr>
              <a:t>Braund</a:t>
            </a:r>
            <a:r>
              <a:rPr lang="en-US" altLang="en-US" sz="1800" b="0" dirty="0">
                <a:solidFill>
                  <a:srgbClr val="0000FF"/>
                </a:solidFill>
              </a:rPr>
              <a:t>, ed., </a:t>
            </a:r>
            <a:r>
              <a:rPr lang="en-US" altLang="en-US" sz="1800" b="0" i="1" dirty="0">
                <a:solidFill>
                  <a:srgbClr val="0000FF"/>
                </a:solidFill>
              </a:rPr>
              <a:t>Tohopeka,</a:t>
            </a:r>
            <a:r>
              <a:rPr lang="en-US" altLang="en-US" sz="1800" b="0" dirty="0">
                <a:solidFill>
                  <a:srgbClr val="0000FF"/>
                </a:solidFill>
              </a:rPr>
              <a:t> Ch. 8 (the best overall source; + Weatherford’s actions)</a:t>
            </a:r>
          </a:p>
          <a:p>
            <a:pPr>
              <a:spcBef>
                <a:spcPct val="0"/>
              </a:spcBef>
              <a:buFontTx/>
              <a:buNone/>
            </a:pPr>
            <a:r>
              <a:rPr lang="en-US" altLang="en-US" sz="1800" b="0" dirty="0">
                <a:solidFill>
                  <a:srgbClr val="0000FF"/>
                </a:solidFill>
              </a:rPr>
              <a:t>--Buchanan, </a:t>
            </a:r>
            <a:r>
              <a:rPr lang="en-US" altLang="en-US" sz="1800" b="0" i="1" dirty="0">
                <a:solidFill>
                  <a:srgbClr val="0000FF"/>
                </a:solidFill>
              </a:rPr>
              <a:t>Jackson’s Way</a:t>
            </a:r>
            <a:r>
              <a:rPr lang="en-US" altLang="en-US" sz="1800" b="0" dirty="0">
                <a:solidFill>
                  <a:srgbClr val="0000FF"/>
                </a:solidFill>
              </a:rPr>
              <a:t>, Ch. 18-Epilogue (short &amp; long-term actions/effects) </a:t>
            </a:r>
          </a:p>
          <a:p>
            <a:pPr>
              <a:spcBef>
                <a:spcPct val="0"/>
              </a:spcBef>
              <a:buFontTx/>
              <a:buNone/>
            </a:pPr>
            <a:r>
              <a:rPr lang="en-US" altLang="en-US" sz="1800" b="0" dirty="0">
                <a:solidFill>
                  <a:srgbClr val="0000FF"/>
                </a:solidFill>
              </a:rPr>
              <a:t>--Bunn &amp; Williams, </a:t>
            </a:r>
            <a:r>
              <a:rPr lang="en-US" altLang="en-US" sz="1800" b="0" i="1" dirty="0">
                <a:solidFill>
                  <a:srgbClr val="0000FF"/>
                </a:solidFill>
              </a:rPr>
              <a:t>Battle for the Southern Frontier</a:t>
            </a:r>
            <a:r>
              <a:rPr lang="en-US" altLang="en-US" sz="1800" b="0" dirty="0">
                <a:solidFill>
                  <a:srgbClr val="0000FF"/>
                </a:solidFill>
              </a:rPr>
              <a:t>, pp. 84-7, 97-115 (summary)</a:t>
            </a:r>
          </a:p>
          <a:p>
            <a:pPr>
              <a:spcBef>
                <a:spcPct val="0"/>
              </a:spcBef>
              <a:buFontTx/>
              <a:buNone/>
            </a:pPr>
            <a:r>
              <a:rPr lang="en-US" altLang="en-US" sz="1800" b="0" dirty="0">
                <a:solidFill>
                  <a:srgbClr val="0000FF"/>
                </a:solidFill>
              </a:rPr>
              <a:t>--Clark and </a:t>
            </a:r>
            <a:r>
              <a:rPr lang="en-US" altLang="en-US" sz="1800" b="0" dirty="0" err="1">
                <a:solidFill>
                  <a:srgbClr val="0000FF"/>
                </a:solidFill>
              </a:rPr>
              <a:t>Guice</a:t>
            </a:r>
            <a:r>
              <a:rPr lang="en-US" altLang="en-US" sz="1800" b="0" dirty="0">
                <a:solidFill>
                  <a:srgbClr val="0000FF"/>
                </a:solidFill>
              </a:rPr>
              <a:t>, </a:t>
            </a:r>
            <a:r>
              <a:rPr lang="en-US" altLang="en-US" sz="1800" b="0" i="1" dirty="0">
                <a:solidFill>
                  <a:srgbClr val="0000FF"/>
                </a:solidFill>
              </a:rPr>
              <a:t>Old Southwest</a:t>
            </a:r>
            <a:r>
              <a:rPr lang="en-US" altLang="en-US" sz="1800" b="0" dirty="0">
                <a:solidFill>
                  <a:srgbClr val="0000FF"/>
                </a:solidFill>
              </a:rPr>
              <a:t>, pp. 146-159 (War of 1812 effect), 161-168 	(migration effect);  Ch. 12 (later effect upon Creeks)</a:t>
            </a:r>
          </a:p>
          <a:p>
            <a:pPr>
              <a:spcBef>
                <a:spcPct val="0"/>
              </a:spcBef>
              <a:buFontTx/>
              <a:buNone/>
            </a:pPr>
            <a:r>
              <a:rPr lang="en-US" altLang="en-US" sz="1800" b="0" dirty="0">
                <a:solidFill>
                  <a:srgbClr val="0000FF"/>
                </a:solidFill>
              </a:rPr>
              <a:t>--Debo, </a:t>
            </a:r>
            <a:r>
              <a:rPr lang="en-US" altLang="en-US" sz="1800" b="0" i="1" dirty="0">
                <a:solidFill>
                  <a:srgbClr val="0000FF"/>
                </a:solidFill>
              </a:rPr>
              <a:t>Road to Disappearance</a:t>
            </a:r>
            <a:r>
              <a:rPr lang="en-US" altLang="en-US" sz="1800" b="0" dirty="0">
                <a:solidFill>
                  <a:srgbClr val="0000FF"/>
                </a:solidFill>
              </a:rPr>
              <a:t>, pp. 81-103 (focuses upon Creeks)</a:t>
            </a:r>
          </a:p>
          <a:p>
            <a:pPr>
              <a:spcBef>
                <a:spcPct val="0"/>
              </a:spcBef>
              <a:buFontTx/>
              <a:buNone/>
            </a:pPr>
            <a:r>
              <a:rPr lang="en-US" altLang="en-US" sz="1800" b="0" dirty="0">
                <a:solidFill>
                  <a:srgbClr val="0000FF"/>
                </a:solidFill>
              </a:rPr>
              <a:t>--</a:t>
            </a:r>
            <a:r>
              <a:rPr lang="en-US" altLang="en-US" sz="1800" b="0" dirty="0" err="1">
                <a:solidFill>
                  <a:srgbClr val="0000FF"/>
                </a:solidFill>
              </a:rPr>
              <a:t>Ellisor</a:t>
            </a:r>
            <a:r>
              <a:rPr lang="en-US" altLang="en-US" sz="1800" b="0" dirty="0">
                <a:solidFill>
                  <a:srgbClr val="0000FF"/>
                </a:solidFill>
              </a:rPr>
              <a:t>, </a:t>
            </a:r>
            <a:r>
              <a:rPr lang="en-US" altLang="en-US" sz="1800" b="0" i="1" dirty="0">
                <a:solidFill>
                  <a:srgbClr val="0000FF"/>
                </a:solidFill>
              </a:rPr>
              <a:t>Second Creek War,</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1-3 (run-up to violence over 1830s removals); </a:t>
            </a:r>
          </a:p>
          <a:p>
            <a:pPr>
              <a:spcBef>
                <a:spcPct val="0"/>
              </a:spcBef>
              <a:buFontTx/>
              <a:buNone/>
            </a:pPr>
            <a:r>
              <a:rPr lang="en-US" altLang="en-US" sz="1800" b="0" dirty="0">
                <a:solidFill>
                  <a:srgbClr val="0000FF"/>
                </a:solidFill>
              </a:rPr>
              <a:t>	pp. 81, 	245-247, 330-331 (</a:t>
            </a:r>
            <a:r>
              <a:rPr lang="en-US" altLang="en-US" sz="1800" b="0" dirty="0" err="1">
                <a:solidFill>
                  <a:srgbClr val="0000FF"/>
                </a:solidFill>
              </a:rPr>
              <a:t>Menawa’s</a:t>
            </a:r>
            <a:r>
              <a:rPr lang="en-US" altLang="en-US" sz="1800" b="0" dirty="0">
                <a:solidFill>
                  <a:srgbClr val="0000FF"/>
                </a:solidFill>
              </a:rPr>
              <a:t> later actions)</a:t>
            </a:r>
          </a:p>
          <a:p>
            <a:pPr>
              <a:spcBef>
                <a:spcPct val="0"/>
              </a:spcBef>
              <a:buFontTx/>
              <a:buNone/>
            </a:pPr>
            <a:r>
              <a:rPr lang="en-US" altLang="en-US" sz="1800" b="0" dirty="0">
                <a:solidFill>
                  <a:srgbClr val="0000FF"/>
                </a:solidFill>
              </a:rPr>
              <a:t>--</a:t>
            </a:r>
            <a:r>
              <a:rPr lang="en-US" altLang="en-US" sz="1800" b="0" dirty="0" err="1">
                <a:solidFill>
                  <a:srgbClr val="0000FF"/>
                </a:solidFill>
              </a:rPr>
              <a:t>Heidler</a:t>
            </a:r>
            <a:r>
              <a:rPr lang="en-US" altLang="en-US" sz="1800" b="0" dirty="0">
                <a:solidFill>
                  <a:srgbClr val="0000FF"/>
                </a:solidFill>
              </a:rPr>
              <a:t> &amp; </a:t>
            </a:r>
            <a:r>
              <a:rPr lang="en-US" altLang="en-US" sz="1800" b="0" dirty="0" err="1">
                <a:solidFill>
                  <a:srgbClr val="0000FF"/>
                </a:solidFill>
              </a:rPr>
              <a:t>Heidler</a:t>
            </a:r>
            <a:r>
              <a:rPr lang="en-US" altLang="en-US" sz="1800" b="0" dirty="0">
                <a:solidFill>
                  <a:srgbClr val="0000FF"/>
                </a:solidFill>
              </a:rPr>
              <a:t>, </a:t>
            </a:r>
            <a:r>
              <a:rPr lang="en-US" altLang="en-US" sz="1800" b="0" i="1" dirty="0">
                <a:solidFill>
                  <a:srgbClr val="0000FF"/>
                </a:solidFill>
              </a:rPr>
              <a:t>Old Hickory’s War</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1-3 (implications for 1</a:t>
            </a:r>
            <a:r>
              <a:rPr lang="en-US" altLang="en-US" sz="1800" b="0" baseline="30000" dirty="0">
                <a:solidFill>
                  <a:srgbClr val="0000FF"/>
                </a:solidFill>
              </a:rPr>
              <a:t>st</a:t>
            </a:r>
            <a:r>
              <a:rPr lang="en-US" altLang="en-US" sz="1800" b="0" dirty="0">
                <a:solidFill>
                  <a:srgbClr val="0000FF"/>
                </a:solidFill>
              </a:rPr>
              <a:t> Seminole War)</a:t>
            </a:r>
          </a:p>
          <a:p>
            <a:pPr>
              <a:spcBef>
                <a:spcPct val="0"/>
              </a:spcBef>
              <a:buFontTx/>
              <a:buNone/>
            </a:pPr>
            <a:r>
              <a:rPr lang="en-US" altLang="en-US" sz="1800" b="0" dirty="0">
                <a:solidFill>
                  <a:srgbClr val="0000FF"/>
                </a:solidFill>
              </a:rPr>
              <a:t>--</a:t>
            </a:r>
            <a:r>
              <a:rPr lang="en-US" altLang="en-US" sz="1800" b="0" dirty="0" err="1">
                <a:solidFill>
                  <a:srgbClr val="0000FF"/>
                </a:solidFill>
              </a:rPr>
              <a:t>Kanon</a:t>
            </a:r>
            <a:r>
              <a:rPr lang="en-US" altLang="en-US" sz="1800" b="0" dirty="0">
                <a:solidFill>
                  <a:srgbClr val="0000FF"/>
                </a:solidFill>
              </a:rPr>
              <a:t>, </a:t>
            </a:r>
            <a:r>
              <a:rPr lang="en-US" altLang="en-US" sz="1800" b="0" i="1" dirty="0">
                <a:solidFill>
                  <a:srgbClr val="0000FF"/>
                </a:solidFill>
              </a:rPr>
              <a:t>Tennesseans at War</a:t>
            </a:r>
            <a:r>
              <a:rPr lang="en-US" altLang="en-US" sz="1800" b="0" dirty="0">
                <a:solidFill>
                  <a:srgbClr val="0000FF"/>
                </a:solidFill>
              </a:rPr>
              <a:t>, pp. 105-110 (immediate effect for TN forces)</a:t>
            </a:r>
          </a:p>
          <a:p>
            <a:pPr>
              <a:spcBef>
                <a:spcPct val="0"/>
              </a:spcBef>
              <a:buFontTx/>
              <a:buNone/>
            </a:pPr>
            <a:r>
              <a:rPr lang="en-US" altLang="en-US" sz="1800" b="0" dirty="0">
                <a:solidFill>
                  <a:srgbClr val="0000FF"/>
                </a:solidFill>
              </a:rPr>
              <a:t>--Martin, </a:t>
            </a:r>
            <a:r>
              <a:rPr lang="en-US" altLang="en-US" sz="1800" b="0" i="1" dirty="0">
                <a:solidFill>
                  <a:srgbClr val="0000FF"/>
                </a:solidFill>
              </a:rPr>
              <a:t>Sacred Revolt</a:t>
            </a:r>
            <a:r>
              <a:rPr lang="en-US" altLang="en-US" sz="1800" b="0" dirty="0">
                <a:solidFill>
                  <a:srgbClr val="0000FF"/>
                </a:solidFill>
              </a:rPr>
              <a:t>, pp. 163-168 (focuses upon the Creeks)</a:t>
            </a:r>
          </a:p>
          <a:p>
            <a:pPr>
              <a:spcBef>
                <a:spcPct val="0"/>
              </a:spcBef>
              <a:buFontTx/>
              <a:buNone/>
            </a:pPr>
            <a:r>
              <a:rPr lang="en-US" altLang="en-US" sz="1800" b="0" dirty="0">
                <a:solidFill>
                  <a:srgbClr val="0000FF"/>
                </a:solidFill>
              </a:rPr>
              <a:t>--O’Brien, </a:t>
            </a:r>
            <a:r>
              <a:rPr lang="en-US" altLang="en-US" sz="1800" b="0" i="1" dirty="0">
                <a:solidFill>
                  <a:srgbClr val="0000FF"/>
                </a:solidFill>
              </a:rPr>
              <a:t>In Bitterness and in Tears</a:t>
            </a:r>
            <a:r>
              <a:rPr lang="en-US" altLang="en-US" sz="1800" b="0" dirty="0">
                <a:solidFill>
                  <a:srgbClr val="0000FF"/>
                </a:solidFill>
              </a:rPr>
              <a:t>, </a:t>
            </a:r>
            <a:r>
              <a:rPr lang="en-US" altLang="en-US" sz="1800" b="0" dirty="0" err="1">
                <a:solidFill>
                  <a:srgbClr val="0000FF"/>
                </a:solidFill>
              </a:rPr>
              <a:t>Chs</a:t>
            </a:r>
            <a:r>
              <a:rPr lang="en-US" altLang="en-US" sz="1800" b="0" dirty="0">
                <a:solidFill>
                  <a:srgbClr val="0000FF"/>
                </a:solidFill>
              </a:rPr>
              <a:t>. 14-19 (War of 1812 &amp; 1</a:t>
            </a:r>
            <a:r>
              <a:rPr lang="en-US" altLang="en-US" sz="1800" b="0" baseline="30000" dirty="0">
                <a:solidFill>
                  <a:srgbClr val="0000FF"/>
                </a:solidFill>
              </a:rPr>
              <a:t>st</a:t>
            </a:r>
            <a:r>
              <a:rPr lang="en-US" altLang="en-US" sz="1800" b="0" dirty="0">
                <a:solidFill>
                  <a:srgbClr val="0000FF"/>
                </a:solidFill>
              </a:rPr>
              <a:t> Seminole War), </a:t>
            </a:r>
          </a:p>
          <a:p>
            <a:pPr>
              <a:spcBef>
                <a:spcPct val="0"/>
              </a:spcBef>
              <a:buFontTx/>
              <a:buNone/>
            </a:pPr>
            <a:r>
              <a:rPr lang="en-US" altLang="en-US" sz="1800" b="0" dirty="0">
                <a:solidFill>
                  <a:srgbClr val="0000FF"/>
                </a:solidFill>
              </a:rPr>
              <a:t>	Ch. 20 (long-term) </a:t>
            </a:r>
          </a:p>
          <a:p>
            <a:pPr>
              <a:spcBef>
                <a:spcPct val="0"/>
              </a:spcBef>
              <a:buFontTx/>
              <a:buNone/>
            </a:pPr>
            <a:r>
              <a:rPr lang="en-US" altLang="en-US" sz="1800" b="0" dirty="0">
                <a:solidFill>
                  <a:srgbClr val="0000FF"/>
                </a:solidFill>
              </a:rPr>
              <a:t>--</a:t>
            </a:r>
            <a:r>
              <a:rPr lang="en-US" altLang="en-US" sz="1800" b="0" dirty="0" err="1">
                <a:solidFill>
                  <a:srgbClr val="0000FF"/>
                </a:solidFill>
              </a:rPr>
              <a:t>Waselkov</a:t>
            </a:r>
            <a:r>
              <a:rPr lang="en-US" altLang="en-US" sz="1800" b="0" dirty="0">
                <a:solidFill>
                  <a:srgbClr val="0000FF"/>
                </a:solidFill>
              </a:rPr>
              <a:t>, </a:t>
            </a:r>
            <a:r>
              <a:rPr lang="en-US" altLang="en-US" sz="1800" b="0" i="1" dirty="0">
                <a:solidFill>
                  <a:srgbClr val="0000FF"/>
                </a:solidFill>
              </a:rPr>
              <a:t>Conquering Spirit</a:t>
            </a:r>
            <a:r>
              <a:rPr lang="en-US" altLang="en-US" sz="1800" b="0" dirty="0">
                <a:solidFill>
                  <a:srgbClr val="0000FF"/>
                </a:solidFill>
              </a:rPr>
              <a:t>, pp. 171-173 (war’s impact upon Creekland)</a:t>
            </a:r>
          </a:p>
          <a:p>
            <a:pPr>
              <a:spcBef>
                <a:spcPct val="0"/>
              </a:spcBef>
              <a:buFontTx/>
              <a:buNone/>
            </a:pPr>
            <a:r>
              <a:rPr lang="en-US" altLang="en-US" sz="1800" b="0" dirty="0">
                <a:solidFill>
                  <a:srgbClr val="0000FF"/>
                </a:solidFill>
              </a:rPr>
              <a:t>--Weir, </a:t>
            </a:r>
            <a:r>
              <a:rPr lang="en-US" altLang="en-US" sz="1800" b="0" i="1" dirty="0">
                <a:solidFill>
                  <a:srgbClr val="0000FF"/>
                </a:solidFill>
              </a:rPr>
              <a:t>Paradise of Blood</a:t>
            </a:r>
            <a:r>
              <a:rPr lang="en-US" altLang="en-US" sz="1800" b="0" dirty="0">
                <a:solidFill>
                  <a:srgbClr val="0000FF"/>
                </a:solidFill>
              </a:rPr>
              <a:t>, pp. 428-464 (post-battle actions)</a:t>
            </a:r>
          </a:p>
          <a:p>
            <a:pPr>
              <a:spcBef>
                <a:spcPct val="0"/>
              </a:spcBef>
              <a:buFontTx/>
              <a:buNone/>
            </a:pPr>
            <a:r>
              <a:rPr lang="en-US" altLang="en-US" sz="1800" b="0" dirty="0">
                <a:solidFill>
                  <a:srgbClr val="0000FF"/>
                </a:solidFill>
              </a:rPr>
              <a:t>--Wright, </a:t>
            </a:r>
            <a:r>
              <a:rPr lang="en-US" altLang="en-US" sz="1800" b="0" i="1" dirty="0">
                <a:solidFill>
                  <a:srgbClr val="0000FF"/>
                </a:solidFill>
              </a:rPr>
              <a:t>Creeks and Seminoles</a:t>
            </a:r>
            <a:r>
              <a:rPr lang="en-US" altLang="en-US" sz="1800" b="0" dirty="0">
                <a:solidFill>
                  <a:srgbClr val="0000FF"/>
                </a:solidFill>
              </a:rPr>
              <a:t>, pp. 175-320 (HSB to 1</a:t>
            </a:r>
            <a:r>
              <a:rPr lang="en-US" altLang="en-US" sz="1800" b="0" baseline="30000" dirty="0">
                <a:solidFill>
                  <a:srgbClr val="0000FF"/>
                </a:solidFill>
              </a:rPr>
              <a:t>st</a:t>
            </a:r>
            <a:r>
              <a:rPr lang="en-US" altLang="en-US" sz="1800" b="0" dirty="0">
                <a:solidFill>
                  <a:srgbClr val="0000FF"/>
                </a:solidFill>
              </a:rPr>
              <a:t> Seminole War to removal)</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1">
            <a:extLst>
              <a:ext uri="{FF2B5EF4-FFF2-40B4-BE49-F238E27FC236}">
                <a16:creationId xmlns:a16="http://schemas.microsoft.com/office/drawing/2014/main" id="{903DC715-C292-9C06-B97D-7D9243707294}"/>
              </a:ext>
            </a:extLst>
          </p:cNvPr>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9: Riverside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Part 1: Battle Outcome</a:t>
            </a:r>
          </a:p>
          <a:p>
            <a:pPr algn="ctr">
              <a:spcBef>
                <a:spcPct val="0"/>
              </a:spcBef>
              <a:buFontTx/>
              <a:buNone/>
            </a:pPr>
            <a:endParaRPr lang="en-US" altLang="en-US" sz="2000" b="0">
              <a:solidFill>
                <a:srgbClr val="FF0000"/>
              </a:solidFill>
            </a:endParaRPr>
          </a:p>
          <a:p>
            <a:pPr>
              <a:spcBef>
                <a:spcPct val="0"/>
              </a:spcBef>
              <a:buFontTx/>
              <a:buNone/>
            </a:pPr>
            <a:r>
              <a:rPr lang="en-US" altLang="en-US" sz="2000" b="0"/>
              <a:t>--Describe the fate of the Red Sticks’ attempted escape.  </a:t>
            </a:r>
          </a:p>
          <a:p>
            <a:pPr>
              <a:spcBef>
                <a:spcPct val="0"/>
              </a:spcBef>
              <a:buFontTx/>
              <a:buNone/>
            </a:pPr>
            <a:r>
              <a:rPr lang="en-US" altLang="en-US" sz="2000" b="0"/>
              <a:t>    Why would Jackson’s troops shoot fleeing Red Stick warriors?</a:t>
            </a:r>
          </a:p>
          <a:p>
            <a:pPr>
              <a:spcBef>
                <a:spcPct val="0"/>
              </a:spcBef>
              <a:buFontTx/>
              <a:buNone/>
            </a:pPr>
            <a:r>
              <a:rPr lang="en-US" altLang="en-US" sz="2000" b="0"/>
              <a:t>--Compare how well Jackson and the Red Sticks anticipated an escape. </a:t>
            </a:r>
          </a:p>
          <a:p>
            <a:pPr>
              <a:spcBef>
                <a:spcPct val="0"/>
              </a:spcBef>
              <a:buFontTx/>
              <a:buNone/>
            </a:pPr>
            <a:r>
              <a:rPr lang="en-US" altLang="en-US" sz="2000" b="0"/>
              <a:t>--Why might Red Sticks say they anticipated an escape, </a:t>
            </a:r>
          </a:p>
          <a:p>
            <a:pPr>
              <a:spcBef>
                <a:spcPct val="0"/>
              </a:spcBef>
              <a:buFontTx/>
              <a:buNone/>
            </a:pPr>
            <a:r>
              <a:rPr lang="en-US" altLang="en-US" sz="2000" b="0"/>
              <a:t>    and that more of them escaped than Jackson claimed?</a:t>
            </a:r>
          </a:p>
          <a:p>
            <a:pPr>
              <a:spcBef>
                <a:spcPct val="0"/>
              </a:spcBef>
              <a:buFontTx/>
              <a:buNone/>
            </a:pPr>
            <a:r>
              <a:rPr lang="en-US" altLang="en-US" sz="2000" b="0"/>
              <a:t>--Compare smoothbore muskets and rifle muskets.  </a:t>
            </a:r>
          </a:p>
          <a:p>
            <a:pPr>
              <a:spcBef>
                <a:spcPct val="0"/>
              </a:spcBef>
              <a:buFontTx/>
              <a:buNone/>
            </a:pPr>
            <a:r>
              <a:rPr lang="en-US" altLang="en-US" sz="2000" b="0"/>
              <a:t>    ---Why use rifles here with the ‘Spies and Guides’? </a:t>
            </a:r>
          </a:p>
          <a:p>
            <a:pPr>
              <a:spcBef>
                <a:spcPct val="0"/>
              </a:spcBef>
              <a:buFontTx/>
              <a:buNone/>
            </a:pPr>
            <a:r>
              <a:rPr lang="en-US" altLang="en-US" sz="2000" b="0"/>
              <a:t>    ---What about elsewhere on the battlefield?</a:t>
            </a:r>
          </a:p>
          <a:p>
            <a:pPr>
              <a:spcBef>
                <a:spcPct val="0"/>
              </a:spcBef>
              <a:buFontTx/>
              <a:buNone/>
            </a:pPr>
            <a:r>
              <a:rPr lang="en-US" altLang="en-US" sz="2000" b="0"/>
              <a:t>    ---A rifled musket’s firing rate/accuracy v. escaping Red Sticks?</a:t>
            </a:r>
          </a:p>
          <a:p>
            <a:pPr>
              <a:spcBef>
                <a:spcPct val="0"/>
              </a:spcBef>
              <a:buFontTx/>
              <a:buNone/>
            </a:pPr>
            <a:r>
              <a:rPr lang="en-US" altLang="en-US" sz="2000" b="0"/>
              <a:t>--Briefly state final casualty totals.  </a:t>
            </a:r>
          </a:p>
          <a:p>
            <a:pPr>
              <a:spcBef>
                <a:spcPct val="0"/>
              </a:spcBef>
              <a:buFontTx/>
              <a:buNone/>
            </a:pPr>
            <a:r>
              <a:rPr lang="en-US" altLang="en-US" sz="2000" b="0"/>
              <a:t>    Why did Jackson’s force submerge its dead?</a:t>
            </a:r>
            <a:endParaRPr lang="en-US" altLang="en-US" sz="2000" b="0">
              <a:solidFill>
                <a:srgbClr val="FF0000"/>
              </a:solidFill>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
            <a:extLst>
              <a:ext uri="{FF2B5EF4-FFF2-40B4-BE49-F238E27FC236}">
                <a16:creationId xmlns:a16="http://schemas.microsoft.com/office/drawing/2014/main" id="{A578BF5C-AB3C-217D-B568-0EB4F1D77157}"/>
              </a:ext>
            </a:extLst>
          </p:cNvPr>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9: Riverside  </a:t>
            </a:r>
          </a:p>
          <a:p>
            <a:pPr algn="ctr">
              <a:spcBef>
                <a:spcPct val="0"/>
              </a:spcBef>
              <a:buFontTx/>
              <a:buNone/>
            </a:pPr>
            <a:r>
              <a:rPr lang="en-US" altLang="en-US" sz="2000">
                <a:solidFill>
                  <a:srgbClr val="FF0000"/>
                </a:solidFill>
              </a:rPr>
              <a:t>Suggested SME Talking Points / Group Discussion Questions</a:t>
            </a:r>
          </a:p>
          <a:p>
            <a:pPr algn="ctr">
              <a:spcBef>
                <a:spcPct val="0"/>
              </a:spcBef>
              <a:buFontTx/>
              <a:buNone/>
            </a:pPr>
            <a:r>
              <a:rPr lang="en-US" altLang="en-US" sz="2000" u="sng"/>
              <a:t>Part 2: Creek War Outcome</a:t>
            </a:r>
          </a:p>
          <a:p>
            <a:pPr algn="ctr">
              <a:spcBef>
                <a:spcPct val="0"/>
              </a:spcBef>
              <a:buFontTx/>
              <a:buNone/>
            </a:pPr>
            <a:endParaRPr lang="en-US" altLang="en-US" sz="2000" b="0">
              <a:solidFill>
                <a:srgbClr val="FF0000"/>
              </a:solidFill>
            </a:endParaRPr>
          </a:p>
          <a:p>
            <a:pPr>
              <a:spcBef>
                <a:spcPct val="0"/>
              </a:spcBef>
              <a:buFontTx/>
              <a:buNone/>
            </a:pPr>
            <a:r>
              <a:rPr lang="en-US" altLang="en-US" sz="2000" b="0"/>
              <a:t>--What effect did this battle have upon the Creek War? </a:t>
            </a:r>
          </a:p>
          <a:p>
            <a:pPr>
              <a:spcBef>
                <a:spcPct val="0"/>
              </a:spcBef>
              <a:buFontTx/>
              <a:buNone/>
            </a:pPr>
            <a:r>
              <a:rPr lang="en-US" altLang="en-US" sz="2000" b="0"/>
              <a:t>--Condition of the Red Sticks and Creeks overall after the battle?</a:t>
            </a:r>
          </a:p>
          <a:p>
            <a:pPr>
              <a:spcBef>
                <a:spcPct val="0"/>
              </a:spcBef>
              <a:buFontTx/>
              <a:buNone/>
            </a:pPr>
            <a:r>
              <a:rPr lang="en-US" altLang="en-US" sz="2000" b="0"/>
              <a:t>--Did Jackson think that Horseshoe Bend had ended the Creek War?</a:t>
            </a:r>
          </a:p>
          <a:p>
            <a:pPr>
              <a:spcBef>
                <a:spcPct val="0"/>
              </a:spcBef>
              <a:buFontTx/>
              <a:buNone/>
            </a:pPr>
            <a:r>
              <a:rPr lang="en-US" altLang="en-US" sz="2000" b="0"/>
              <a:t>--So re the Creeks, what did Jackson and the other US forces do afterwards? </a:t>
            </a:r>
          </a:p>
          <a:p>
            <a:pPr>
              <a:spcBef>
                <a:spcPct val="0"/>
              </a:spcBef>
              <a:buFontTx/>
              <a:buNone/>
            </a:pPr>
            <a:r>
              <a:rPr lang="en-US" altLang="en-US" sz="2000" b="0"/>
              <a:t>--Describe William Weatherford’s actions.  Why did he switch sides?  </a:t>
            </a:r>
          </a:p>
          <a:p>
            <a:pPr>
              <a:spcBef>
                <a:spcPct val="0"/>
              </a:spcBef>
              <a:buFontTx/>
              <a:buNone/>
            </a:pPr>
            <a:r>
              <a:rPr lang="en-US" altLang="en-US" sz="2000" b="0"/>
              <a:t>    What about Menawa in the 1830s? </a:t>
            </a:r>
          </a:p>
          <a:p>
            <a:pPr>
              <a:spcBef>
                <a:spcPct val="0"/>
              </a:spcBef>
              <a:buFontTx/>
              <a:buNone/>
            </a:pPr>
            <a:r>
              <a:rPr lang="en-US" altLang="en-US" sz="2000" b="0"/>
              <a:t>--Why was the August 1814 Treaty of Ft. Jackson so harsh?</a:t>
            </a:r>
          </a:p>
          <a:p>
            <a:pPr>
              <a:spcBef>
                <a:spcPct val="0"/>
              </a:spcBef>
              <a:buFontTx/>
              <a:buNone/>
            </a:pPr>
            <a:r>
              <a:rPr lang="en-US" altLang="en-US" sz="2000" b="0"/>
              <a:t>--What impact did Horseshoe Bend/Creek War have upon the War of 1812?</a:t>
            </a:r>
          </a:p>
          <a:p>
            <a:pPr>
              <a:spcBef>
                <a:spcPct val="0"/>
              </a:spcBef>
              <a:buFontTx/>
              <a:buNone/>
            </a:pPr>
            <a:r>
              <a:rPr lang="en-US" altLang="en-US" sz="2000" b="0"/>
              <a:t>--Did fighting with the Red Sticks end?  Why not?</a:t>
            </a:r>
          </a:p>
          <a:p>
            <a:pPr>
              <a:spcBef>
                <a:spcPct val="0"/>
              </a:spcBef>
              <a:buFontTx/>
              <a:buNone/>
            </a:pPr>
            <a:r>
              <a:rPr lang="en-US" altLang="en-US" sz="2000" b="0"/>
              <a:t>--What does the ‘end’ of the Creek War say about any insurgency-type situation</a:t>
            </a:r>
          </a:p>
          <a:p>
            <a:pPr>
              <a:spcBef>
                <a:spcPct val="0"/>
              </a:spcBef>
              <a:buFontTx/>
              <a:buNone/>
            </a:pPr>
            <a:r>
              <a:rPr lang="en-US" altLang="en-US" sz="2000" b="0"/>
              <a:t>    where outside players and sanctuaries are involved?</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Box 1">
            <a:extLst>
              <a:ext uri="{FF2B5EF4-FFF2-40B4-BE49-F238E27FC236}">
                <a16:creationId xmlns:a16="http://schemas.microsoft.com/office/drawing/2014/main" id="{D123BDD8-3B2B-869B-1D3C-34BBBC1056CE}"/>
              </a:ext>
            </a:extLst>
          </p:cNvPr>
          <p:cNvSpPr txBox="1">
            <a:spLocks noChangeArrowheads="1"/>
          </p:cNvSpPr>
          <p:nvPr/>
        </p:nvSpPr>
        <p:spPr bwMode="auto">
          <a:xfrm>
            <a:off x="0" y="990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TOUR STAND 10:</a:t>
            </a:r>
          </a:p>
          <a:p>
            <a:pPr algn="ctr">
              <a:spcBef>
                <a:spcPct val="0"/>
              </a:spcBef>
              <a:buFontTx/>
              <a:buNone/>
            </a:pPr>
            <a:r>
              <a:rPr lang="en-US" altLang="en-US" sz="2400" b="0"/>
              <a:t>Park Headquarters Area </a:t>
            </a:r>
            <a:endParaRPr lang="en-US" altLang="en-US" sz="2000" b="0"/>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a:extLst>
              <a:ext uri="{FF2B5EF4-FFF2-40B4-BE49-F238E27FC236}">
                <a16:creationId xmlns:a16="http://schemas.microsoft.com/office/drawing/2014/main" id="{0E51CCA8-87D9-D808-5EFB-39D91676C833}"/>
              </a:ext>
            </a:extLst>
          </p:cNvPr>
          <p:cNvSpPr txBox="1">
            <a:spLocks noChangeArrowheads="1"/>
          </p:cNvSpPr>
          <p:nvPr/>
        </p:nvSpPr>
        <p:spPr bwMode="auto">
          <a:xfrm>
            <a:off x="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10:  Park Headquarters Area </a:t>
            </a:r>
          </a:p>
          <a:p>
            <a:pPr algn="ctr">
              <a:spcBef>
                <a:spcPct val="0"/>
              </a:spcBef>
              <a:buFontTx/>
              <a:buNone/>
            </a:pPr>
            <a:r>
              <a:rPr lang="en-US" altLang="en-US" sz="2000">
                <a:solidFill>
                  <a:srgbClr val="FF0000"/>
                </a:solidFill>
              </a:rPr>
              <a:t>Integration Session</a:t>
            </a:r>
          </a:p>
          <a:p>
            <a:pPr>
              <a:spcBef>
                <a:spcPct val="0"/>
              </a:spcBef>
              <a:buFontTx/>
              <a:buNone/>
            </a:pPr>
            <a:endParaRPr lang="en-US" altLang="en-US" sz="2000" b="0">
              <a:solidFill>
                <a:srgbClr val="FF0000"/>
              </a:solidFill>
            </a:endParaRPr>
          </a:p>
          <a:p>
            <a:pPr>
              <a:spcBef>
                <a:spcPct val="0"/>
              </a:spcBef>
              <a:buFontTx/>
              <a:buNone/>
            </a:pPr>
            <a:r>
              <a:rPr lang="en-US" altLang="en-US" sz="2000">
                <a:solidFill>
                  <a:srgbClr val="FF0000"/>
                </a:solidFill>
              </a:rPr>
              <a:t>	 Directions.</a:t>
            </a:r>
            <a:r>
              <a:rPr lang="en-US" altLang="en-US" sz="2000" b="0">
                <a:solidFill>
                  <a:srgbClr val="FF0000"/>
                </a:solidFill>
              </a:rPr>
              <a:t> </a:t>
            </a:r>
            <a:r>
              <a:rPr lang="en-US" altLang="en-US" sz="2000" b="0"/>
              <a:t>From the riverside stop walk back toward park headquarters. Pick a spot near the overlook hill or park headquarters to integrate the lessons your group learned on the battlefield tour.</a:t>
            </a:r>
            <a:endParaRPr lang="en-US" altLang="en-US" sz="2000" b="0">
              <a:solidFill>
                <a:srgbClr val="FF0000"/>
              </a:solidFill>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a:extLst>
              <a:ext uri="{FF2B5EF4-FFF2-40B4-BE49-F238E27FC236}">
                <a16:creationId xmlns:a16="http://schemas.microsoft.com/office/drawing/2014/main" id="{A5900FD3-0605-B6E0-ABA1-C0592AB3FDE4}"/>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Tour Stand 10: Park Headquarters before Departure </a:t>
            </a:r>
          </a:p>
          <a:p>
            <a:pPr algn="ctr">
              <a:spcBef>
                <a:spcPct val="0"/>
              </a:spcBef>
              <a:buFontTx/>
              <a:buNone/>
            </a:pPr>
            <a:r>
              <a:rPr lang="en-US" altLang="en-US" sz="2000">
                <a:solidFill>
                  <a:srgbClr val="FF0000"/>
                </a:solidFill>
              </a:rPr>
              <a:t>Integration</a:t>
            </a:r>
          </a:p>
          <a:p>
            <a:pPr algn="ctr">
              <a:spcBef>
                <a:spcPct val="0"/>
              </a:spcBef>
              <a:buFontTx/>
              <a:buNone/>
            </a:pPr>
            <a:r>
              <a:rPr lang="en-US" altLang="en-US" sz="2000">
                <a:solidFill>
                  <a:srgbClr val="FF0000"/>
                </a:solidFill>
              </a:rPr>
              <a:t>Suggestions are below—also address issues that arose during your tour</a:t>
            </a:r>
            <a:endParaRPr lang="en-US" altLang="en-US" sz="2000" b="0">
              <a:solidFill>
                <a:srgbClr val="FF0000"/>
              </a:solidFill>
            </a:endParaRPr>
          </a:p>
          <a:p>
            <a:pPr>
              <a:spcBef>
                <a:spcPct val="0"/>
              </a:spcBef>
              <a:buFontTx/>
              <a:buNone/>
            </a:pPr>
            <a:endParaRPr lang="en-US" altLang="en-US" sz="2000" b="0"/>
          </a:p>
          <a:p>
            <a:pPr>
              <a:spcBef>
                <a:spcPct val="0"/>
              </a:spcBef>
              <a:buFontTx/>
              <a:buNone/>
            </a:pPr>
            <a:r>
              <a:rPr lang="en-US" altLang="en-US" sz="2000" b="0"/>
              <a:t>--Characteristics of the Offense and Defense for Jackson and the Red Sticks?</a:t>
            </a:r>
          </a:p>
          <a:p>
            <a:pPr>
              <a:spcBef>
                <a:spcPct val="0"/>
              </a:spcBef>
              <a:buFontTx/>
              <a:buNone/>
            </a:pPr>
            <a:r>
              <a:rPr lang="en-US" altLang="en-US" sz="2000" b="0"/>
              <a:t>--Were logistics and leadership key to US victory:  greater numbers than the</a:t>
            </a:r>
          </a:p>
          <a:p>
            <a:pPr>
              <a:spcBef>
                <a:spcPct val="0"/>
              </a:spcBef>
              <a:buFontTx/>
              <a:buNone/>
            </a:pPr>
            <a:r>
              <a:rPr lang="en-US" altLang="en-US" sz="2000" b="0"/>
              <a:t>    Red Sticks expected on the day of battle, and better focus?</a:t>
            </a:r>
          </a:p>
          <a:p>
            <a:pPr>
              <a:spcBef>
                <a:spcPct val="0"/>
              </a:spcBef>
              <a:buFontTx/>
              <a:buNone/>
            </a:pPr>
            <a:r>
              <a:rPr lang="en-US" altLang="en-US" sz="2000" b="0"/>
              <a:t>--Any similarities between this campaign/battle and present-day affairs?</a:t>
            </a:r>
          </a:p>
          <a:p>
            <a:pPr>
              <a:spcBef>
                <a:spcPct val="0"/>
              </a:spcBef>
              <a:buFontTx/>
              <a:buNone/>
            </a:pPr>
            <a:r>
              <a:rPr lang="en-US" altLang="en-US" sz="2000" b="0"/>
              <a:t>    ---Expeditionary ops.  What advantages did Jackson have that we don’t    </a:t>
            </a:r>
          </a:p>
          <a:p>
            <a:pPr>
              <a:spcBef>
                <a:spcPct val="0"/>
              </a:spcBef>
              <a:buFontTx/>
              <a:buNone/>
            </a:pPr>
            <a:r>
              <a:rPr lang="en-US" altLang="en-US" sz="2000" b="0"/>
              <a:t>        have in OIF/OEF/other insurgencies, and vice versa?</a:t>
            </a:r>
          </a:p>
          <a:p>
            <a:pPr>
              <a:spcBef>
                <a:spcPct val="0"/>
              </a:spcBef>
              <a:buFontTx/>
              <a:buNone/>
            </a:pPr>
            <a:r>
              <a:rPr lang="en-US" altLang="en-US" sz="2000" b="0"/>
              <a:t>    ---How might this campaign and battle have gone bad for Jackson?  </a:t>
            </a:r>
          </a:p>
          <a:p>
            <a:pPr>
              <a:spcBef>
                <a:spcPct val="0"/>
              </a:spcBef>
              <a:buFontTx/>
              <a:buNone/>
            </a:pPr>
            <a:r>
              <a:rPr lang="en-US" altLang="en-US" sz="2000" b="0"/>
              <a:t>    ---So what good things can we take from Jackson’s campaign?</a:t>
            </a:r>
          </a:p>
          <a:p>
            <a:pPr>
              <a:spcBef>
                <a:spcPct val="0"/>
              </a:spcBef>
              <a:buFontTx/>
              <a:buNone/>
            </a:pPr>
            <a:r>
              <a:rPr lang="en-US" altLang="en-US" sz="2000" b="0"/>
              <a:t>    ---Outside support issues for Jackson and the Red Sticks?</a:t>
            </a:r>
          </a:p>
          <a:p>
            <a:pPr>
              <a:spcBef>
                <a:spcPct val="0"/>
              </a:spcBef>
              <a:buFontTx/>
              <a:buNone/>
            </a:pPr>
            <a:r>
              <a:rPr lang="en-US" altLang="en-US" sz="2000" b="0"/>
              <a:t>    ---Can insurgencies be based upon cultural issues that we don’t understand?</a:t>
            </a:r>
          </a:p>
          <a:p>
            <a:pPr>
              <a:spcBef>
                <a:spcPct val="0"/>
              </a:spcBef>
              <a:buFontTx/>
              <a:buNone/>
            </a:pPr>
            <a:r>
              <a:rPr lang="en-US" altLang="en-US" sz="2000" b="0"/>
              <a:t>        Can a seemingly bad idea still inspire people? Rebel intimidation?  </a:t>
            </a:r>
          </a:p>
          <a:p>
            <a:pPr>
              <a:spcBef>
                <a:spcPct val="0"/>
              </a:spcBef>
              <a:buFontTx/>
              <a:buNone/>
            </a:pPr>
            <a:r>
              <a:rPr lang="en-US" altLang="en-US" sz="2000" b="0"/>
              <a:t>       What role does rebel/local disunity play in insurgencies?</a:t>
            </a:r>
          </a:p>
          <a:p>
            <a:pPr>
              <a:spcBef>
                <a:spcPct val="0"/>
              </a:spcBef>
              <a:buFontTx/>
              <a:buNone/>
            </a:pPr>
            <a:r>
              <a:rPr lang="en-US" altLang="en-US" sz="2000" b="0"/>
              <a:t>    ---Easy to be judgmental about poor Red Stick tactics and the 	misbehavior</a:t>
            </a:r>
          </a:p>
          <a:p>
            <a:pPr>
              <a:spcBef>
                <a:spcPct val="0"/>
              </a:spcBef>
              <a:buFontTx/>
              <a:buNone/>
            </a:pPr>
            <a:r>
              <a:rPr lang="en-US" altLang="en-US" sz="2000" b="0"/>
              <a:t>        of some of Jackson’s men—can these omissions and crimes be repeated,</a:t>
            </a:r>
          </a:p>
          <a:p>
            <a:pPr>
              <a:spcBef>
                <a:spcPct val="0"/>
              </a:spcBef>
              <a:buFontTx/>
              <a:buNone/>
            </a:pPr>
            <a:r>
              <a:rPr lang="en-US" altLang="en-US" sz="2000" b="0"/>
              <a:t>        and/or have they been repeated?  Explain.</a:t>
            </a:r>
          </a:p>
          <a:p>
            <a:pPr>
              <a:spcBef>
                <a:spcPct val="0"/>
              </a:spcBef>
              <a:buFontTx/>
              <a:buNone/>
            </a:pPr>
            <a:r>
              <a:rPr lang="en-US" altLang="en-US" sz="2000" b="0"/>
              <a:t>--For such a simple battle, why are the accounts so different?  </a:t>
            </a:r>
          </a:p>
          <a:p>
            <a:pPr>
              <a:spcBef>
                <a:spcPct val="0"/>
              </a:spcBef>
              <a:buFontTx/>
              <a:buNone/>
            </a:pPr>
            <a:r>
              <a:rPr lang="en-US" altLang="en-US" sz="2000" b="0"/>
              <a:t>--Horseshoe Bend is the Indians’ worst battlefield defeat in US history—and yet</a:t>
            </a:r>
          </a:p>
          <a:p>
            <a:pPr>
              <a:spcBef>
                <a:spcPct val="0"/>
              </a:spcBef>
              <a:buFontTx/>
              <a:buNone/>
            </a:pPr>
            <a:r>
              <a:rPr lang="en-US" altLang="en-US" sz="2000" b="0"/>
              <a:t>    Red Stick fighting continued.  Lessons re insurgency termination?  </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1">
            <a:extLst>
              <a:ext uri="{FF2B5EF4-FFF2-40B4-BE49-F238E27FC236}">
                <a16:creationId xmlns:a16="http://schemas.microsoft.com/office/drawing/2014/main" id="{D576F5C0-8FF7-D771-82A4-59BB0FC2C45D}"/>
              </a:ext>
            </a:extLst>
          </p:cNvPr>
          <p:cNvSpPr txBox="1">
            <a:spLocks noChangeArrowheads="1"/>
          </p:cNvSpPr>
          <p:nvPr/>
        </p:nvSpPr>
        <p:spPr bwMode="auto">
          <a:xfrm>
            <a:off x="0" y="1524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War of 1812 up through 1813</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1028">
            <a:extLst>
              <a:ext uri="{FF2B5EF4-FFF2-40B4-BE49-F238E27FC236}">
                <a16:creationId xmlns:a16="http://schemas.microsoft.com/office/drawing/2014/main" id="{15233C3A-3684-A7C2-F95F-92AEA70C1117}"/>
              </a:ext>
            </a:extLst>
          </p:cNvPr>
          <p:cNvSpPr txBox="1">
            <a:spLocks noChangeArrowheads="1"/>
          </p:cNvSpPr>
          <p:nvPr/>
        </p:nvSpPr>
        <p:spPr bwMode="auto">
          <a:xfrm>
            <a:off x="0" y="0"/>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War of 1812 starts with a US declaration of war on Great Britain on 18 June 1812.  The war will last until a 24 December 1814 peace treaty and actual cessation of hostilities early in 1815.</a:t>
            </a:r>
          </a:p>
          <a:p>
            <a:pPr algn="ctr">
              <a:spcBef>
                <a:spcPct val="0"/>
              </a:spcBef>
              <a:buFontTx/>
              <a:buNone/>
            </a:pPr>
            <a:endParaRPr lang="en-US" altLang="en-US" sz="2400" b="0"/>
          </a:p>
          <a:p>
            <a:pPr algn="ctr">
              <a:spcBef>
                <a:spcPct val="0"/>
              </a:spcBef>
              <a:buFontTx/>
              <a:buNone/>
            </a:pPr>
            <a:r>
              <a:rPr lang="en-US" altLang="en-US" sz="2800" b="0"/>
              <a:t>CAUSES OF THE WAR OF 1812</a:t>
            </a:r>
          </a:p>
          <a:p>
            <a:pPr algn="ctr">
              <a:spcBef>
                <a:spcPct val="0"/>
              </a:spcBef>
              <a:buFontTx/>
              <a:buNone/>
            </a:pPr>
            <a:endParaRPr lang="en-US" altLang="en-US" sz="2400" b="0"/>
          </a:p>
          <a:p>
            <a:pPr>
              <a:spcBef>
                <a:spcPct val="0"/>
              </a:spcBef>
              <a:buFontTx/>
              <a:buNone/>
            </a:pPr>
            <a:r>
              <a:rPr lang="en-US" altLang="en-US" sz="2200" b="0"/>
              <a:t>--Americans were upset with Great Britain’s seizure of American  merchant ships and sailors to support its years-long struggle with France’s Napoleon Bonaparte.</a:t>
            </a:r>
          </a:p>
          <a:p>
            <a:pPr>
              <a:spcBef>
                <a:spcPct val="0"/>
              </a:spcBef>
              <a:buFontTx/>
              <a:buNone/>
            </a:pPr>
            <a:endParaRPr lang="en-US" altLang="en-US" sz="2200" b="0"/>
          </a:p>
          <a:p>
            <a:pPr>
              <a:spcBef>
                <a:spcPct val="0"/>
              </a:spcBef>
              <a:buFontTx/>
              <a:buNone/>
            </a:pPr>
            <a:r>
              <a:rPr lang="en-US" altLang="en-US" sz="2200" b="0"/>
              <a:t>--Particularly relevant to the Horseshoe Bend battle was American suspicion that British agents were behind Indian unrest in the old Northwest (e.g., modern-day Illinois, Indiana and Ohio) as well as budding unrest among the Creeks in the American South.  </a:t>
            </a:r>
          </a:p>
          <a:p>
            <a:pPr>
              <a:spcBef>
                <a:spcPct val="0"/>
              </a:spcBef>
              <a:buFontTx/>
              <a:buNone/>
            </a:pPr>
            <a:endParaRPr lang="en-US" altLang="en-US" sz="2200" b="0"/>
          </a:p>
          <a:p>
            <a:pPr>
              <a:spcBef>
                <a:spcPct val="0"/>
              </a:spcBef>
              <a:buFontTx/>
              <a:buNone/>
            </a:pPr>
            <a:r>
              <a:rPr lang="en-US" altLang="en-US" sz="2200" b="0"/>
              <a:t>--’Warhawks’ in the US Congress and elsewhere in the country believed that the US must stand up for its sovereign rights on the seas and also end the perceived British-inspired Indian scourge.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CB8359EB-C74D-2AB4-63BB-67BA7378F16F}"/>
              </a:ext>
            </a:extLst>
          </p:cNvPr>
          <p:cNvSpPr txBox="1">
            <a:spLocks noChangeArrowheads="1"/>
          </p:cNvSpPr>
          <p:nvPr/>
        </p:nvSpPr>
        <p:spPr bwMode="auto">
          <a:xfrm>
            <a:off x="0" y="30480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The following slides contain books and essays </a:t>
            </a:r>
          </a:p>
          <a:p>
            <a:pPr algn="ctr">
              <a:spcBef>
                <a:spcPct val="0"/>
              </a:spcBef>
              <a:buFontTx/>
              <a:buNone/>
            </a:pPr>
            <a:r>
              <a:rPr lang="en-US" altLang="en-US" sz="2400" b="0"/>
              <a:t>that support research for an HSB staff ride.</a:t>
            </a:r>
          </a:p>
          <a:p>
            <a:pPr algn="ctr">
              <a:spcBef>
                <a:spcPct val="0"/>
              </a:spcBef>
              <a:buFontTx/>
              <a:buNone/>
            </a:pPr>
            <a:endParaRPr lang="en-US" altLang="en-US" sz="2400" b="0"/>
          </a:p>
          <a:p>
            <a:pPr algn="ctr">
              <a:spcBef>
                <a:spcPct val="0"/>
              </a:spcBef>
              <a:buFontTx/>
              <a:buNone/>
            </a:pPr>
            <a:r>
              <a:rPr lang="en-US" altLang="en-US" sz="2400" b="0"/>
              <a:t>You may or may not have access to them, but some are online, </a:t>
            </a:r>
          </a:p>
          <a:p>
            <a:pPr algn="ctr">
              <a:spcBef>
                <a:spcPct val="0"/>
              </a:spcBef>
              <a:buFontTx/>
              <a:buNone/>
            </a:pPr>
            <a:r>
              <a:rPr lang="en-US" altLang="en-US" sz="2400" b="0"/>
              <a:t>and their URLs were accessed in 2021.</a:t>
            </a:r>
          </a:p>
          <a:p>
            <a:pPr algn="ctr">
              <a:spcBef>
                <a:spcPct val="0"/>
              </a:spcBef>
              <a:buFontTx/>
              <a:buNone/>
            </a:pPr>
            <a:endParaRPr lang="en-US" altLang="en-US" sz="2400" b="0"/>
          </a:p>
          <a:p>
            <a:pPr algn="ctr">
              <a:spcBef>
                <a:spcPct val="0"/>
              </a:spcBef>
              <a:buFontTx/>
              <a:buNone/>
            </a:pPr>
            <a:r>
              <a:rPr lang="en-US" altLang="en-US" sz="2400" b="0"/>
              <a:t>The later slides in this file have information </a:t>
            </a:r>
          </a:p>
          <a:p>
            <a:pPr algn="ctr">
              <a:spcBef>
                <a:spcPct val="0"/>
              </a:spcBef>
              <a:buFontTx/>
              <a:buNone/>
            </a:pPr>
            <a:r>
              <a:rPr lang="en-US" altLang="en-US" sz="2400" b="0"/>
              <a:t>which supports each stop.</a:t>
            </a:r>
          </a:p>
          <a:p>
            <a:pPr algn="ctr">
              <a:spcBef>
                <a:spcPct val="0"/>
              </a:spcBef>
              <a:buFontTx/>
              <a:buNone/>
            </a:pPr>
            <a:endParaRPr lang="en-US" altLang="en-US" sz="2400" b="0"/>
          </a:p>
          <a:p>
            <a:pPr algn="ctr">
              <a:spcBef>
                <a:spcPct val="0"/>
              </a:spcBef>
              <a:buFontTx/>
              <a:buNone/>
            </a:pPr>
            <a:r>
              <a:rPr lang="en-US" altLang="en-US" sz="2400" b="0"/>
              <a:t>The Tour-Stand Guide also specifies page references </a:t>
            </a:r>
          </a:p>
          <a:p>
            <a:pPr algn="ctr">
              <a:spcBef>
                <a:spcPct val="0"/>
              </a:spcBef>
              <a:buFontTx/>
              <a:buNone/>
            </a:pPr>
            <a:r>
              <a:rPr lang="en-US" altLang="en-US" sz="2400" b="0"/>
              <a:t>in these books and articles, </a:t>
            </a:r>
          </a:p>
          <a:p>
            <a:pPr algn="ctr">
              <a:spcBef>
                <a:spcPct val="0"/>
              </a:spcBef>
              <a:buFontTx/>
              <a:buNone/>
            </a:pPr>
            <a:r>
              <a:rPr lang="en-US" altLang="en-US" sz="2400" b="0"/>
              <a:t>as well as slide-number references in this file</a:t>
            </a:r>
          </a:p>
          <a:p>
            <a:pPr algn="ctr">
              <a:spcBef>
                <a:spcPct val="0"/>
              </a:spcBef>
              <a:buFontTx/>
              <a:buNone/>
            </a:pPr>
            <a:r>
              <a:rPr lang="en-US" altLang="en-US" sz="2400" b="0"/>
              <a:t>for each stop.</a:t>
            </a:r>
            <a:endParaRPr lang="en-US" altLang="en-US" sz="2000" b="0"/>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a:extLst>
              <a:ext uri="{FF2B5EF4-FFF2-40B4-BE49-F238E27FC236}">
                <a16:creationId xmlns:a16="http://schemas.microsoft.com/office/drawing/2014/main" id="{EE5260A2-2068-9B1B-F79F-BC009C578434}"/>
              </a:ext>
            </a:extLst>
          </p:cNvPr>
          <p:cNvSpPr txBox="1">
            <a:spLocks noChangeArrowheads="1"/>
          </p:cNvSpPr>
          <p:nvPr/>
        </p:nvSpPr>
        <p:spPr bwMode="auto">
          <a:xfrm>
            <a:off x="228600" y="228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800"/>
          </a:p>
        </p:txBody>
      </p:sp>
      <p:sp>
        <p:nvSpPr>
          <p:cNvPr id="3075" name="Rectangle 3">
            <a:extLst>
              <a:ext uri="{FF2B5EF4-FFF2-40B4-BE49-F238E27FC236}">
                <a16:creationId xmlns:a16="http://schemas.microsoft.com/office/drawing/2014/main" id="{0E4F3DBC-83C9-281D-A986-7E596952DFD3}"/>
              </a:ext>
            </a:extLst>
          </p:cNvPr>
          <p:cNvSpPr>
            <a:spLocks noChangeArrowheads="1"/>
          </p:cNvSpPr>
          <p:nvPr/>
        </p:nvSpPr>
        <p:spPr bwMode="auto">
          <a:xfrm>
            <a:off x="0" y="0"/>
            <a:ext cx="9144000" cy="6032500"/>
          </a:xfrm>
          <a:prstGeom prst="rect">
            <a:avLst/>
          </a:prstGeom>
          <a:noFill/>
          <a:ln w="9525">
            <a:noFill/>
            <a:miter lim="800000"/>
            <a:headEnd/>
            <a:tailEnd/>
          </a:ln>
        </p:spPr>
        <p:txBody>
          <a:bodyPr>
            <a:spAutoFit/>
          </a:bodyPr>
          <a:lstStyle/>
          <a:p>
            <a:pPr algn="ctr">
              <a:defRPr/>
            </a:pPr>
            <a:r>
              <a:rPr lang="en-US" sz="2400" b="1" dirty="0">
                <a:latin typeface="+mn-lt"/>
              </a:rPr>
              <a:t>SPEAKING OF INDIAN UNREST IN THE NORTHWEST,</a:t>
            </a:r>
          </a:p>
          <a:p>
            <a:pPr algn="ctr">
              <a:defRPr/>
            </a:pPr>
            <a:r>
              <a:rPr lang="en-US" sz="2400" b="1" dirty="0">
                <a:latin typeface="+mn-lt"/>
              </a:rPr>
              <a:t>TECUMSEH AND THE PROPHET 1</a:t>
            </a:r>
          </a:p>
          <a:p>
            <a:pPr>
              <a:defRPr/>
            </a:pPr>
            <a:endParaRPr lang="en-US" sz="3200" dirty="0">
              <a:latin typeface="+mn-lt"/>
            </a:endParaRPr>
          </a:p>
          <a:p>
            <a:pPr>
              <a:defRPr/>
            </a:pPr>
            <a:r>
              <a:rPr lang="en-US" sz="2200" dirty="0">
                <a:latin typeface="+mn-lt"/>
              </a:rPr>
              <a:t>--Two Shawnee brothers led an Indian unity </a:t>
            </a:r>
            <a:r>
              <a:rPr lang="en-US" sz="2200" i="1" dirty="0">
                <a:latin typeface="+mn-lt"/>
              </a:rPr>
              <a:t>and</a:t>
            </a:r>
            <a:r>
              <a:rPr lang="en-US" sz="2200" dirty="0">
                <a:latin typeface="+mn-lt"/>
              </a:rPr>
              <a:t> spiritual movement </a:t>
            </a:r>
          </a:p>
          <a:p>
            <a:pPr>
              <a:defRPr/>
            </a:pPr>
            <a:r>
              <a:rPr lang="en-US" sz="2200" dirty="0">
                <a:latin typeface="+mn-lt"/>
              </a:rPr>
              <a:t>versus U.S. encroachment/influence, 181</a:t>
            </a:r>
          </a:p>
          <a:p>
            <a:pPr>
              <a:defRPr/>
            </a:pPr>
            <a:r>
              <a:rPr lang="en-US" sz="2200" dirty="0">
                <a:latin typeface="+mn-lt"/>
              </a:rPr>
              <a:t>	---Tecumseh: political leader / warrior / spiritual leader</a:t>
            </a:r>
          </a:p>
          <a:p>
            <a:pPr>
              <a:defRPr/>
            </a:pPr>
            <a:r>
              <a:rPr lang="en-US" sz="2200" dirty="0">
                <a:latin typeface="+mn-lt"/>
              </a:rPr>
              <a:t>	---The Prophet:  main spiritual leader</a:t>
            </a:r>
          </a:p>
          <a:p>
            <a:pPr>
              <a:defRPr/>
            </a:pPr>
            <a:endParaRPr lang="en-US" sz="2200" dirty="0">
              <a:latin typeface="+mn-lt"/>
            </a:endParaRPr>
          </a:p>
          <a:p>
            <a:pPr>
              <a:defRPr/>
            </a:pPr>
            <a:r>
              <a:rPr lang="en-US" sz="2200" dirty="0">
                <a:latin typeface="+mn-lt"/>
              </a:rPr>
              <a:t>--Specific aims:  </a:t>
            </a:r>
          </a:p>
          <a:p>
            <a:pPr>
              <a:defRPr/>
            </a:pPr>
            <a:r>
              <a:rPr lang="en-US" sz="2200" dirty="0">
                <a:latin typeface="+mn-lt"/>
              </a:rPr>
              <a:t>	---Get right with the Great Spirit and Indian ways, because white 	ways have corroded Indian strength</a:t>
            </a:r>
          </a:p>
          <a:p>
            <a:pPr>
              <a:defRPr/>
            </a:pPr>
            <a:r>
              <a:rPr lang="en-US" sz="2200" dirty="0">
                <a:latin typeface="+mn-lt"/>
              </a:rPr>
              <a:t>	---Tecumseh also proposed Indian unity, and violence if needed, 	to stop white American land greed and corrosive influence </a:t>
            </a:r>
          </a:p>
          <a:p>
            <a:pPr>
              <a:defRPr/>
            </a:pPr>
            <a:endParaRPr lang="en-US" sz="2200" dirty="0">
              <a:latin typeface="+mn-lt"/>
            </a:endParaRPr>
          </a:p>
          <a:p>
            <a:pPr>
              <a:defRPr/>
            </a:pPr>
            <a:r>
              <a:rPr lang="en-US" sz="2200" dirty="0">
                <a:latin typeface="+mn-lt"/>
              </a:rPr>
              <a:t>--Rather than achieving unity, the brothers divided even their own tribe.  However they had enough followers--factions from diverse tribes--to create a capital, ‘Prophetstown,’ in Indiana Territory.  </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2">
            <a:extLst>
              <a:ext uri="{FF2B5EF4-FFF2-40B4-BE49-F238E27FC236}">
                <a16:creationId xmlns:a16="http://schemas.microsoft.com/office/drawing/2014/main" id="{EBA27EED-E6F0-15A9-08D7-AD31D9D65CA6}"/>
              </a:ext>
            </a:extLst>
          </p:cNvPr>
          <p:cNvSpPr txBox="1">
            <a:spLocks noChangeArrowheads="1"/>
          </p:cNvSpPr>
          <p:nvPr/>
        </p:nvSpPr>
        <p:spPr bwMode="auto">
          <a:xfrm>
            <a:off x="0" y="0"/>
            <a:ext cx="9144000" cy="5848350"/>
          </a:xfrm>
          <a:prstGeom prst="rect">
            <a:avLst/>
          </a:prstGeom>
          <a:noFill/>
          <a:ln w="3175">
            <a:noFill/>
            <a:miter lim="800000"/>
            <a:headEnd/>
            <a:tailEnd/>
          </a:ln>
        </p:spPr>
        <p:txBody>
          <a:bodyPr>
            <a:spAutoFit/>
          </a:bodyPr>
          <a:lstStyle/>
          <a:p>
            <a:pPr algn="ctr">
              <a:defRPr/>
            </a:pPr>
            <a:r>
              <a:rPr lang="en-US" sz="2400" b="1" dirty="0">
                <a:latin typeface="+mn-lt"/>
              </a:rPr>
              <a:t>THE NORTHWEST INDIAN SITUATION: </a:t>
            </a:r>
          </a:p>
          <a:p>
            <a:pPr algn="ctr">
              <a:defRPr/>
            </a:pPr>
            <a:r>
              <a:rPr lang="en-US" sz="2400" b="1" dirty="0">
                <a:latin typeface="+mn-lt"/>
              </a:rPr>
              <a:t>TECUMSEH AND THE PROPHET 2</a:t>
            </a:r>
          </a:p>
          <a:p>
            <a:pPr>
              <a:defRPr/>
            </a:pPr>
            <a:endParaRPr lang="en-US" dirty="0">
              <a:latin typeface="Arial" charset="0"/>
            </a:endParaRPr>
          </a:p>
          <a:p>
            <a:pPr>
              <a:defRPr/>
            </a:pPr>
            <a:r>
              <a:rPr lang="en-US" sz="2200" dirty="0">
                <a:latin typeface="Arial" charset="0"/>
              </a:rPr>
              <a:t>	--Meanwhile, the Indiana territorial governor, William Harrison, had secured much Indian land via an 1809 treaty with compliant tribal leaders (he used Indian debt and poverty as leverage).  Tecumseh was outraged, and repeatedly objected.  </a:t>
            </a:r>
          </a:p>
          <a:p>
            <a:pPr>
              <a:defRPr/>
            </a:pPr>
            <a:r>
              <a:rPr lang="en-US" sz="2200" dirty="0">
                <a:latin typeface="Arial" charset="0"/>
              </a:rPr>
              <a:t>	</a:t>
            </a:r>
          </a:p>
          <a:p>
            <a:pPr>
              <a:defRPr/>
            </a:pPr>
            <a:r>
              <a:rPr lang="en-US" sz="2200" dirty="0">
                <a:latin typeface="Arial" charset="0"/>
              </a:rPr>
              <a:t>	--Tecumseh had to balance his peaceful public opposition with his discrete push for Indians to fight the whites if necessary.  The British sympathized with Tecumseh, but their support waxed and waned with the diplomatic relations with the US.  Mostly they hesitated because they didn’t want to start a war with the US over this matter.  Not all Indians were discrete, and some occasionally attacked whites in the Old Northwest.  Between the brothers’ public actions and these attacks, tensions in the Old Northwest remained high. </a:t>
            </a:r>
          </a:p>
          <a:p>
            <a:pPr>
              <a:defRPr/>
            </a:pPr>
            <a:r>
              <a:rPr lang="en-US" sz="2200" dirty="0">
                <a:latin typeface="Arial" charset="0"/>
              </a:rPr>
              <a:t>	</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2">
            <a:extLst>
              <a:ext uri="{FF2B5EF4-FFF2-40B4-BE49-F238E27FC236}">
                <a16:creationId xmlns:a16="http://schemas.microsoft.com/office/drawing/2014/main" id="{5D345E16-53B7-A53E-ABF1-96909CA0A779}"/>
              </a:ext>
            </a:extLst>
          </p:cNvPr>
          <p:cNvSpPr txBox="1">
            <a:spLocks noChangeArrowheads="1"/>
          </p:cNvSpPr>
          <p:nvPr/>
        </p:nvSpPr>
        <p:spPr bwMode="auto">
          <a:xfrm>
            <a:off x="0" y="0"/>
            <a:ext cx="9144000" cy="2462213"/>
          </a:xfrm>
          <a:prstGeom prst="rect">
            <a:avLst/>
          </a:prstGeom>
          <a:noFill/>
          <a:ln w="3175">
            <a:noFill/>
            <a:miter lim="800000"/>
            <a:headEnd/>
            <a:tailEnd/>
          </a:ln>
        </p:spPr>
        <p:txBody>
          <a:bodyPr>
            <a:spAutoFit/>
          </a:bodyPr>
          <a:lstStyle/>
          <a:p>
            <a:pPr algn="ctr">
              <a:defRPr/>
            </a:pPr>
            <a:r>
              <a:rPr lang="en-US" sz="2400" b="1" dirty="0">
                <a:latin typeface="+mn-lt"/>
              </a:rPr>
              <a:t>THE NORTHWEST INDIAN SITUATION: </a:t>
            </a:r>
          </a:p>
          <a:p>
            <a:pPr algn="ctr">
              <a:defRPr/>
            </a:pPr>
            <a:r>
              <a:rPr lang="en-US" sz="2400" b="1" dirty="0">
                <a:latin typeface="+mn-lt"/>
              </a:rPr>
              <a:t>TECUMSEH AND THE PROPHET 3</a:t>
            </a:r>
          </a:p>
          <a:p>
            <a:pPr>
              <a:defRPr/>
            </a:pPr>
            <a:endParaRPr lang="en-US" dirty="0">
              <a:latin typeface="Arial" charset="0"/>
            </a:endParaRPr>
          </a:p>
          <a:p>
            <a:pPr>
              <a:defRPr/>
            </a:pPr>
            <a:r>
              <a:rPr lang="en-US" sz="2200" dirty="0">
                <a:latin typeface="Arial" charset="0"/>
              </a:rPr>
              <a:t>	--In fall 1811, Tecumseh went to the Deep South to rally the tribes there.  He did not achieve much success overall, but did have a decisive impact upon the Creeks, fomenting a civil war between pro-US Creeks and pro-Tecumseh ‘Red Sticks’  (more to follow).      </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12">
            <a:extLst>
              <a:ext uri="{FF2B5EF4-FFF2-40B4-BE49-F238E27FC236}">
                <a16:creationId xmlns:a16="http://schemas.microsoft.com/office/drawing/2014/main" id="{9D1A1DBF-AC43-2E50-D122-288195AE53A5}"/>
              </a:ext>
            </a:extLst>
          </p:cNvPr>
          <p:cNvSpPr txBox="1">
            <a:spLocks noChangeArrowheads="1"/>
          </p:cNvSpPr>
          <p:nvPr/>
        </p:nvSpPr>
        <p:spPr bwMode="auto">
          <a:xfrm>
            <a:off x="0" y="0"/>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TECUMSEH, THE PROPHET, </a:t>
            </a:r>
          </a:p>
          <a:p>
            <a:pPr algn="ctr">
              <a:spcBef>
                <a:spcPct val="0"/>
              </a:spcBef>
              <a:buFontTx/>
              <a:buNone/>
            </a:pPr>
            <a:r>
              <a:rPr lang="en-US" altLang="en-US" sz="2400"/>
              <a:t>AND THE BATTLE OF TIPPECANOE 1</a:t>
            </a:r>
          </a:p>
          <a:p>
            <a:pPr>
              <a:spcBef>
                <a:spcPct val="0"/>
              </a:spcBef>
              <a:buFontTx/>
              <a:buNone/>
            </a:pPr>
            <a:endParaRPr lang="en-US" altLang="en-US" sz="1800" b="0"/>
          </a:p>
          <a:p>
            <a:pPr>
              <a:spcBef>
                <a:spcPct val="0"/>
              </a:spcBef>
              <a:buFontTx/>
              <a:buNone/>
            </a:pPr>
            <a:r>
              <a:rPr lang="en-US" altLang="en-US" sz="2200" b="0"/>
              <a:t>	--While Tecumseh was away, Harrison’s force of regulars and militia advanced upon Prophetstown. The Prophet sanctioned a night-time attack on Harrison’s armed camp at nearby Tippecanoe Creek.  It achieved Surprise, but was poorly organized and relied too much on ‘spirit.’ The Prophet didn’t command the assault so much as let key followers do their own thing.  Recall this for the Creek War.</a:t>
            </a:r>
          </a:p>
          <a:p>
            <a:pPr>
              <a:spcBef>
                <a:spcPct val="0"/>
              </a:spcBef>
              <a:buFontTx/>
              <a:buNone/>
            </a:pPr>
            <a:r>
              <a:rPr lang="en-US" altLang="en-US" sz="2200" b="0"/>
              <a:t>	</a:t>
            </a:r>
          </a:p>
          <a:p>
            <a:pPr>
              <a:spcBef>
                <a:spcPct val="0"/>
              </a:spcBef>
              <a:buFontTx/>
              <a:buNone/>
            </a:pPr>
            <a:r>
              <a:rPr lang="en-US" altLang="en-US" sz="2200" b="0"/>
              <a:t>	--For his part, Harrison had fortified his camp well enough to repel the Prophet’s attackers. Harrison was also in better command of the situation than the Prophet.  Harrison stopped the attack and then destroyed Prophetstown after the Indians broke contact.</a:t>
            </a:r>
          </a:p>
          <a:p>
            <a:pPr>
              <a:spcBef>
                <a:spcPct val="0"/>
              </a:spcBef>
              <a:buFontTx/>
              <a:buNone/>
            </a:pPr>
            <a:r>
              <a:rPr lang="en-US" altLang="en-US" sz="2200" b="0"/>
              <a:t>	</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12">
            <a:extLst>
              <a:ext uri="{FF2B5EF4-FFF2-40B4-BE49-F238E27FC236}">
                <a16:creationId xmlns:a16="http://schemas.microsoft.com/office/drawing/2014/main" id="{7958A52F-2123-1611-F082-7131AF593CF8}"/>
              </a:ext>
            </a:extLst>
          </p:cNvPr>
          <p:cNvSpPr txBox="1">
            <a:spLocks noChangeArrowheads="1"/>
          </p:cNvSpPr>
          <p:nvPr/>
        </p:nvSpPr>
        <p:spPr bwMode="auto">
          <a:xfrm>
            <a:off x="0" y="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TECUMSEH, THE PROPHET, </a:t>
            </a:r>
          </a:p>
          <a:p>
            <a:pPr algn="ctr">
              <a:spcBef>
                <a:spcPct val="0"/>
              </a:spcBef>
              <a:buFontTx/>
              <a:buNone/>
            </a:pPr>
            <a:r>
              <a:rPr lang="en-US" altLang="en-US" sz="2400"/>
              <a:t>AND THE BATTLE OF TIPPECANOE 2</a:t>
            </a:r>
          </a:p>
          <a:p>
            <a:pPr>
              <a:spcBef>
                <a:spcPct val="0"/>
              </a:spcBef>
              <a:buFontTx/>
              <a:buNone/>
            </a:pPr>
            <a:endParaRPr lang="en-US" altLang="en-US" sz="1800" b="0"/>
          </a:p>
          <a:p>
            <a:pPr>
              <a:spcBef>
                <a:spcPct val="0"/>
              </a:spcBef>
              <a:buFontTx/>
              <a:buNone/>
            </a:pPr>
            <a:r>
              <a:rPr lang="en-US" altLang="en-US" sz="2200" b="0"/>
              <a:t>	--The troubled Indian unity movement remained so, but Tecumseh’s followers and allies reacted violently over the next year, with several small-scale independent raids.  However, Tecumseh’s people struggled with deprivation and sought British help.  This fueled further white suspicions regarding the Indian-British connection.  When the War of 1812 started, Tecumseh and his followers allied with the British in Canada, east of Detroit.</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a:extLst>
              <a:ext uri="{FF2B5EF4-FFF2-40B4-BE49-F238E27FC236}">
                <a16:creationId xmlns:a16="http://schemas.microsoft.com/office/drawing/2014/main" id="{2865731C-38F7-7207-AA9D-9954649175AA}"/>
              </a:ext>
            </a:extLst>
          </p:cNvPr>
          <p:cNvSpPr txBox="1">
            <a:spLocks noChangeArrowheads="1"/>
          </p:cNvSpPr>
          <p:nvPr/>
        </p:nvSpPr>
        <p:spPr bwMode="auto">
          <a:xfrm>
            <a:off x="0" y="0"/>
            <a:ext cx="9110663"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WAR OF 1812 STRATEGIES</a:t>
            </a:r>
            <a:r>
              <a:rPr lang="en-US" altLang="en-US" sz="2400">
                <a:solidFill>
                  <a:schemeClr val="accent2"/>
                </a:solidFill>
              </a:rPr>
              <a:t>/AIMS</a:t>
            </a:r>
          </a:p>
          <a:p>
            <a:pPr>
              <a:spcBef>
                <a:spcPct val="0"/>
              </a:spcBef>
              <a:buFontTx/>
              <a:buNone/>
            </a:pPr>
            <a:endParaRPr lang="en-US" altLang="en-US" sz="2800" b="0"/>
          </a:p>
          <a:p>
            <a:pPr algn="ctr">
              <a:spcBef>
                <a:spcPct val="0"/>
              </a:spcBef>
              <a:buFontTx/>
              <a:buNone/>
            </a:pPr>
            <a:r>
              <a:rPr lang="en-US" altLang="en-US" sz="2200"/>
              <a:t>UNITED STATES</a:t>
            </a:r>
          </a:p>
          <a:p>
            <a:pPr algn="ctr">
              <a:spcBef>
                <a:spcPct val="0"/>
              </a:spcBef>
              <a:buFontTx/>
              <a:buNone/>
            </a:pPr>
            <a:r>
              <a:rPr lang="en-US" altLang="en-US" sz="2200" b="0"/>
              <a:t>Take advantage of Britain’s French distraction to:</a:t>
            </a:r>
          </a:p>
          <a:p>
            <a:pPr>
              <a:spcBef>
                <a:spcPct val="0"/>
              </a:spcBef>
              <a:buFontTx/>
              <a:buNone/>
            </a:pPr>
            <a:r>
              <a:rPr lang="en-US" altLang="en-US" sz="2200" b="0"/>
              <a:t>	</a:t>
            </a:r>
          </a:p>
          <a:p>
            <a:pPr>
              <a:spcBef>
                <a:spcPct val="0"/>
              </a:spcBef>
              <a:buFontTx/>
              <a:buNone/>
            </a:pPr>
            <a:r>
              <a:rPr lang="en-US" altLang="en-US" sz="2200" b="0"/>
              <a:t>--Take Canada </a:t>
            </a:r>
          </a:p>
          <a:p>
            <a:pPr>
              <a:spcBef>
                <a:spcPct val="0"/>
              </a:spcBef>
              <a:buFontTx/>
              <a:buNone/>
            </a:pPr>
            <a:r>
              <a:rPr lang="en-US" altLang="en-US" sz="2200" b="0"/>
              <a:t>	---Defeat Indian threat</a:t>
            </a:r>
          </a:p>
          <a:p>
            <a:pPr>
              <a:spcBef>
                <a:spcPct val="0"/>
              </a:spcBef>
              <a:buFontTx/>
              <a:buNone/>
            </a:pPr>
            <a:r>
              <a:rPr lang="en-US" altLang="en-US" sz="2200" b="0"/>
              <a:t>	---Obtain bargaining chip versus the British</a:t>
            </a:r>
          </a:p>
          <a:p>
            <a:pPr>
              <a:spcBef>
                <a:spcPct val="0"/>
              </a:spcBef>
              <a:buFontTx/>
              <a:buNone/>
            </a:pPr>
            <a:r>
              <a:rPr lang="en-US" altLang="en-US" sz="2200" b="0"/>
              <a:t>--End Royal Navy harassment on the high seas</a:t>
            </a:r>
          </a:p>
          <a:p>
            <a:pPr>
              <a:spcBef>
                <a:spcPct val="0"/>
              </a:spcBef>
              <a:buFontTx/>
              <a:buNone/>
            </a:pPr>
            <a:r>
              <a:rPr lang="en-US" altLang="en-US" sz="2200" b="0"/>
              <a:t>--Confirm sovereignty via the above—but sovereignty in itself </a:t>
            </a:r>
          </a:p>
          <a:p>
            <a:pPr>
              <a:spcBef>
                <a:spcPct val="0"/>
              </a:spcBef>
              <a:buFontTx/>
              <a:buNone/>
            </a:pPr>
            <a:r>
              <a:rPr lang="en-US" altLang="en-US" sz="2200" b="0"/>
              <a:t>	became paramount as the US encountered problems </a:t>
            </a:r>
          </a:p>
          <a:p>
            <a:pPr>
              <a:spcBef>
                <a:spcPct val="0"/>
              </a:spcBef>
              <a:buFontTx/>
              <a:buNone/>
            </a:pPr>
            <a:r>
              <a:rPr lang="en-US" altLang="en-US" sz="2200" b="0"/>
              <a:t>	with the other objectives</a:t>
            </a:r>
          </a:p>
          <a:p>
            <a:pPr>
              <a:spcBef>
                <a:spcPct val="0"/>
              </a:spcBef>
              <a:buFontTx/>
              <a:buNone/>
            </a:pPr>
            <a:endParaRPr lang="en-US" altLang="en-US" sz="2200" b="0"/>
          </a:p>
          <a:p>
            <a:pPr algn="ctr">
              <a:spcBef>
                <a:spcPct val="0"/>
              </a:spcBef>
              <a:buFontTx/>
              <a:buNone/>
            </a:pPr>
            <a:r>
              <a:rPr lang="en-US" altLang="en-US" sz="2200"/>
              <a:t>GREAT BRITAIN</a:t>
            </a:r>
            <a:r>
              <a:rPr lang="en-US" altLang="en-US" sz="2200" b="0"/>
              <a:t>  </a:t>
            </a:r>
          </a:p>
          <a:p>
            <a:pPr>
              <a:spcBef>
                <a:spcPct val="0"/>
              </a:spcBef>
              <a:buFontTx/>
              <a:buNone/>
            </a:pPr>
            <a:endParaRPr lang="en-US" altLang="en-US" sz="2200" b="0">
              <a:solidFill>
                <a:srgbClr val="FF0000"/>
              </a:solidFill>
            </a:endParaRPr>
          </a:p>
          <a:p>
            <a:pPr>
              <a:spcBef>
                <a:spcPct val="0"/>
              </a:spcBef>
              <a:buFontTx/>
              <a:buNone/>
            </a:pPr>
            <a:r>
              <a:rPr lang="en-US" altLang="en-US" sz="2200" b="0"/>
              <a:t>--Defeat Napoleon Bonaparte = distraction </a:t>
            </a:r>
            <a:r>
              <a:rPr lang="en-US" altLang="en-US" sz="2200" b="0">
                <a:sym typeface="Wingdings" panose="05000000000000000000" pitchFamily="2" charset="2"/>
              </a:rPr>
              <a:t> 1814</a:t>
            </a:r>
            <a:r>
              <a:rPr lang="en-US" altLang="en-US" sz="2200" b="0"/>
              <a:t> </a:t>
            </a:r>
          </a:p>
          <a:p>
            <a:pPr>
              <a:spcBef>
                <a:spcPct val="0"/>
              </a:spcBef>
              <a:buFontTx/>
              <a:buNone/>
            </a:pPr>
            <a:r>
              <a:rPr lang="en-US" altLang="en-US" sz="2200" b="0"/>
              <a:t>--Hold Canada</a:t>
            </a:r>
          </a:p>
          <a:p>
            <a:pPr>
              <a:spcBef>
                <a:spcPct val="0"/>
              </a:spcBef>
              <a:buFontTx/>
              <a:buNone/>
            </a:pPr>
            <a:r>
              <a:rPr lang="en-US" altLang="en-US" sz="2200" b="0"/>
              <a:t>--Blockade U.S.</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a:extLst>
              <a:ext uri="{FF2B5EF4-FFF2-40B4-BE49-F238E27FC236}">
                <a16:creationId xmlns:a16="http://schemas.microsoft.com/office/drawing/2014/main" id="{3E48B9D3-37F9-056E-5F0E-0B0EEEFD6017}"/>
              </a:ext>
            </a:extLst>
          </p:cNvPr>
          <p:cNvSpPr txBox="1">
            <a:spLocks noChangeArrowheads="1"/>
          </p:cNvSpPr>
          <p:nvPr/>
        </p:nvSpPr>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1</a:t>
            </a:r>
          </a:p>
          <a:p>
            <a:pPr eaLnBrk="1" hangingPunct="1">
              <a:spcBef>
                <a:spcPct val="0"/>
              </a:spcBef>
              <a:buFontTx/>
              <a:buNone/>
            </a:pPr>
            <a:endParaRPr lang="en-US" altLang="en-US" sz="1800" b="0"/>
          </a:p>
          <a:p>
            <a:pPr eaLnBrk="1" hangingPunct="1">
              <a:spcBef>
                <a:spcPct val="0"/>
              </a:spcBef>
              <a:buFontTx/>
              <a:buNone/>
            </a:pPr>
            <a:r>
              <a:rPr lang="en-US" altLang="en-US" sz="2200" b="0"/>
              <a:t>	--Throughout the war, US political leaders stuck to their strict financial principles and did little to fund the war seriously.  By 1814 the US had de facto defaulted on its debts.</a:t>
            </a:r>
          </a:p>
          <a:p>
            <a:pPr eaLnBrk="1" hangingPunct="1">
              <a:spcBef>
                <a:spcPct val="0"/>
              </a:spcBef>
              <a:buFontTx/>
              <a:buNone/>
            </a:pPr>
            <a:r>
              <a:rPr lang="en-US" altLang="en-US" sz="2200" b="0"/>
              <a:t>	</a:t>
            </a:r>
          </a:p>
          <a:p>
            <a:pPr eaLnBrk="1" hangingPunct="1">
              <a:spcBef>
                <a:spcPct val="0"/>
              </a:spcBef>
              <a:buFontTx/>
              <a:buNone/>
            </a:pPr>
            <a:r>
              <a:rPr lang="en-US" altLang="en-US" sz="2200" b="0"/>
              <a:t>	--This did nothing for meeting the ambitious war aims.  Indeed, many New Englanders opposed the war because it hurt trade.  </a:t>
            </a:r>
          </a:p>
          <a:p>
            <a:pPr eaLnBrk="1" hangingPunct="1">
              <a:spcBef>
                <a:spcPct val="0"/>
              </a:spcBef>
              <a:buFontTx/>
              <a:buNone/>
            </a:pPr>
            <a:r>
              <a:rPr lang="en-US" altLang="en-US" sz="2200" b="0"/>
              <a:t>	</a:t>
            </a:r>
          </a:p>
          <a:p>
            <a:pPr eaLnBrk="1" hangingPunct="1">
              <a:spcBef>
                <a:spcPct val="0"/>
              </a:spcBef>
              <a:buFontTx/>
              <a:buNone/>
            </a:pPr>
            <a:r>
              <a:rPr lang="en-US" altLang="en-US" sz="2200" b="0"/>
              <a:t>	--At the start of the war, the US Army had increased to about 12,000 men due to a late-breaking mobilization bill, but its size didn’t even approach the bill’s 35,000-troop authorization until two years later.</a:t>
            </a:r>
          </a:p>
          <a:p>
            <a:pPr eaLnBrk="1" hangingPunct="1">
              <a:spcBef>
                <a:spcPct val="0"/>
              </a:spcBef>
              <a:buFontTx/>
              <a:buNone/>
            </a:pPr>
            <a:r>
              <a:rPr lang="en-US" altLang="en-US" sz="2200" b="0"/>
              <a:t>	</a:t>
            </a:r>
          </a:p>
          <a:p>
            <a:pPr eaLnBrk="1" hangingPunct="1">
              <a:spcBef>
                <a:spcPct val="0"/>
              </a:spcBef>
              <a:buFontTx/>
              <a:buNone/>
            </a:pPr>
            <a:r>
              <a:rPr lang="en-US" altLang="en-US" sz="2200" b="0"/>
              <a:t>	--Instead the country preferred </a:t>
            </a:r>
            <a:r>
              <a:rPr lang="en-US" altLang="en-US" sz="2200"/>
              <a:t>militia or temporary federal volunteers</a:t>
            </a:r>
            <a:r>
              <a:rPr lang="en-US" altLang="en-US" sz="2200" b="0"/>
              <a:t>, and this is quite relevant to our story.  The militia operated under a US law that forbade federal service longer than three months in any given year, forbade any foreign service, and lacked any means of enforcing its minimal standards.  States and individuals were to supply arms.  Volunteers could serve longer, depending on enlistment contract.</a:t>
            </a:r>
          </a:p>
          <a:p>
            <a:pPr eaLnBrk="1" hangingPunct="1">
              <a:spcBef>
                <a:spcPct val="0"/>
              </a:spcBef>
              <a:buFontTx/>
              <a:buNone/>
            </a:pPr>
            <a:endParaRPr lang="en-US" altLang="en-US" sz="2200" b="0"/>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a:extLst>
              <a:ext uri="{FF2B5EF4-FFF2-40B4-BE49-F238E27FC236}">
                <a16:creationId xmlns:a16="http://schemas.microsoft.com/office/drawing/2014/main" id="{31CFA5DA-F511-BBD3-5F46-358E031EDCB3}"/>
              </a:ext>
            </a:extLst>
          </p:cNvPr>
          <p:cNvSpPr txBox="1">
            <a:spLocks noChangeArrowheads="1"/>
          </p:cNvSpPr>
          <p:nvPr/>
        </p:nvSpPr>
        <p:spPr bwMode="auto">
          <a:xfrm>
            <a:off x="0" y="0"/>
            <a:ext cx="91440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2</a:t>
            </a:r>
          </a:p>
          <a:p>
            <a:pPr eaLnBrk="1" hangingPunct="1">
              <a:spcBef>
                <a:spcPct val="0"/>
              </a:spcBef>
              <a:buFontTx/>
              <a:buNone/>
            </a:pPr>
            <a:endParaRPr lang="en-US" altLang="en-US" sz="1800" b="0"/>
          </a:p>
          <a:p>
            <a:pPr eaLnBrk="1" hangingPunct="1">
              <a:spcBef>
                <a:spcPct val="0"/>
              </a:spcBef>
              <a:buFontTx/>
              <a:buNone/>
            </a:pPr>
            <a:r>
              <a:rPr lang="en-US" altLang="en-US" sz="2200" b="0"/>
              <a:t>	--The consequences were campaigns where ill-trained militia struggled in battle, or where militia/volunteers left service in the middle of a campaign. </a:t>
            </a:r>
          </a:p>
          <a:p>
            <a:pPr eaLnBrk="1" hangingPunct="1">
              <a:spcBef>
                <a:spcPct val="0"/>
              </a:spcBef>
              <a:buFontTx/>
              <a:buNone/>
            </a:pPr>
            <a:endParaRPr lang="en-US" altLang="en-US" sz="2200" b="0"/>
          </a:p>
          <a:p>
            <a:pPr eaLnBrk="1" hangingPunct="1">
              <a:spcBef>
                <a:spcPct val="0"/>
              </a:spcBef>
              <a:buFontTx/>
              <a:buNone/>
            </a:pPr>
            <a:r>
              <a:rPr lang="en-US" altLang="en-US" sz="2200" b="0"/>
              <a:t>	--Another problem relevant to our story was </a:t>
            </a:r>
            <a:r>
              <a:rPr lang="en-US" altLang="en-US" sz="2200"/>
              <a:t>logistics</a:t>
            </a:r>
            <a:r>
              <a:rPr lang="en-US" altLang="en-US" sz="2200" b="0"/>
              <a:t>, which was atrocious during this war.  Beyond the previously mentioned financial woes, the US Army didn’t even have a Quartermaster department until just before the war (President Jefferson had eliminated it ten years earlier).  The fledgling organization was expected to oversee logistic contracts with civilian suppliers during a war that was often fought over long distances in rough, unsettled terrain. Contract-logistical corruption and incompetence bedeviled many US campaigns, including those in the Creek War. </a:t>
            </a:r>
          </a:p>
          <a:p>
            <a:pPr eaLnBrk="1" hangingPunct="1">
              <a:spcBef>
                <a:spcPct val="0"/>
              </a:spcBef>
              <a:buFontTx/>
              <a:buNone/>
            </a:pPr>
            <a:endParaRPr lang="en-US" altLang="en-US" sz="2200" b="0"/>
          </a:p>
          <a:p>
            <a:pPr eaLnBrk="1" hangingPunct="1">
              <a:spcBef>
                <a:spcPct val="0"/>
              </a:spcBef>
              <a:buFontTx/>
              <a:buNone/>
            </a:pPr>
            <a:r>
              <a:rPr lang="en-US" altLang="en-US" sz="2200" b="0"/>
              <a:t>	 --By the way, the US Navy was in no shape to challenge Royal Navy operations on the high seas.  Though well trained and competent, its twenty ships could not prevail against the Royal Navy’s hundreds of ships—even with Britain’s distractions in Europe.</a:t>
            </a:r>
          </a:p>
          <a:p>
            <a:pPr eaLnBrk="1" hangingPunct="1">
              <a:spcBef>
                <a:spcPct val="0"/>
              </a:spcBef>
              <a:buFontTx/>
              <a:buNone/>
            </a:pPr>
            <a:r>
              <a:rPr lang="en-US" altLang="en-US" sz="2200" b="0"/>
              <a:t> </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a:extLst>
              <a:ext uri="{FF2B5EF4-FFF2-40B4-BE49-F238E27FC236}">
                <a16:creationId xmlns:a16="http://schemas.microsoft.com/office/drawing/2014/main" id="{80F702C3-3BDF-B98B-855D-0DE323B9D461}"/>
              </a:ext>
            </a:extLst>
          </p:cNvPr>
          <p:cNvSpPr txBox="1">
            <a:spLocks noChangeArrowheads="1"/>
          </p:cNvSpPr>
          <p:nvPr/>
        </p:nvSpPr>
        <p:spPr bwMode="auto">
          <a:xfrm>
            <a:off x="0" y="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3</a:t>
            </a:r>
          </a:p>
          <a:p>
            <a:pPr algn="ctr" eaLnBrk="1" hangingPunct="1">
              <a:spcBef>
                <a:spcPct val="0"/>
              </a:spcBef>
              <a:buFontTx/>
              <a:buNone/>
            </a:pPr>
            <a:r>
              <a:rPr lang="en-US" altLang="en-US" sz="2000" u="sng">
                <a:solidFill>
                  <a:schemeClr val="tx2"/>
                </a:solidFill>
              </a:rPr>
              <a:t>Branches and Weapons</a:t>
            </a:r>
          </a:p>
          <a:p>
            <a:pPr eaLnBrk="1" hangingPunct="1">
              <a:spcBef>
                <a:spcPct val="0"/>
              </a:spcBef>
              <a:buFontTx/>
              <a:buNone/>
            </a:pPr>
            <a:endParaRPr lang="en-US" altLang="en-US" sz="1800" b="0"/>
          </a:p>
          <a:p>
            <a:pPr eaLnBrk="1" hangingPunct="1">
              <a:spcBef>
                <a:spcPct val="0"/>
              </a:spcBef>
              <a:buFontTx/>
              <a:buNone/>
            </a:pPr>
            <a:r>
              <a:rPr lang="en-US" altLang="en-US" sz="2200" b="0"/>
              <a:t>	--The US Army on the eve of this war was at the end of over ten years of concentrated neglect.  Before the 1812 expansion, the Army consisted of about 6500 poorly supported troops in isolated garrisons.  The artillery and cavalry arms were quite weak; and as mentioned, there had been no quartermaster corps until war’s eve.  </a:t>
            </a:r>
          </a:p>
          <a:p>
            <a:pPr eaLnBrk="1" hangingPunct="1">
              <a:spcBef>
                <a:spcPct val="0"/>
              </a:spcBef>
              <a:buFontTx/>
              <a:buNone/>
            </a:pPr>
            <a:r>
              <a:rPr lang="en-US" altLang="en-US" sz="2200" b="0"/>
              <a:t>	</a:t>
            </a:r>
          </a:p>
          <a:p>
            <a:pPr eaLnBrk="1" hangingPunct="1">
              <a:spcBef>
                <a:spcPct val="0"/>
              </a:spcBef>
              <a:buFontTx/>
              <a:buNone/>
            </a:pPr>
            <a:r>
              <a:rPr lang="en-US" altLang="en-US" sz="2200" b="0"/>
              <a:t>	--Though the Springfield and Harper’s Ferry Armories produced the 1795 Model smoothbore muskets, units often used their own weapons.   This was especially the case with the militia, which by law was supposed to supply its own arms. In an 1802 US government survey of state militia arms and troop totals, Tennessee did not even bother to reply, while Georgia reported a serious dearth of arms for its available militiamen.  This is an interesting point given that citizens and militia of both states had recently been in long-term Indian wars, and that these citizen-soldiers would play prominent roles in the Creek War.    </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a:extLst>
              <a:ext uri="{FF2B5EF4-FFF2-40B4-BE49-F238E27FC236}">
                <a16:creationId xmlns:a16="http://schemas.microsoft.com/office/drawing/2014/main" id="{C27805CC-7FB5-4008-291F-9EB1D6A07C4C}"/>
              </a:ext>
            </a:extLst>
          </p:cNvPr>
          <p:cNvSpPr txBox="1">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4</a:t>
            </a:r>
          </a:p>
          <a:p>
            <a:pPr eaLnBrk="1" hangingPunct="1">
              <a:spcBef>
                <a:spcPct val="0"/>
              </a:spcBef>
              <a:buFontTx/>
              <a:buNone/>
            </a:pPr>
            <a:endParaRPr lang="en-US" altLang="en-US" sz="1800" b="0"/>
          </a:p>
          <a:p>
            <a:pPr eaLnBrk="1" hangingPunct="1">
              <a:spcBef>
                <a:spcPct val="0"/>
              </a:spcBef>
              <a:buFontTx/>
              <a:buNone/>
            </a:pPr>
            <a:r>
              <a:rPr lang="en-US" altLang="en-US" sz="2200" b="0"/>
              <a:t>	--Horseshoe Bend staff-ride participants sometimes ask about existing </a:t>
            </a:r>
            <a:r>
              <a:rPr lang="en-US" altLang="en-US" sz="2400" b="0"/>
              <a:t>doctrine, training schools, and manuals. </a:t>
            </a:r>
            <a:r>
              <a:rPr lang="en-US" altLang="en-US" sz="2200" b="0"/>
              <a:t>There was nothing like what we have today.  West Point was in its infancy, and it mostly focused upon engineering.  Branch and staff schools were in the future. </a:t>
            </a:r>
          </a:p>
          <a:p>
            <a:pPr eaLnBrk="1" hangingPunct="1">
              <a:spcBef>
                <a:spcPct val="0"/>
              </a:spcBef>
              <a:buFontTx/>
              <a:buNone/>
            </a:pPr>
            <a:r>
              <a:rPr lang="en-US" altLang="en-US" sz="2200" b="0"/>
              <a:t>	</a:t>
            </a:r>
          </a:p>
          <a:p>
            <a:pPr eaLnBrk="1" hangingPunct="1">
              <a:spcBef>
                <a:spcPct val="0"/>
              </a:spcBef>
              <a:buFontTx/>
              <a:buNone/>
            </a:pPr>
            <a:r>
              <a:rPr lang="en-US" altLang="en-US" sz="2200" b="0"/>
              <a:t>	--Officer professional education, especially for militia leaders like Andrew Jackson, came via self study. The ancient classics and the on-going campaigns of Napoleon were of interest.  </a:t>
            </a:r>
          </a:p>
          <a:p>
            <a:pPr eaLnBrk="1" hangingPunct="1">
              <a:spcBef>
                <a:spcPct val="0"/>
              </a:spcBef>
              <a:buFontTx/>
              <a:buNone/>
            </a:pPr>
            <a:r>
              <a:rPr lang="en-US" altLang="en-US" sz="2200" b="0"/>
              <a:t>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1818470C-C4CF-9138-3066-06759AB95004}"/>
              </a:ext>
            </a:extLst>
          </p:cNvPr>
          <p:cNvSpPr txBox="1">
            <a:spLocks noChangeArrowheads="1"/>
          </p:cNvSpPr>
          <p:nvPr/>
        </p:nvSpPr>
        <p:spPr bwMode="auto">
          <a:xfrm>
            <a:off x="0" y="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Sources</a:t>
            </a:r>
          </a:p>
          <a:p>
            <a:pPr algn="ctr">
              <a:spcBef>
                <a:spcPct val="0"/>
              </a:spcBef>
              <a:buFontTx/>
              <a:buNone/>
            </a:pPr>
            <a:r>
              <a:rPr lang="en-US" altLang="en-US" sz="2400" b="0" u="sng"/>
              <a:t>General War of 1812</a:t>
            </a:r>
          </a:p>
          <a:p>
            <a:pPr>
              <a:spcBef>
                <a:spcPct val="0"/>
              </a:spcBef>
              <a:buFontTx/>
              <a:buNone/>
            </a:pPr>
            <a:endParaRPr lang="en-US" altLang="en-US" sz="2000" b="0"/>
          </a:p>
          <a:p>
            <a:pPr>
              <a:spcBef>
                <a:spcPct val="0"/>
              </a:spcBef>
              <a:buFontTx/>
              <a:buNone/>
            </a:pPr>
            <a:r>
              <a:rPr lang="en-US" altLang="en-US" sz="1800" b="0"/>
              <a:t>--US Army of Center of Military History on-line, </a:t>
            </a:r>
            <a:r>
              <a:rPr lang="en-US" altLang="en-US" sz="1800" b="0" i="1"/>
              <a:t>American Military History, Vol. 1</a:t>
            </a:r>
          </a:p>
          <a:p>
            <a:pPr>
              <a:spcBef>
                <a:spcPct val="0"/>
              </a:spcBef>
              <a:buFontTx/>
              <a:buNone/>
            </a:pPr>
            <a:r>
              <a:rPr lang="en-US" altLang="en-US" sz="1800" b="0" i="1"/>
              <a:t>	 </a:t>
            </a:r>
            <a:r>
              <a:rPr lang="en-US" altLang="en-US" sz="1800" b="0">
                <a:solidFill>
                  <a:srgbClr val="0000FF"/>
                </a:solidFill>
              </a:rPr>
              <a:t>also ON-LINE,  </a:t>
            </a:r>
            <a:r>
              <a:rPr lang="en-US" altLang="en-US" sz="1800" b="0"/>
              <a:t>pp. 131-148</a:t>
            </a:r>
          </a:p>
          <a:p>
            <a:pPr>
              <a:spcBef>
                <a:spcPct val="0"/>
              </a:spcBef>
              <a:buFontTx/>
              <a:buNone/>
            </a:pPr>
            <a:r>
              <a:rPr lang="en-US" altLang="en-US" sz="1800" b="0"/>
              <a:t>	</a:t>
            </a:r>
            <a:r>
              <a:rPr lang="en-US" altLang="en-US" sz="1800" b="0">
                <a:solidFill>
                  <a:srgbClr val="FF0000"/>
                </a:solidFill>
                <a:hlinkClick r:id="rId3"/>
              </a:rPr>
              <a:t>http://history.army.mil/books/AMH-V1/ch06.htm</a:t>
            </a:r>
            <a:endParaRPr lang="en-US" altLang="en-US" sz="1800" b="0"/>
          </a:p>
          <a:p>
            <a:pPr>
              <a:spcBef>
                <a:spcPct val="0"/>
              </a:spcBef>
              <a:buFontTx/>
              <a:buNone/>
            </a:pPr>
            <a:endParaRPr lang="en-US" altLang="en-US" sz="1800" b="0"/>
          </a:p>
          <a:p>
            <a:pPr>
              <a:spcBef>
                <a:spcPct val="0"/>
              </a:spcBef>
              <a:buFontTx/>
              <a:buNone/>
            </a:pPr>
            <a:r>
              <a:rPr lang="en-US" altLang="en-US" sz="1800" b="0"/>
              <a:t>--Elting, </a:t>
            </a:r>
            <a:r>
              <a:rPr lang="en-US" altLang="en-US" sz="1800" b="0" i="1"/>
              <a:t>Amateurs to Arms! </a:t>
            </a:r>
            <a:r>
              <a:rPr lang="en-US" altLang="en-US" sz="1800" b="0"/>
              <a:t> </a:t>
            </a:r>
            <a:endParaRPr lang="en-US" altLang="en-US" sz="1800" b="0" i="1"/>
          </a:p>
          <a:p>
            <a:pPr>
              <a:spcBef>
                <a:spcPct val="0"/>
              </a:spcBef>
              <a:buFontTx/>
              <a:buNone/>
            </a:pPr>
            <a:endParaRPr lang="en-US" altLang="en-US" sz="1800" b="0"/>
          </a:p>
          <a:p>
            <a:pPr>
              <a:spcBef>
                <a:spcPct val="0"/>
              </a:spcBef>
              <a:buFontTx/>
              <a:buNone/>
            </a:pPr>
            <a:r>
              <a:rPr lang="en-US" altLang="en-US" sz="1800" b="0"/>
              <a:t>--Quimby, </a:t>
            </a:r>
            <a:r>
              <a:rPr lang="en-US" altLang="en-US" sz="1800" b="0" i="1"/>
              <a:t>The U.S. Army in the War of 1812</a:t>
            </a:r>
            <a:endParaRPr lang="en-US" altLang="en-US" sz="1800" b="0" i="1">
              <a:solidFill>
                <a:srgbClr val="0000FF"/>
              </a:solidFill>
            </a:endParaRPr>
          </a:p>
          <a:p>
            <a:pPr>
              <a:spcBef>
                <a:spcPct val="0"/>
              </a:spcBef>
              <a:buFontTx/>
              <a:buNone/>
            </a:pPr>
            <a:endParaRPr lang="en-US" altLang="en-US" sz="1800" b="0" i="1"/>
          </a:p>
          <a:p>
            <a:pPr>
              <a:spcBef>
                <a:spcPct val="0"/>
              </a:spcBef>
              <a:buFontTx/>
              <a:buNone/>
            </a:pPr>
            <a:r>
              <a:rPr lang="en-US" altLang="en-US" sz="1800" b="0"/>
              <a:t>--Hickey, </a:t>
            </a:r>
            <a:r>
              <a:rPr lang="en-US" altLang="en-US" sz="1800" b="0" i="1"/>
              <a:t>The War of 1812</a:t>
            </a:r>
            <a:endParaRPr lang="en-US" altLang="en-US" sz="1800" b="0"/>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extLst>
              <a:ext uri="{FF2B5EF4-FFF2-40B4-BE49-F238E27FC236}">
                <a16:creationId xmlns:a16="http://schemas.microsoft.com/office/drawing/2014/main" id="{9A6CEF49-7E48-EFFE-0999-1DA50A768779}"/>
              </a:ext>
            </a:extLst>
          </p:cNvPr>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5</a:t>
            </a:r>
          </a:p>
          <a:p>
            <a:pPr algn="ctr" eaLnBrk="1" hangingPunct="1">
              <a:spcBef>
                <a:spcPct val="0"/>
              </a:spcBef>
              <a:buFontTx/>
              <a:buNone/>
            </a:pPr>
            <a:r>
              <a:rPr lang="en-US" altLang="en-US" sz="2000" u="sng">
                <a:solidFill>
                  <a:schemeClr val="tx2"/>
                </a:solidFill>
              </a:rPr>
              <a:t>Tactics</a:t>
            </a:r>
          </a:p>
          <a:p>
            <a:pPr eaLnBrk="1" hangingPunct="1">
              <a:spcBef>
                <a:spcPct val="0"/>
              </a:spcBef>
              <a:buFontTx/>
              <a:buNone/>
            </a:pPr>
            <a:endParaRPr lang="en-US" altLang="en-US" sz="1800" b="0"/>
          </a:p>
          <a:p>
            <a:pPr eaLnBrk="1" hangingPunct="1">
              <a:spcBef>
                <a:spcPct val="0"/>
              </a:spcBef>
              <a:buFontTx/>
              <a:buNone/>
            </a:pPr>
            <a:r>
              <a:rPr lang="en-US" altLang="en-US" sz="2200" b="0"/>
              <a:t>	--There were at least three drill/tactics manuals used in this war, and militia units often made up their own variations of the linear tactics that the manuals taught.  Many units still used Von Steuben’s “Blue Book” drill manual from the Revolutionary War.  Just before the war started, US Army Inspector-General Alexander Smyth published a manual which simplified French linear tactics existing in the 1790s.  During the war, the War Department endorsed William Duane’s tactics manual, which simplified French tactics even more.  Smyth and Duane met controversy for a variety of reasons.  For example, militia liked the simplicity, but regulars felt the tactics were too simple to handle combat contingencies.</a:t>
            </a:r>
          </a:p>
          <a:p>
            <a:pPr eaLnBrk="1" hangingPunct="1">
              <a:spcBef>
                <a:spcPct val="0"/>
              </a:spcBef>
              <a:buFontTx/>
              <a:buNone/>
            </a:pPr>
            <a:endParaRPr lang="en-US" altLang="en-US" sz="2200" b="0"/>
          </a:p>
          <a:p>
            <a:pPr eaLnBrk="1" hangingPunct="1">
              <a:spcBef>
                <a:spcPct val="0"/>
              </a:spcBef>
              <a:buFontTx/>
              <a:buNone/>
            </a:pPr>
            <a:r>
              <a:rPr lang="en-US" altLang="en-US" sz="2200" b="0"/>
              <a:t>	--The linear tactics that the various manuals endorsed were still basically the same.</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a:extLst>
              <a:ext uri="{FF2B5EF4-FFF2-40B4-BE49-F238E27FC236}">
                <a16:creationId xmlns:a16="http://schemas.microsoft.com/office/drawing/2014/main" id="{D77A43A6-2CDC-07D3-8822-11D5BFE5F88E}"/>
              </a:ext>
            </a:extLst>
          </p:cNvPr>
          <p:cNvSpPr txBox="1">
            <a:spLocks noChangeArrowheads="1"/>
          </p:cNvSpPr>
          <p:nvPr/>
        </p:nvSpPr>
        <p:spPr bwMode="auto">
          <a:xfrm>
            <a:off x="0" y="0"/>
            <a:ext cx="9144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6</a:t>
            </a:r>
          </a:p>
          <a:p>
            <a:pPr algn="ctr" eaLnBrk="1" hangingPunct="1">
              <a:spcBef>
                <a:spcPct val="0"/>
              </a:spcBef>
              <a:buFontTx/>
              <a:buNone/>
            </a:pPr>
            <a:r>
              <a:rPr lang="en-US" altLang="en-US" sz="2000" u="sng">
                <a:solidFill>
                  <a:schemeClr val="tx2"/>
                </a:solidFill>
              </a:rPr>
              <a:t>Tactics</a:t>
            </a:r>
          </a:p>
          <a:p>
            <a:pPr eaLnBrk="1" hangingPunct="1">
              <a:spcBef>
                <a:spcPct val="0"/>
              </a:spcBef>
              <a:buFontTx/>
              <a:buNone/>
            </a:pPr>
            <a:endParaRPr lang="en-US" altLang="en-US" sz="2400" b="0">
              <a:solidFill>
                <a:schemeClr val="tx2"/>
              </a:solidFill>
            </a:endParaRPr>
          </a:p>
          <a:p>
            <a:pPr eaLnBrk="1" hangingPunct="1">
              <a:spcBef>
                <a:spcPct val="0"/>
              </a:spcBef>
              <a:buFontTx/>
              <a:buNone/>
            </a:pPr>
            <a:r>
              <a:rPr lang="en-US" altLang="en-US" sz="2200" b="0"/>
              <a:t>	--A review of these manuals may give the impression that they were mere drill-and-ceremonies guides, but one must recall that linear drill movements </a:t>
            </a:r>
            <a:r>
              <a:rPr lang="en-US" altLang="en-US" sz="2200" b="0" i="1"/>
              <a:t>were</a:t>
            </a:r>
            <a:r>
              <a:rPr lang="en-US" altLang="en-US" sz="2200" b="0"/>
              <a:t> the tactics. </a:t>
            </a:r>
          </a:p>
          <a:p>
            <a:pPr eaLnBrk="1" hangingPunct="1">
              <a:spcBef>
                <a:spcPct val="0"/>
              </a:spcBef>
              <a:buFontTx/>
              <a:buNone/>
            </a:pPr>
            <a:r>
              <a:rPr lang="en-US" altLang="en-US" sz="2200" b="0"/>
              <a:t>	</a:t>
            </a:r>
          </a:p>
          <a:p>
            <a:pPr eaLnBrk="1" hangingPunct="1">
              <a:spcBef>
                <a:spcPct val="0"/>
              </a:spcBef>
              <a:buFontTx/>
              <a:buNone/>
            </a:pPr>
            <a:r>
              <a:rPr lang="en-US" altLang="en-US" sz="2200" b="0"/>
              <a:t>	--Linear tactics used regiment-size line formations of either two or three ranks, shoulder-to-shoulder, with emphasis upon close-range volley fire and use of the bayonet to complete or repel attacks.  These minimized the musket’s weaknesses and exploited its strengths to achieve massed combat power.  Further, their close ranks provided a sense of cohesion and protection to the troops, and assisted the officers’ ability to command and control the unit.  </a:t>
            </a:r>
          </a:p>
          <a:p>
            <a:pPr eaLnBrk="1" hangingPunct="1">
              <a:spcBef>
                <a:spcPct val="0"/>
              </a:spcBef>
              <a:buFontTx/>
              <a:buNone/>
            </a:pPr>
            <a:r>
              <a:rPr lang="en-US" altLang="en-US" sz="2200" b="0"/>
              <a:t>	</a:t>
            </a:r>
          </a:p>
          <a:p>
            <a:pPr eaLnBrk="1" hangingPunct="1">
              <a:spcBef>
                <a:spcPct val="0"/>
              </a:spcBef>
              <a:buFontTx/>
              <a:buNone/>
            </a:pPr>
            <a:r>
              <a:rPr lang="en-US" altLang="en-US" sz="2200" b="0"/>
              <a:t>	--Conventional linear tactics since the  Revolutionary War had changed little.  A transition from three-rank to two-rank linear infantry formations was underway. </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a:extLst>
              <a:ext uri="{FF2B5EF4-FFF2-40B4-BE49-F238E27FC236}">
                <a16:creationId xmlns:a16="http://schemas.microsoft.com/office/drawing/2014/main" id="{ACEE0031-A316-D8F1-52F8-49D1DA4AEE34}"/>
              </a:ext>
            </a:extLst>
          </p:cNvPr>
          <p:cNvSpPr txBox="1">
            <a:spLocks noChangeArrowheads="1"/>
          </p:cNvSpPr>
          <p:nvPr/>
        </p:nvSpPr>
        <p:spPr bwMode="auto">
          <a:xfrm>
            <a:off x="0" y="0"/>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tx2"/>
                </a:solidFill>
              </a:rPr>
              <a:t>US WAR OF 1812 AIMS v. </a:t>
            </a:r>
            <a:r>
              <a:rPr lang="en-US" altLang="en-US" sz="2400">
                <a:solidFill>
                  <a:schemeClr val="tx2"/>
                </a:solidFill>
              </a:rPr>
              <a:t>MEANS 7</a:t>
            </a:r>
          </a:p>
          <a:p>
            <a:pPr algn="ctr" eaLnBrk="1" hangingPunct="1">
              <a:spcBef>
                <a:spcPct val="0"/>
              </a:spcBef>
              <a:buFontTx/>
              <a:buNone/>
            </a:pPr>
            <a:r>
              <a:rPr lang="en-US" altLang="en-US" sz="2000" u="sng">
                <a:solidFill>
                  <a:schemeClr val="tx2"/>
                </a:solidFill>
              </a:rPr>
              <a:t>Officers</a:t>
            </a:r>
          </a:p>
          <a:p>
            <a:pPr eaLnBrk="1" hangingPunct="1">
              <a:spcBef>
                <a:spcPct val="0"/>
              </a:spcBef>
              <a:buFontTx/>
              <a:buNone/>
            </a:pPr>
            <a:endParaRPr lang="en-US" altLang="en-US" sz="1800" b="0"/>
          </a:p>
          <a:p>
            <a:pPr eaLnBrk="1" hangingPunct="1">
              <a:spcBef>
                <a:spcPct val="0"/>
              </a:spcBef>
              <a:buFontTx/>
              <a:buNone/>
            </a:pPr>
            <a:r>
              <a:rPr lang="en-US" altLang="en-US" sz="2200" b="0"/>
              <a:t>	--The biggest example of a lack of unified US Army guidance came with the officers.  The officer corps that existed during the Jefferson and Madison administrations was small and of quite uneven quality.  Most notorious was MGEN James Wilkinson, a scoundrel who  Madison retained as a frontline leader until late in the War of 1812.	</a:t>
            </a:r>
          </a:p>
          <a:p>
            <a:pPr eaLnBrk="1" hangingPunct="1">
              <a:spcBef>
                <a:spcPct val="0"/>
              </a:spcBef>
              <a:buFontTx/>
              <a:buNone/>
            </a:pPr>
            <a:r>
              <a:rPr lang="en-US" altLang="en-US" sz="2200" b="0"/>
              <a:t>	--At war’s start, some top leaders were Revolutionary War veterans who were junior officers in that previous war, but who were now old and out of practice.</a:t>
            </a:r>
          </a:p>
          <a:p>
            <a:pPr eaLnBrk="1" hangingPunct="1">
              <a:spcBef>
                <a:spcPct val="0"/>
              </a:spcBef>
              <a:buFontTx/>
              <a:buNone/>
            </a:pPr>
            <a:r>
              <a:rPr lang="en-US" altLang="en-US" sz="2200" b="0"/>
              <a:t>	</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a:extLst>
              <a:ext uri="{FF2B5EF4-FFF2-40B4-BE49-F238E27FC236}">
                <a16:creationId xmlns:a16="http://schemas.microsoft.com/office/drawing/2014/main" id="{435D4E6C-EF2D-C2E0-A13F-E19C9190AC1C}"/>
              </a:ext>
            </a:extLst>
          </p:cNvPr>
          <p:cNvSpPr txBox="1">
            <a:spLocks noChangeArrowheads="1"/>
          </p:cNvSpPr>
          <p:nvPr/>
        </p:nvSpPr>
        <p:spPr bwMode="auto">
          <a:xfrm>
            <a:off x="0" y="0"/>
            <a:ext cx="9144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dirty="0">
                <a:solidFill>
                  <a:schemeClr val="tx2"/>
                </a:solidFill>
              </a:rPr>
              <a:t>US WAR OF 1812 AIMS v. </a:t>
            </a:r>
            <a:r>
              <a:rPr lang="en-US" altLang="en-US" sz="2400" dirty="0">
                <a:solidFill>
                  <a:schemeClr val="tx2"/>
                </a:solidFill>
              </a:rPr>
              <a:t>MEANS 8</a:t>
            </a:r>
          </a:p>
          <a:p>
            <a:pPr algn="ctr" eaLnBrk="1" hangingPunct="1">
              <a:spcBef>
                <a:spcPct val="0"/>
              </a:spcBef>
              <a:buFontTx/>
              <a:buNone/>
            </a:pPr>
            <a:r>
              <a:rPr lang="en-US" altLang="en-US" sz="2000" u="sng" dirty="0">
                <a:solidFill>
                  <a:schemeClr val="tx2"/>
                </a:solidFill>
              </a:rPr>
              <a:t>Officers</a:t>
            </a:r>
          </a:p>
          <a:p>
            <a:pPr eaLnBrk="1" hangingPunct="1">
              <a:spcBef>
                <a:spcPct val="0"/>
              </a:spcBef>
              <a:buFontTx/>
              <a:buNone/>
            </a:pPr>
            <a:endParaRPr lang="en-US" altLang="en-US" sz="1800" b="0" dirty="0"/>
          </a:p>
          <a:p>
            <a:pPr eaLnBrk="1" hangingPunct="1">
              <a:spcBef>
                <a:spcPct val="0"/>
              </a:spcBef>
              <a:buFontTx/>
              <a:buNone/>
            </a:pPr>
            <a:r>
              <a:rPr lang="en-US" altLang="en-US" sz="2200" b="0" dirty="0"/>
              <a:t>	--Militia officers had similar problems. Local politics often determined state militia promotions, so quality was quite uneven. Tennessee frontiersman, lawyer and politician Andrew Jackson won election as Tennessee militia commander in 1802.  </a:t>
            </a:r>
            <a:r>
              <a:rPr lang="en-US" altLang="en-US" sz="2200" b="0" i="1" dirty="0"/>
              <a:t>He had no formal military training,</a:t>
            </a:r>
            <a:r>
              <a:rPr lang="en-US" altLang="en-US" sz="2200" b="0" dirty="0"/>
              <a:t> and it was fortunate for the US that he had some Indian fighting experience and an overall knack for combat leadership.  The same goes for Jackson’s top militia lieutenants like John Coffee.  By 1814, wartime stresses eliminated most of the dregs, and proven leaders like Jackson, Coffee and Winfield Scott would arise.     </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OperationsNorth">
            <a:extLst>
              <a:ext uri="{FF2B5EF4-FFF2-40B4-BE49-F238E27FC236}">
                <a16:creationId xmlns:a16="http://schemas.microsoft.com/office/drawing/2014/main" id="{9A572257-0F3D-504D-B5DD-CB382B710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12398" b="31815"/>
          <a:stretch>
            <a:fillRect/>
          </a:stretch>
        </p:blipFill>
        <p:spPr bwMode="auto">
          <a:xfrm>
            <a:off x="1905000" y="0"/>
            <a:ext cx="5410200" cy="27114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6851" name="Text Box 5">
            <a:extLst>
              <a:ext uri="{FF2B5EF4-FFF2-40B4-BE49-F238E27FC236}">
                <a16:creationId xmlns:a16="http://schemas.microsoft.com/office/drawing/2014/main" id="{E617C232-00FB-5BAD-4CEB-B0FD0C90C41A}"/>
              </a:ext>
            </a:extLst>
          </p:cNvPr>
          <p:cNvSpPr txBox="1">
            <a:spLocks noChangeArrowheads="1"/>
          </p:cNvSpPr>
          <p:nvPr/>
        </p:nvSpPr>
        <p:spPr bwMode="auto">
          <a:xfrm>
            <a:off x="0" y="27432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200" b="0"/>
              <a:t>	--As the Creek Civil War developed and produced the Fort Mims massacre in summer 1813—which started the Creek War proper--the British continued to hold Detroit and west Lake Erie after Tecumseh’s Indians and the British Army captured Detroit in 1812.</a:t>
            </a:r>
          </a:p>
          <a:p>
            <a:pPr>
              <a:spcBef>
                <a:spcPct val="0"/>
              </a:spcBef>
              <a:buFontTx/>
              <a:buNone/>
            </a:pPr>
            <a:r>
              <a:rPr lang="en-US" altLang="en-US" sz="2200" b="0"/>
              <a:t>	--All other American advances into Canada had failed.  </a:t>
            </a:r>
          </a:p>
          <a:p>
            <a:pPr>
              <a:spcBef>
                <a:spcPct val="0"/>
              </a:spcBef>
              <a:buFontTx/>
              <a:buNone/>
            </a:pPr>
            <a:r>
              <a:rPr lang="en-US" altLang="en-US" sz="2200" b="0"/>
              <a:t>	--The US Navy was mostly stuck in port.  Britain’s naval blockade tightened on the east coast, accompanied by occasional coastal raids. </a:t>
            </a:r>
          </a:p>
          <a:p>
            <a:pPr>
              <a:spcBef>
                <a:spcPct val="0"/>
              </a:spcBef>
              <a:buFontTx/>
              <a:buNone/>
            </a:pPr>
            <a:r>
              <a:rPr lang="en-US" altLang="en-US" sz="2200" b="0"/>
              <a:t>	--Since 1812, southerners feared a British move on New Orleans or up through Spanish Florida into Indian land.  It had not yet happened because the British were distracted, but rumors often flew.  There was suspicion, albeit unfounded, that the Creek unrest was Britain’s doing.  </a:t>
            </a:r>
          </a:p>
        </p:txBody>
      </p:sp>
      <p:sp>
        <p:nvSpPr>
          <p:cNvPr id="206852" name="TextBox 5">
            <a:extLst>
              <a:ext uri="{FF2B5EF4-FFF2-40B4-BE49-F238E27FC236}">
                <a16:creationId xmlns:a16="http://schemas.microsoft.com/office/drawing/2014/main" id="{A0CC23B2-CDBF-B54B-B787-B5B7D4707DA7}"/>
              </a:ext>
            </a:extLst>
          </p:cNvPr>
          <p:cNvSpPr txBox="1">
            <a:spLocks noChangeArrowheads="1"/>
          </p:cNvSpPr>
          <p:nvPr/>
        </p:nvSpPr>
        <p:spPr bwMode="auto">
          <a:xfrm>
            <a:off x="0" y="0"/>
            <a:ext cx="9144000" cy="76993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US WAR OF 1812 PERFORMANCE </a:t>
            </a:r>
          </a:p>
          <a:p>
            <a:pPr algn="ctr">
              <a:spcBef>
                <a:spcPct val="0"/>
              </a:spcBef>
              <a:buFontTx/>
              <a:buNone/>
            </a:pPr>
            <a:r>
              <a:rPr lang="en-US" altLang="en-US" sz="2200"/>
              <a:t>AS THE CREEK WAR BEGAN IN AUGUST 1813</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a:extLst>
              <a:ext uri="{FF2B5EF4-FFF2-40B4-BE49-F238E27FC236}">
                <a16:creationId xmlns:a16="http://schemas.microsoft.com/office/drawing/2014/main" id="{4C11FDF4-0AFF-481F-0E94-888E86C62C1D}"/>
              </a:ext>
            </a:extLst>
          </p:cNvPr>
          <p:cNvSpPr txBox="1">
            <a:spLocks noChangeArrowheads="1"/>
          </p:cNvSpPr>
          <p:nvPr/>
        </p:nvSpPr>
        <p:spPr bwMode="auto">
          <a:xfrm>
            <a:off x="15875" y="1066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b="0"/>
              <a:t>Creek and Red Stick Background,</a:t>
            </a:r>
            <a:endParaRPr lang="en-US" altLang="en-US" sz="2400">
              <a:solidFill>
                <a:srgbClr val="0000FF"/>
              </a:solidFill>
            </a:endParaRPr>
          </a:p>
          <a:p>
            <a:pPr algn="ctr">
              <a:spcBef>
                <a:spcPct val="0"/>
              </a:spcBef>
              <a:buFontTx/>
              <a:buNone/>
            </a:pPr>
            <a:r>
              <a:rPr lang="en-US" altLang="en-US" sz="2400" b="0"/>
              <a:t>and the Creek Civil War</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http://www.history.army.mil/books/AMH-V1/Map17.jpg">
            <a:extLst>
              <a:ext uri="{FF2B5EF4-FFF2-40B4-BE49-F238E27FC236}">
                <a16:creationId xmlns:a16="http://schemas.microsoft.com/office/drawing/2014/main" id="{83922781-2A12-1676-6635-27836B30B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55" b="33260"/>
          <a:stretch>
            <a:fillRect/>
          </a:stretch>
        </p:blipFill>
        <p:spPr bwMode="auto">
          <a:xfrm>
            <a:off x="28575" y="361950"/>
            <a:ext cx="9144000" cy="648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0947" name="Oval 5">
            <a:extLst>
              <a:ext uri="{FF2B5EF4-FFF2-40B4-BE49-F238E27FC236}">
                <a16:creationId xmlns:a16="http://schemas.microsoft.com/office/drawing/2014/main" id="{8292CBFC-A74B-168A-9316-EE9D0D5AD2C2}"/>
              </a:ext>
            </a:extLst>
          </p:cNvPr>
          <p:cNvSpPr>
            <a:spLocks noChangeArrowheads="1"/>
          </p:cNvSpPr>
          <p:nvPr/>
        </p:nvSpPr>
        <p:spPr bwMode="auto">
          <a:xfrm>
            <a:off x="2362200" y="3651250"/>
            <a:ext cx="914400" cy="2057400"/>
          </a:xfrm>
          <a:prstGeom prst="ellipse">
            <a:avLst/>
          </a:prstGeom>
          <a:solidFill>
            <a:srgbClr val="3366FF">
              <a:alpha val="30980"/>
            </a:srgbClr>
          </a:solidFill>
          <a:ln w="76200">
            <a:solidFill>
              <a:srgbClr val="00B05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800" b="0"/>
          </a:p>
        </p:txBody>
      </p:sp>
      <p:sp>
        <p:nvSpPr>
          <p:cNvPr id="210948" name="Line 7">
            <a:extLst>
              <a:ext uri="{FF2B5EF4-FFF2-40B4-BE49-F238E27FC236}">
                <a16:creationId xmlns:a16="http://schemas.microsoft.com/office/drawing/2014/main" id="{9370FF51-585A-3094-D40A-C9600DDD0B05}"/>
              </a:ext>
            </a:extLst>
          </p:cNvPr>
          <p:cNvSpPr>
            <a:spLocks noChangeShapeType="1"/>
          </p:cNvSpPr>
          <p:nvPr/>
        </p:nvSpPr>
        <p:spPr bwMode="auto">
          <a:xfrm flipH="1">
            <a:off x="381000" y="1012825"/>
            <a:ext cx="3267075" cy="31781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49" name="Oval 12">
            <a:extLst>
              <a:ext uri="{FF2B5EF4-FFF2-40B4-BE49-F238E27FC236}">
                <a16:creationId xmlns:a16="http://schemas.microsoft.com/office/drawing/2014/main" id="{F101269A-0DAC-E104-C06B-A58C5B54AE3A}"/>
              </a:ext>
            </a:extLst>
          </p:cNvPr>
          <p:cNvSpPr>
            <a:spLocks noChangeArrowheads="1"/>
          </p:cNvSpPr>
          <p:nvPr/>
        </p:nvSpPr>
        <p:spPr bwMode="auto">
          <a:xfrm rot="10800000">
            <a:off x="65088" y="347663"/>
            <a:ext cx="2743200" cy="993775"/>
          </a:xfrm>
          <a:prstGeom prst="ellipse">
            <a:avLst/>
          </a:prstGeom>
          <a:solidFill>
            <a:srgbClr val="3366FF">
              <a:alpha val="30980"/>
            </a:srgbClr>
          </a:solidFill>
          <a:ln w="76200">
            <a:solidFill>
              <a:srgbClr val="00B050"/>
            </a:solidFill>
            <a:round/>
            <a:headEnd/>
            <a:tailEnd/>
          </a:ln>
        </p:spPr>
        <p:txBody>
          <a:bodyPr rot="10800000"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b="0"/>
              <a:t>  </a:t>
            </a:r>
            <a:r>
              <a:rPr lang="en-US" altLang="en-US" sz="1800"/>
              <a:t>1790:  30,000</a:t>
            </a:r>
          </a:p>
          <a:p>
            <a:pPr algn="ctr">
              <a:spcBef>
                <a:spcPct val="0"/>
              </a:spcBef>
              <a:buFontTx/>
              <a:buNone/>
            </a:pPr>
            <a:r>
              <a:rPr lang="en-US" altLang="en-US" sz="1800"/>
              <a:t>1800: 80,000</a:t>
            </a:r>
          </a:p>
          <a:p>
            <a:pPr algn="ctr">
              <a:spcBef>
                <a:spcPct val="0"/>
              </a:spcBef>
              <a:buFontTx/>
              <a:buNone/>
            </a:pPr>
            <a:r>
              <a:rPr lang="en-US" altLang="en-US" sz="1800"/>
              <a:t>1810: ~250,000 </a:t>
            </a:r>
          </a:p>
        </p:txBody>
      </p:sp>
      <p:sp>
        <p:nvSpPr>
          <p:cNvPr id="210950" name="Oval 13">
            <a:extLst>
              <a:ext uri="{FF2B5EF4-FFF2-40B4-BE49-F238E27FC236}">
                <a16:creationId xmlns:a16="http://schemas.microsoft.com/office/drawing/2014/main" id="{BB560D18-3B7F-A543-EB88-AB8CBD095935}"/>
              </a:ext>
            </a:extLst>
          </p:cNvPr>
          <p:cNvSpPr>
            <a:spLocks noChangeArrowheads="1"/>
          </p:cNvSpPr>
          <p:nvPr/>
        </p:nvSpPr>
        <p:spPr bwMode="auto">
          <a:xfrm rot="-5400000">
            <a:off x="5715000" y="1974850"/>
            <a:ext cx="1676400" cy="2590800"/>
          </a:xfrm>
          <a:prstGeom prst="ellipse">
            <a:avLst/>
          </a:prstGeom>
          <a:solidFill>
            <a:srgbClr val="3366FF">
              <a:alpha val="30980"/>
            </a:srgbClr>
          </a:solidFill>
          <a:ln w="76200">
            <a:solidFill>
              <a:srgbClr val="00B050"/>
            </a:solidFill>
            <a:round/>
            <a:headEnd/>
            <a:tailEnd/>
          </a:ln>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1790: 60,000</a:t>
            </a:r>
          </a:p>
          <a:p>
            <a:pPr algn="ctr">
              <a:spcBef>
                <a:spcPct val="0"/>
              </a:spcBef>
              <a:buFontTx/>
              <a:buNone/>
            </a:pPr>
            <a:r>
              <a:rPr lang="en-US" altLang="en-US" sz="2000"/>
              <a:t>1800: 100,000</a:t>
            </a:r>
          </a:p>
          <a:p>
            <a:pPr algn="ctr">
              <a:spcBef>
                <a:spcPct val="0"/>
              </a:spcBef>
              <a:buFontTx/>
              <a:buNone/>
            </a:pPr>
            <a:r>
              <a:rPr lang="en-US" altLang="en-US" sz="2000"/>
              <a:t>1810: ~250,000</a:t>
            </a:r>
            <a:endParaRPr lang="en-US" altLang="en-US" sz="1800"/>
          </a:p>
        </p:txBody>
      </p:sp>
      <p:sp>
        <p:nvSpPr>
          <p:cNvPr id="210951" name="Oval 14">
            <a:extLst>
              <a:ext uri="{FF2B5EF4-FFF2-40B4-BE49-F238E27FC236}">
                <a16:creationId xmlns:a16="http://schemas.microsoft.com/office/drawing/2014/main" id="{0B1D09C6-F7B4-6A2F-777E-BB5D9CE89BC7}"/>
              </a:ext>
            </a:extLst>
          </p:cNvPr>
          <p:cNvSpPr>
            <a:spLocks noChangeArrowheads="1"/>
          </p:cNvSpPr>
          <p:nvPr/>
        </p:nvSpPr>
        <p:spPr bwMode="auto">
          <a:xfrm rot="-5400000">
            <a:off x="4703763" y="792163"/>
            <a:ext cx="1219200" cy="2286000"/>
          </a:xfrm>
          <a:prstGeom prst="ellipse">
            <a:avLst/>
          </a:prstGeom>
          <a:solidFill>
            <a:srgbClr val="FF0000">
              <a:alpha val="52940"/>
            </a:srgbClr>
          </a:solidFill>
          <a:ln w="38100">
            <a:solidFill>
              <a:schemeClr val="tx1"/>
            </a:solidFill>
            <a:round/>
            <a:headEnd/>
            <a:tailEnd/>
          </a:ln>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Cherokee</a:t>
            </a:r>
          </a:p>
        </p:txBody>
      </p:sp>
      <p:sp>
        <p:nvSpPr>
          <p:cNvPr id="210952" name="Oval 15">
            <a:extLst>
              <a:ext uri="{FF2B5EF4-FFF2-40B4-BE49-F238E27FC236}">
                <a16:creationId xmlns:a16="http://schemas.microsoft.com/office/drawing/2014/main" id="{CC404755-8A14-9901-5771-107CFCE52BAF}"/>
              </a:ext>
            </a:extLst>
          </p:cNvPr>
          <p:cNvSpPr>
            <a:spLocks noChangeArrowheads="1"/>
          </p:cNvSpPr>
          <p:nvPr/>
        </p:nvSpPr>
        <p:spPr bwMode="auto">
          <a:xfrm rot="-5400000">
            <a:off x="2362200" y="2133600"/>
            <a:ext cx="2590800" cy="2286000"/>
          </a:xfrm>
          <a:prstGeom prst="ellipse">
            <a:avLst/>
          </a:prstGeom>
          <a:solidFill>
            <a:srgbClr val="FF0000">
              <a:alpha val="52940"/>
            </a:srgbClr>
          </a:solidFill>
          <a:ln w="38100">
            <a:solidFill>
              <a:schemeClr val="tx1"/>
            </a:solidFill>
            <a:round/>
            <a:headEnd/>
            <a:tailEnd/>
          </a:ln>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Upper Creek</a:t>
            </a:r>
          </a:p>
        </p:txBody>
      </p:sp>
      <p:sp>
        <p:nvSpPr>
          <p:cNvPr id="210953" name="Oval 17">
            <a:extLst>
              <a:ext uri="{FF2B5EF4-FFF2-40B4-BE49-F238E27FC236}">
                <a16:creationId xmlns:a16="http://schemas.microsoft.com/office/drawing/2014/main" id="{5798578E-86AF-1925-11B2-DC5E7B9734A8}"/>
              </a:ext>
            </a:extLst>
          </p:cNvPr>
          <p:cNvSpPr>
            <a:spLocks noChangeArrowheads="1"/>
          </p:cNvSpPr>
          <p:nvPr/>
        </p:nvSpPr>
        <p:spPr bwMode="auto">
          <a:xfrm rot="-5400000">
            <a:off x="952500" y="1250950"/>
            <a:ext cx="1524000" cy="1752600"/>
          </a:xfrm>
          <a:prstGeom prst="ellipse">
            <a:avLst/>
          </a:prstGeom>
          <a:solidFill>
            <a:srgbClr val="FF0000">
              <a:alpha val="52940"/>
            </a:srgbClr>
          </a:solidFill>
          <a:ln w="38100">
            <a:solidFill>
              <a:schemeClr val="tx1"/>
            </a:solidFill>
            <a:round/>
            <a:headEnd/>
            <a:tailEnd/>
          </a:ln>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Chickasaw</a:t>
            </a:r>
          </a:p>
        </p:txBody>
      </p:sp>
      <p:sp>
        <p:nvSpPr>
          <p:cNvPr id="210954" name="Oval 18">
            <a:extLst>
              <a:ext uri="{FF2B5EF4-FFF2-40B4-BE49-F238E27FC236}">
                <a16:creationId xmlns:a16="http://schemas.microsoft.com/office/drawing/2014/main" id="{52427104-651F-4127-F4A7-7E88A7DF81AC}"/>
              </a:ext>
            </a:extLst>
          </p:cNvPr>
          <p:cNvSpPr>
            <a:spLocks noChangeArrowheads="1"/>
          </p:cNvSpPr>
          <p:nvPr/>
        </p:nvSpPr>
        <p:spPr bwMode="auto">
          <a:xfrm rot="-5400000">
            <a:off x="533400" y="2889250"/>
            <a:ext cx="1828800" cy="1828800"/>
          </a:xfrm>
          <a:prstGeom prst="ellipse">
            <a:avLst/>
          </a:prstGeom>
          <a:solidFill>
            <a:srgbClr val="FF0000">
              <a:alpha val="52940"/>
            </a:srgbClr>
          </a:solidFill>
          <a:ln w="38100">
            <a:solidFill>
              <a:schemeClr val="tx1"/>
            </a:solidFill>
            <a:round/>
            <a:headEnd/>
            <a:tailEnd/>
          </a:ln>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Choctaw</a:t>
            </a:r>
          </a:p>
        </p:txBody>
      </p:sp>
      <p:sp>
        <p:nvSpPr>
          <p:cNvPr id="210955" name="Oval 16">
            <a:extLst>
              <a:ext uri="{FF2B5EF4-FFF2-40B4-BE49-F238E27FC236}">
                <a16:creationId xmlns:a16="http://schemas.microsoft.com/office/drawing/2014/main" id="{CCEEA5DD-47BE-20D8-5BD2-869B9FF4CD40}"/>
              </a:ext>
            </a:extLst>
          </p:cNvPr>
          <p:cNvSpPr>
            <a:spLocks noChangeArrowheads="1"/>
          </p:cNvSpPr>
          <p:nvPr/>
        </p:nvSpPr>
        <p:spPr bwMode="auto">
          <a:xfrm rot="10800000">
            <a:off x="4170363" y="2757488"/>
            <a:ext cx="1468437" cy="2090737"/>
          </a:xfrm>
          <a:prstGeom prst="ellipse">
            <a:avLst/>
          </a:prstGeom>
          <a:solidFill>
            <a:srgbClr val="FF0000">
              <a:alpha val="52940"/>
            </a:srgbClr>
          </a:solidFill>
          <a:ln w="38100">
            <a:solidFill>
              <a:schemeClr val="tx1"/>
            </a:solidFill>
            <a:round/>
            <a:headEnd/>
            <a:tailEnd/>
          </a:ln>
        </p:spPr>
        <p:txBody>
          <a:bodyPr rot="10800000"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Lower</a:t>
            </a:r>
          </a:p>
          <a:p>
            <a:pPr algn="ctr">
              <a:spcBef>
                <a:spcPct val="0"/>
              </a:spcBef>
              <a:buFontTx/>
              <a:buNone/>
            </a:pPr>
            <a:r>
              <a:rPr lang="en-US" altLang="en-US" sz="1800"/>
              <a:t>Creek</a:t>
            </a:r>
          </a:p>
        </p:txBody>
      </p:sp>
      <p:sp>
        <p:nvSpPr>
          <p:cNvPr id="210956" name="Line 11">
            <a:extLst>
              <a:ext uri="{FF2B5EF4-FFF2-40B4-BE49-F238E27FC236}">
                <a16:creationId xmlns:a16="http://schemas.microsoft.com/office/drawing/2014/main" id="{D84F8CE4-B643-8AF3-6D18-A6C348A43699}"/>
              </a:ext>
            </a:extLst>
          </p:cNvPr>
          <p:cNvSpPr>
            <a:spLocks noChangeShapeType="1"/>
          </p:cNvSpPr>
          <p:nvPr/>
        </p:nvSpPr>
        <p:spPr bwMode="auto">
          <a:xfrm flipH="1">
            <a:off x="1219200" y="3956050"/>
            <a:ext cx="2514600" cy="1600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57" name="Line 10">
            <a:extLst>
              <a:ext uri="{FF2B5EF4-FFF2-40B4-BE49-F238E27FC236}">
                <a16:creationId xmlns:a16="http://schemas.microsoft.com/office/drawing/2014/main" id="{3429E2C9-1DAF-8942-5A6B-76EB9A702FEE}"/>
              </a:ext>
            </a:extLst>
          </p:cNvPr>
          <p:cNvSpPr>
            <a:spLocks noChangeShapeType="1"/>
          </p:cNvSpPr>
          <p:nvPr/>
        </p:nvSpPr>
        <p:spPr bwMode="auto">
          <a:xfrm flipH="1">
            <a:off x="3657600" y="3803650"/>
            <a:ext cx="1600200" cy="152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58" name="Line 9">
            <a:extLst>
              <a:ext uri="{FF2B5EF4-FFF2-40B4-BE49-F238E27FC236}">
                <a16:creationId xmlns:a16="http://schemas.microsoft.com/office/drawing/2014/main" id="{5C43C17B-6F6B-E837-6818-CDDC9B0F2463}"/>
              </a:ext>
            </a:extLst>
          </p:cNvPr>
          <p:cNvSpPr>
            <a:spLocks noChangeShapeType="1"/>
          </p:cNvSpPr>
          <p:nvPr/>
        </p:nvSpPr>
        <p:spPr bwMode="auto">
          <a:xfrm flipH="1">
            <a:off x="5257800" y="2584450"/>
            <a:ext cx="457200" cy="121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59" name="Oval 6">
            <a:extLst>
              <a:ext uri="{FF2B5EF4-FFF2-40B4-BE49-F238E27FC236}">
                <a16:creationId xmlns:a16="http://schemas.microsoft.com/office/drawing/2014/main" id="{44BDD46F-BAA3-8037-C0B3-6004A72E3849}"/>
              </a:ext>
            </a:extLst>
          </p:cNvPr>
          <p:cNvSpPr>
            <a:spLocks noChangeArrowheads="1"/>
          </p:cNvSpPr>
          <p:nvPr/>
        </p:nvSpPr>
        <p:spPr bwMode="auto">
          <a:xfrm rot="-2752786">
            <a:off x="245269" y="4167981"/>
            <a:ext cx="1600200" cy="2420938"/>
          </a:xfrm>
          <a:prstGeom prst="ellipse">
            <a:avLst/>
          </a:prstGeom>
          <a:solidFill>
            <a:srgbClr val="3366FF">
              <a:alpha val="30980"/>
            </a:srgbClr>
          </a:solidFill>
          <a:ln w="76200">
            <a:solidFill>
              <a:srgbClr val="00B050"/>
            </a:solidFill>
            <a:round/>
            <a:headEnd/>
            <a:tailEnd/>
          </a:ln>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800" b="0"/>
          </a:p>
        </p:txBody>
      </p:sp>
      <p:sp>
        <p:nvSpPr>
          <p:cNvPr id="210960" name="Line 8">
            <a:extLst>
              <a:ext uri="{FF2B5EF4-FFF2-40B4-BE49-F238E27FC236}">
                <a16:creationId xmlns:a16="http://schemas.microsoft.com/office/drawing/2014/main" id="{44061BAA-0EFF-7573-6DF1-486FE685BE45}"/>
              </a:ext>
            </a:extLst>
          </p:cNvPr>
          <p:cNvSpPr>
            <a:spLocks noChangeShapeType="1"/>
          </p:cNvSpPr>
          <p:nvPr/>
        </p:nvSpPr>
        <p:spPr bwMode="auto">
          <a:xfrm flipH="1">
            <a:off x="2590800" y="996950"/>
            <a:ext cx="1122363" cy="19685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61" name="Text Box 2">
            <a:extLst>
              <a:ext uri="{FF2B5EF4-FFF2-40B4-BE49-F238E27FC236}">
                <a16:creationId xmlns:a16="http://schemas.microsoft.com/office/drawing/2014/main" id="{F62DD7F4-260F-BBB4-A6E3-8CE044B057B9}"/>
              </a:ext>
            </a:extLst>
          </p:cNvPr>
          <p:cNvSpPr txBox="1">
            <a:spLocks noChangeArrowheads="1"/>
          </p:cNvSpPr>
          <p:nvPr/>
        </p:nvSpPr>
        <p:spPr bwMode="auto">
          <a:xfrm>
            <a:off x="0" y="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THE NATIVE-AMERICAN DEEP SOUTH, 1813</a:t>
            </a:r>
          </a:p>
        </p:txBody>
      </p:sp>
      <p:sp>
        <p:nvSpPr>
          <p:cNvPr id="210962" name="Rounded Rectangle 19">
            <a:extLst>
              <a:ext uri="{FF2B5EF4-FFF2-40B4-BE49-F238E27FC236}">
                <a16:creationId xmlns:a16="http://schemas.microsoft.com/office/drawing/2014/main" id="{6D927129-54C1-F12B-1973-66E40F53C184}"/>
              </a:ext>
            </a:extLst>
          </p:cNvPr>
          <p:cNvSpPr>
            <a:spLocks noChangeArrowheads="1"/>
          </p:cNvSpPr>
          <p:nvPr/>
        </p:nvSpPr>
        <p:spPr bwMode="auto">
          <a:xfrm>
            <a:off x="3733800" y="4114800"/>
            <a:ext cx="1219200" cy="381000"/>
          </a:xfrm>
          <a:prstGeom prst="roundRect">
            <a:avLst>
              <a:gd name="adj" fmla="val 16667"/>
            </a:avLst>
          </a:prstGeom>
          <a:solidFill>
            <a:srgbClr val="FF0000"/>
          </a:solidFill>
          <a:ln w="9525" algn="ctr">
            <a:solidFill>
              <a:schemeClr val="tx1"/>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t>~20,000</a:t>
            </a:r>
          </a:p>
        </p:txBody>
      </p:sp>
      <p:sp>
        <p:nvSpPr>
          <p:cNvPr id="210963" name="TextBox 20">
            <a:extLst>
              <a:ext uri="{FF2B5EF4-FFF2-40B4-BE49-F238E27FC236}">
                <a16:creationId xmlns:a16="http://schemas.microsoft.com/office/drawing/2014/main" id="{55C35B62-4744-CC48-457D-7B2D51200CC9}"/>
              </a:ext>
            </a:extLst>
          </p:cNvPr>
          <p:cNvSpPr txBox="1">
            <a:spLocks noChangeArrowheads="1"/>
          </p:cNvSpPr>
          <p:nvPr/>
        </p:nvSpPr>
        <p:spPr bwMode="auto">
          <a:xfrm>
            <a:off x="0" y="4953000"/>
            <a:ext cx="173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t>1810:  ~77,000</a:t>
            </a:r>
          </a:p>
        </p:txBody>
      </p:sp>
      <p:sp>
        <p:nvSpPr>
          <p:cNvPr id="210964" name="TextBox 1">
            <a:extLst>
              <a:ext uri="{FF2B5EF4-FFF2-40B4-BE49-F238E27FC236}">
                <a16:creationId xmlns:a16="http://schemas.microsoft.com/office/drawing/2014/main" id="{340F7C55-6621-A7A8-4846-9D74888CC366}"/>
              </a:ext>
            </a:extLst>
          </p:cNvPr>
          <p:cNvSpPr txBox="1">
            <a:spLocks noChangeArrowheads="1"/>
          </p:cNvSpPr>
          <p:nvPr/>
        </p:nvSpPr>
        <p:spPr bwMode="auto">
          <a:xfrm>
            <a:off x="5681663" y="4318000"/>
            <a:ext cx="3257550" cy="40005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0000FF"/>
                </a:solidFill>
              </a:rPr>
              <a:t>See next slide for details.</a:t>
            </a: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a:extLst>
              <a:ext uri="{FF2B5EF4-FFF2-40B4-BE49-F238E27FC236}">
                <a16:creationId xmlns:a16="http://schemas.microsoft.com/office/drawing/2014/main" id="{D452958D-CDEC-452C-E7E0-5740DEAB14A5}"/>
              </a:ext>
            </a:extLst>
          </p:cNvPr>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a:t>THE NATIVE-AMERICAN DEEP SOUTH, 1813</a:t>
            </a:r>
          </a:p>
          <a:p>
            <a:pPr algn="ctr" eaLnBrk="1" hangingPunct="1">
              <a:spcBef>
                <a:spcPct val="0"/>
              </a:spcBef>
              <a:buFontTx/>
              <a:buNone/>
            </a:pPr>
            <a:r>
              <a:rPr lang="en-US" altLang="en-US" sz="2400"/>
              <a:t>Notes on the Previous Slide</a:t>
            </a:r>
          </a:p>
          <a:p>
            <a:pPr eaLnBrk="1" hangingPunct="1">
              <a:spcBef>
                <a:spcPct val="0"/>
              </a:spcBef>
              <a:buFontTx/>
              <a:buNone/>
            </a:pPr>
            <a:endParaRPr lang="en-US" altLang="en-US" sz="1800" b="0"/>
          </a:p>
          <a:p>
            <a:pPr eaLnBrk="1" hangingPunct="1">
              <a:spcBef>
                <a:spcPct val="0"/>
              </a:spcBef>
              <a:buFontTx/>
              <a:buNone/>
            </a:pPr>
            <a:r>
              <a:rPr lang="en-US" altLang="en-US" sz="2200" b="0"/>
              <a:t>	--The green circles on the previous slide show how white American settlements increasingly encroached upon Indian lands from many directions.  Note the dramatically increased white populations in Tennessee and Georgia, and the population in Creekland (‘Upper Creek’ and ‘Lower Creek’ will be explained in a later slide).  The black lines represent roads that the U.S. government authorized through Indian land.  Note that Florida was Spanish territory; and though Spain was not fighting the U.S. in the War of 1812, it was allied with the British against Napoleon.  Americans feared that the Spanish were too much under British influence, and were equally concerned that the British would incite Indian unrest in the South as they had in the Old Northwest.  The chief fear was that the British might invade into the South using the Indians as allies. </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4">
            <a:extLst>
              <a:ext uri="{FF2B5EF4-FFF2-40B4-BE49-F238E27FC236}">
                <a16:creationId xmlns:a16="http://schemas.microsoft.com/office/drawing/2014/main" id="{CE8A4D07-FC2D-82BA-B9F5-3ED5BE88048F}"/>
              </a:ext>
            </a:extLst>
          </p:cNvPr>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THE CREEK NATION:  ‘MUSCOGEE’ 1</a:t>
            </a:r>
          </a:p>
          <a:p>
            <a:pPr algn="ctr">
              <a:spcBef>
                <a:spcPct val="0"/>
              </a:spcBef>
              <a:buFontTx/>
              <a:buNone/>
            </a:pPr>
            <a:r>
              <a:rPr lang="en-US" altLang="en-US" sz="2200"/>
              <a:t>A LOOSE CONFEDERACY OF VILLAGES, TRIBES, &amp; CLANS</a:t>
            </a:r>
          </a:p>
          <a:p>
            <a:pPr algn="ctr">
              <a:spcBef>
                <a:spcPct val="0"/>
              </a:spcBef>
              <a:buFontTx/>
              <a:buNone/>
            </a:pPr>
            <a:r>
              <a:rPr lang="en-US" altLang="en-US" sz="2000" u="sng"/>
              <a:t>GOVERNMENT</a:t>
            </a:r>
          </a:p>
          <a:p>
            <a:pPr>
              <a:spcBef>
                <a:spcPct val="0"/>
              </a:spcBef>
              <a:buFontTx/>
              <a:buNone/>
            </a:pPr>
            <a:r>
              <a:rPr lang="en-US" altLang="en-US" sz="2200" b="0"/>
              <a:t>	</a:t>
            </a:r>
          </a:p>
          <a:p>
            <a:pPr>
              <a:spcBef>
                <a:spcPct val="0"/>
              </a:spcBef>
              <a:buFontTx/>
              <a:buNone/>
            </a:pPr>
            <a:r>
              <a:rPr lang="en-US" altLang="en-US" sz="2200" b="0"/>
              <a:t>	--There was no one leader of the Creeks, even if whites wanted to deal with one prominent leader.  At times one Creek leader, such as Alexander McGillivray in the late 1700s, would step forward and try to act as first among equals; but any such leader was wise to heed the counsel of his peers within the confederacy. </a:t>
            </a:r>
          </a:p>
          <a:p>
            <a:pPr>
              <a:spcBef>
                <a:spcPct val="0"/>
              </a:spcBef>
              <a:buFontTx/>
              <a:buNone/>
            </a:pPr>
            <a:r>
              <a:rPr lang="en-US" altLang="en-US" sz="2200" b="0"/>
              <a:t>	</a:t>
            </a:r>
          </a:p>
          <a:p>
            <a:pPr>
              <a:spcBef>
                <a:spcPct val="0"/>
              </a:spcBef>
              <a:buFontTx/>
              <a:buNone/>
            </a:pPr>
            <a:r>
              <a:rPr lang="en-US" altLang="en-US" sz="2200" b="0"/>
              <a:t>	--Instead, this confederacy of tribes such as the Alabamas, Uchees and Cussetas worked together via the headmen of associated towns such as Tuckabatchee, Coweta, and Cusseta.  To complicate matters further, some towns like Coweta were ‘red’ towns and took the lead in war-related matters, while ‘white’ towns like Coosa handled internal affairs and external diplomacy. Each town had its own council of prominent men who advised a headman, or ‘mico.’ </a:t>
            </a:r>
            <a:endParaRPr lang="en-US" altLang="en-US" sz="2200"/>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Graphic] Map 1 with link to higher quality map.">
            <a:hlinkClick r:id="rId3"/>
            <a:extLst>
              <a:ext uri="{FF2B5EF4-FFF2-40B4-BE49-F238E27FC236}">
                <a16:creationId xmlns:a16="http://schemas.microsoft.com/office/drawing/2014/main" id="{1BF1D381-55BF-AB5B-0791-FE8002493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46"/>
          <a:stretch>
            <a:fillRect/>
          </a:stretch>
        </p:blipFill>
        <p:spPr bwMode="auto">
          <a:xfrm>
            <a:off x="4164013" y="0"/>
            <a:ext cx="49720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Box 5">
            <a:extLst>
              <a:ext uri="{FF2B5EF4-FFF2-40B4-BE49-F238E27FC236}">
                <a16:creationId xmlns:a16="http://schemas.microsoft.com/office/drawing/2014/main" id="{66DE71F0-FAFC-4177-95BC-F7C8AD43C6C9}"/>
              </a:ext>
            </a:extLst>
          </p:cNvPr>
          <p:cNvSpPr txBox="1">
            <a:spLocks noChangeArrowheads="1"/>
          </p:cNvSpPr>
          <p:nvPr/>
        </p:nvSpPr>
        <p:spPr bwMode="auto">
          <a:xfrm>
            <a:off x="7938" y="9525"/>
            <a:ext cx="41560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b="0"/>
              <a:t>Courtesy </a:t>
            </a:r>
          </a:p>
          <a:p>
            <a:pPr algn="ctr">
              <a:spcBef>
                <a:spcPct val="0"/>
              </a:spcBef>
              <a:buFontTx/>
              <a:buNone/>
            </a:pPr>
            <a:r>
              <a:rPr lang="en-US" altLang="en-US" sz="2000" b="0"/>
              <a:t>of the </a:t>
            </a:r>
          </a:p>
          <a:p>
            <a:pPr algn="ctr">
              <a:spcBef>
                <a:spcPct val="0"/>
              </a:spcBef>
              <a:buFontTx/>
              <a:buNone/>
            </a:pPr>
            <a:r>
              <a:rPr lang="en-US" altLang="en-US" sz="2000" b="0"/>
              <a:t>Alabama Archeological Society. </a:t>
            </a:r>
          </a:p>
          <a:p>
            <a:pPr algn="ctr">
              <a:spcBef>
                <a:spcPct val="0"/>
              </a:spcBef>
              <a:buFontTx/>
              <a:buNone/>
            </a:pPr>
            <a:r>
              <a:rPr lang="en-US" altLang="en-US" sz="2000" b="0"/>
              <a:t>Map by James McKinley</a:t>
            </a:r>
          </a:p>
          <a:p>
            <a:pPr algn="ctr">
              <a:spcBef>
                <a:spcPct val="0"/>
              </a:spcBef>
              <a:buFontTx/>
              <a:buNone/>
            </a:pPr>
            <a:endParaRPr lang="en-US" altLang="en-US" sz="2000" b="0"/>
          </a:p>
          <a:p>
            <a:pPr algn="ctr">
              <a:spcBef>
                <a:spcPct val="0"/>
              </a:spcBef>
              <a:buFontTx/>
              <a:buNone/>
            </a:pPr>
            <a:r>
              <a:rPr lang="en-US" altLang="en-US" sz="2000" b="0"/>
              <a:t>Note: at the time </a:t>
            </a:r>
          </a:p>
          <a:p>
            <a:pPr algn="ctr">
              <a:spcBef>
                <a:spcPct val="0"/>
              </a:spcBef>
              <a:buFontTx/>
              <a:buNone/>
            </a:pPr>
            <a:r>
              <a:rPr lang="en-US" altLang="en-US" sz="2000" b="0"/>
              <a:t>of the Creek War, </a:t>
            </a:r>
          </a:p>
          <a:p>
            <a:pPr algn="ctr">
              <a:spcBef>
                <a:spcPct val="0"/>
              </a:spcBef>
              <a:buFontTx/>
              <a:buNone/>
            </a:pPr>
            <a:r>
              <a:rPr lang="en-US" altLang="en-US" sz="2000" b="0"/>
              <a:t>the Lower Creeks </a:t>
            </a:r>
          </a:p>
          <a:p>
            <a:pPr algn="ctr">
              <a:spcBef>
                <a:spcPct val="0"/>
              </a:spcBef>
              <a:buFontTx/>
              <a:buNone/>
            </a:pPr>
            <a:r>
              <a:rPr lang="en-US" altLang="en-US" sz="2000" b="0"/>
              <a:t>also occupied much of </a:t>
            </a:r>
          </a:p>
          <a:p>
            <a:pPr algn="ctr">
              <a:spcBef>
                <a:spcPct val="0"/>
              </a:spcBef>
              <a:buFontTx/>
              <a:buNone/>
            </a:pPr>
            <a:r>
              <a:rPr lang="en-US" altLang="en-US" sz="2000" b="0"/>
              <a:t>west-southwestern Georgia.</a:t>
            </a:r>
          </a:p>
          <a:p>
            <a:pPr algn="ctr">
              <a:spcBef>
                <a:spcPct val="0"/>
              </a:spcBef>
              <a:buFontTx/>
              <a:buNone/>
            </a:pPr>
            <a:endParaRPr lang="en-US" altLang="en-US" sz="2000" b="0"/>
          </a:p>
          <a:p>
            <a:pPr algn="ctr">
              <a:spcBef>
                <a:spcPct val="0"/>
              </a:spcBef>
              <a:buFontTx/>
              <a:buNone/>
            </a:pPr>
            <a:r>
              <a:rPr lang="en-US" altLang="en-US" sz="2000" b="0"/>
              <a:t>However, the area on this map was the epicenter of the Creek War. </a:t>
            </a:r>
          </a:p>
        </p:txBody>
      </p:sp>
    </p:spTree>
  </p:cSld>
  <p:clrMapOvr>
    <a:masterClrMapping/>
  </p:clrMapOvr>
  <p:transition spd="slow"/>
</p:sld>
</file>

<file path=ppt/theme/theme1.xml><?xml version="1.0" encoding="utf-8"?>
<a:theme xmlns:a="http://schemas.openxmlformats.org/drawingml/2006/main" name="dbllineb">
  <a:themeElements>
    <a:clrScheme name="">
      <a:dk1>
        <a:srgbClr val="000000"/>
      </a:dk1>
      <a:lt1>
        <a:srgbClr val="FFFFFF"/>
      </a:lt1>
      <a:dk2>
        <a:srgbClr val="000000"/>
      </a:dk2>
      <a:lt2>
        <a:srgbClr val="CECECE"/>
      </a:lt2>
      <a:accent1>
        <a:srgbClr val="EBEBEB"/>
      </a:accent1>
      <a:accent2>
        <a:srgbClr val="232323"/>
      </a:accent2>
      <a:accent3>
        <a:srgbClr val="FFFFFF"/>
      </a:accent3>
      <a:accent4>
        <a:srgbClr val="000000"/>
      </a:accent4>
      <a:accent5>
        <a:srgbClr val="F3F3F3"/>
      </a:accent5>
      <a:accent6>
        <a:srgbClr val="1F1F1F"/>
      </a:accent6>
      <a:hlink>
        <a:srgbClr val="9C9C9C"/>
      </a:hlink>
      <a:folHlink>
        <a:srgbClr val="676767"/>
      </a:folHlink>
    </a:clrScheme>
    <a:fontScheme name="dbllineb">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blline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30182</TotalTime>
  <Words>44131</Words>
  <Application>Microsoft Office PowerPoint</Application>
  <PresentationFormat>On-screen Show (4:3)</PresentationFormat>
  <Paragraphs>2821</Paragraphs>
  <Slides>291</Slides>
  <Notes>284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291</vt:i4>
      </vt:variant>
    </vt:vector>
  </HeadingPairs>
  <TitlesOfParts>
    <vt:vector size="302" baseType="lpstr">
      <vt:lpstr>Arial</vt:lpstr>
      <vt:lpstr>Book Antiqua</vt:lpstr>
      <vt:lpstr>Calibri</vt:lpstr>
      <vt:lpstr>Garamond</vt:lpstr>
      <vt:lpstr>Monotype Sorts</vt:lpstr>
      <vt:lpstr>Times New Roman</vt:lpstr>
      <vt:lpstr>dbllineb</vt:lpstr>
      <vt:lpstr>Custom Design</vt:lpstr>
      <vt:lpstr>1_Default Design</vt:lpstr>
      <vt:lpstr>13_Default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Douglas N CIV USA TRADOC</dc:creator>
  <cp:lastModifiedBy>Douglas Campbell</cp:lastModifiedBy>
  <cp:revision>1517</cp:revision>
  <cp:lastPrinted>2021-11-18T18:52:36Z</cp:lastPrinted>
  <dcterms:created xsi:type="dcterms:W3CDTF">1601-01-01T00:00:00Z</dcterms:created>
  <dcterms:modified xsi:type="dcterms:W3CDTF">2022-05-08T18:27:13Z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